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8"/>
  </p:notesMasterIdLst>
  <p:sldIdLst>
    <p:sldId id="256" r:id="rId5"/>
    <p:sldId id="308" r:id="rId6"/>
    <p:sldId id="257" r:id="rId7"/>
    <p:sldId id="293" r:id="rId8"/>
    <p:sldId id="258" r:id="rId9"/>
    <p:sldId id="331" r:id="rId10"/>
    <p:sldId id="259" r:id="rId11"/>
    <p:sldId id="324" r:id="rId12"/>
    <p:sldId id="294" r:id="rId13"/>
    <p:sldId id="296" r:id="rId14"/>
    <p:sldId id="325" r:id="rId15"/>
    <p:sldId id="330" r:id="rId16"/>
    <p:sldId id="323" r:id="rId17"/>
    <p:sldId id="326" r:id="rId18"/>
    <p:sldId id="266" r:id="rId19"/>
    <p:sldId id="309" r:id="rId20"/>
    <p:sldId id="310" r:id="rId21"/>
    <p:sldId id="311" r:id="rId22"/>
    <p:sldId id="313" r:id="rId23"/>
    <p:sldId id="314" r:id="rId24"/>
    <p:sldId id="315" r:id="rId25"/>
    <p:sldId id="299" r:id="rId26"/>
    <p:sldId id="260" r:id="rId27"/>
    <p:sldId id="261" r:id="rId28"/>
    <p:sldId id="262" r:id="rId29"/>
    <p:sldId id="263" r:id="rId30"/>
    <p:sldId id="264" r:id="rId31"/>
    <p:sldId id="289" r:id="rId32"/>
    <p:sldId id="267" r:id="rId33"/>
    <p:sldId id="327" r:id="rId34"/>
    <p:sldId id="304" r:id="rId35"/>
    <p:sldId id="302" r:id="rId36"/>
    <p:sldId id="300" r:id="rId37"/>
    <p:sldId id="291" r:id="rId38"/>
    <p:sldId id="303" r:id="rId39"/>
    <p:sldId id="280" r:id="rId40"/>
    <p:sldId id="281" r:id="rId41"/>
    <p:sldId id="277" r:id="rId42"/>
    <p:sldId id="278" r:id="rId43"/>
    <p:sldId id="279" r:id="rId44"/>
    <p:sldId id="282" r:id="rId45"/>
    <p:sldId id="305" r:id="rId46"/>
    <p:sldId id="307" r:id="rId47"/>
    <p:sldId id="328" r:id="rId48"/>
    <p:sldId id="306" r:id="rId49"/>
    <p:sldId id="329" r:id="rId50"/>
    <p:sldId id="316" r:id="rId51"/>
    <p:sldId id="317" r:id="rId52"/>
    <p:sldId id="318" r:id="rId53"/>
    <p:sldId id="319" r:id="rId54"/>
    <p:sldId id="297" r:id="rId55"/>
    <p:sldId id="332" r:id="rId56"/>
    <p:sldId id="287" r:id="rId57"/>
  </p:sldIdLst>
  <p:sldSz cx="12192000" cy="6858000"/>
  <p:notesSz cx="6858000" cy="9144000"/>
  <p:defaultTextStyle>
    <a:defPPr>
      <a:defRPr lang="en-US"/>
    </a:defPPr>
    <a:lvl1pPr algn="l" defTabSz="361950" rtl="0" eaLnBrk="0" fontAlgn="base" hangingPunct="0">
      <a:spcBef>
        <a:spcPct val="0"/>
      </a:spcBef>
      <a:spcAft>
        <a:spcPct val="0"/>
      </a:spcAft>
      <a:defRPr sz="1500" kern="1200">
        <a:solidFill>
          <a:srgbClr val="404B57"/>
        </a:solidFill>
        <a:latin typeface="Helvetica Neue Light"/>
        <a:ea typeface="Helvetica Neue Light"/>
        <a:cs typeface="Helvetica Neue Light"/>
        <a:sym typeface="Helvetica Neue Light"/>
      </a:defRPr>
    </a:lvl1pPr>
    <a:lvl2pPr marL="457200" indent="-306388" algn="l" defTabSz="361950" rtl="0" eaLnBrk="0" fontAlgn="base" hangingPunct="0">
      <a:spcBef>
        <a:spcPct val="0"/>
      </a:spcBef>
      <a:spcAft>
        <a:spcPct val="0"/>
      </a:spcAft>
      <a:defRPr sz="1500" kern="1200">
        <a:solidFill>
          <a:srgbClr val="404B57"/>
        </a:solidFill>
        <a:latin typeface="Helvetica Neue Light"/>
        <a:ea typeface="Helvetica Neue Light"/>
        <a:cs typeface="Helvetica Neue Light"/>
        <a:sym typeface="Helvetica Neue Light"/>
      </a:defRPr>
    </a:lvl2pPr>
    <a:lvl3pPr marL="914400" indent="-612775" algn="l" defTabSz="361950" rtl="0" eaLnBrk="0" fontAlgn="base" hangingPunct="0">
      <a:spcBef>
        <a:spcPct val="0"/>
      </a:spcBef>
      <a:spcAft>
        <a:spcPct val="0"/>
      </a:spcAft>
      <a:defRPr sz="1500" kern="1200">
        <a:solidFill>
          <a:srgbClr val="404B57"/>
        </a:solidFill>
        <a:latin typeface="Helvetica Neue Light"/>
        <a:ea typeface="Helvetica Neue Light"/>
        <a:cs typeface="Helvetica Neue Light"/>
        <a:sym typeface="Helvetica Neue Light"/>
      </a:defRPr>
    </a:lvl3pPr>
    <a:lvl4pPr marL="1371600" indent="-919163" algn="l" defTabSz="361950" rtl="0" eaLnBrk="0" fontAlgn="base" hangingPunct="0">
      <a:spcBef>
        <a:spcPct val="0"/>
      </a:spcBef>
      <a:spcAft>
        <a:spcPct val="0"/>
      </a:spcAft>
      <a:defRPr sz="1500" kern="1200">
        <a:solidFill>
          <a:srgbClr val="404B57"/>
        </a:solidFill>
        <a:latin typeface="Helvetica Neue Light"/>
        <a:ea typeface="Helvetica Neue Light"/>
        <a:cs typeface="Helvetica Neue Light"/>
        <a:sym typeface="Helvetica Neue Light"/>
      </a:defRPr>
    </a:lvl4pPr>
    <a:lvl5pPr marL="1828800" indent="-1225550" algn="l" defTabSz="361950" rtl="0" eaLnBrk="0" fontAlgn="base" hangingPunct="0">
      <a:spcBef>
        <a:spcPct val="0"/>
      </a:spcBef>
      <a:spcAft>
        <a:spcPct val="0"/>
      </a:spcAft>
      <a:defRPr sz="1500" kern="1200">
        <a:solidFill>
          <a:srgbClr val="404B57"/>
        </a:solidFill>
        <a:latin typeface="Helvetica Neue Light"/>
        <a:ea typeface="Helvetica Neue Light"/>
        <a:cs typeface="Helvetica Neue Light"/>
        <a:sym typeface="Helvetica Neue Light"/>
      </a:defRPr>
    </a:lvl5pPr>
    <a:lvl6pPr marL="2286000" algn="l" defTabSz="914400" rtl="0" eaLnBrk="1" latinLnBrk="0" hangingPunct="1">
      <a:defRPr sz="1500" kern="1200">
        <a:solidFill>
          <a:srgbClr val="404B57"/>
        </a:solidFill>
        <a:latin typeface="Helvetica Neue Light"/>
        <a:ea typeface="Helvetica Neue Light"/>
        <a:cs typeface="Helvetica Neue Light"/>
        <a:sym typeface="Helvetica Neue Light"/>
      </a:defRPr>
    </a:lvl6pPr>
    <a:lvl7pPr marL="2743200" algn="l" defTabSz="914400" rtl="0" eaLnBrk="1" latinLnBrk="0" hangingPunct="1">
      <a:defRPr sz="1500" kern="1200">
        <a:solidFill>
          <a:srgbClr val="404B57"/>
        </a:solidFill>
        <a:latin typeface="Helvetica Neue Light"/>
        <a:ea typeface="Helvetica Neue Light"/>
        <a:cs typeface="Helvetica Neue Light"/>
        <a:sym typeface="Helvetica Neue Light"/>
      </a:defRPr>
    </a:lvl7pPr>
    <a:lvl8pPr marL="3200400" algn="l" defTabSz="914400" rtl="0" eaLnBrk="1" latinLnBrk="0" hangingPunct="1">
      <a:defRPr sz="1500" kern="1200">
        <a:solidFill>
          <a:srgbClr val="404B57"/>
        </a:solidFill>
        <a:latin typeface="Helvetica Neue Light"/>
        <a:ea typeface="Helvetica Neue Light"/>
        <a:cs typeface="Helvetica Neue Light"/>
        <a:sym typeface="Helvetica Neue Light"/>
      </a:defRPr>
    </a:lvl8pPr>
    <a:lvl9pPr marL="3657600" algn="l" defTabSz="914400" rtl="0" eaLnBrk="1" latinLnBrk="0" hangingPunct="1">
      <a:defRPr sz="1500" kern="1200">
        <a:solidFill>
          <a:srgbClr val="404B57"/>
        </a:solidFill>
        <a:latin typeface="Helvetica Neue Light"/>
        <a:ea typeface="Helvetica Neue Light"/>
        <a:cs typeface="Helvetica Neue Light"/>
        <a:sym typeface="Helvetica Neue Light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C2"/>
    <a:srgbClr val="404B57"/>
    <a:srgbClr val="00882B"/>
    <a:srgbClr val="0365C0"/>
    <a:srgbClr val="798A9C"/>
    <a:srgbClr val="DCBD23"/>
    <a:srgbClr val="C9D0D8"/>
    <a:srgbClr val="707E90"/>
    <a:srgbClr val="E9F6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404B57"/>
        </a:fontRef>
        <a:srgbClr val="404B57"/>
      </a:tcTxStyle>
      <a:tcStyle>
        <a:tcBdr>
          <a:left>
            <a:ln w="9525" cap="flat">
              <a:solidFill>
                <a:srgbClr val="959EAC"/>
              </a:solidFill>
              <a:custDash>
                <a:ds d="300000" sp="300000"/>
              </a:custDash>
              <a:miter lim="400000"/>
            </a:ln>
          </a:left>
          <a:right>
            <a:ln w="9525" cap="flat">
              <a:solidFill>
                <a:srgbClr val="959EAC"/>
              </a:solidFill>
              <a:custDash>
                <a:ds d="300000" sp="300000"/>
              </a:custDash>
              <a:miter lim="400000"/>
            </a:ln>
          </a:right>
          <a:top>
            <a:ln w="9525" cap="flat">
              <a:solidFill>
                <a:srgbClr val="959EAC"/>
              </a:solidFill>
              <a:custDash>
                <a:ds d="300000" sp="300000"/>
              </a:custDash>
              <a:miter lim="400000"/>
            </a:ln>
          </a:top>
          <a:bottom>
            <a:ln w="9525" cap="flat">
              <a:solidFill>
                <a:srgbClr val="959EAC"/>
              </a:solidFill>
              <a:custDash>
                <a:ds d="300000" sp="300000"/>
              </a:custDash>
              <a:miter lim="400000"/>
            </a:ln>
          </a:bottom>
          <a:insideH>
            <a:ln w="9525" cap="flat">
              <a:solidFill>
                <a:srgbClr val="959EAC"/>
              </a:solidFill>
              <a:custDash>
                <a:ds d="300000" sp="300000"/>
              </a:custDash>
              <a:miter lim="400000"/>
            </a:ln>
          </a:insideH>
          <a:insideV>
            <a:ln w="9525" cap="flat">
              <a:solidFill>
                <a:srgbClr val="959EAC"/>
              </a:solidFill>
              <a:custDash>
                <a:ds d="300000" sp="3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9525" cap="flat">
              <a:noFill/>
              <a:miter lim="400000"/>
            </a:ln>
          </a:left>
          <a:right>
            <a:ln w="9525" cap="flat">
              <a:noFill/>
              <a:miter lim="400000"/>
            </a:ln>
          </a:right>
          <a:top>
            <a:ln w="9525" cap="flat">
              <a:noFill/>
              <a:miter lim="400000"/>
            </a:ln>
          </a:top>
          <a:bottom>
            <a:ln w="9525" cap="flat">
              <a:noFill/>
              <a:miter lim="400000"/>
            </a:ln>
          </a:bottom>
          <a:insideH>
            <a:ln w="9525" cap="flat">
              <a:noFill/>
              <a:miter lim="400000"/>
            </a:ln>
          </a:insideH>
          <a:insideV>
            <a:ln w="9525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9525" cap="flat">
              <a:noFill/>
              <a:miter lim="400000"/>
            </a:ln>
          </a:left>
          <a:right>
            <a:ln w="9525" cap="flat">
              <a:noFill/>
              <a:miter lim="400000"/>
            </a:ln>
          </a:right>
          <a:top>
            <a:ln w="9525" cap="flat">
              <a:noFill/>
              <a:miter lim="400000"/>
            </a:ln>
          </a:top>
          <a:bottom>
            <a:ln w="9525" cap="flat">
              <a:noFill/>
              <a:miter lim="400000"/>
            </a:ln>
          </a:bottom>
          <a:insideH>
            <a:ln w="9525" cap="flat">
              <a:noFill/>
              <a:miter lim="400000"/>
            </a:ln>
          </a:insideH>
          <a:insideV>
            <a:ln w="9525" cap="flat">
              <a:noFill/>
              <a:miter lim="400000"/>
            </a:ln>
          </a:insideV>
        </a:tcBdr>
        <a:fill>
          <a:solidFill>
            <a:srgbClr val="707E90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830" autoAdjust="0"/>
    <p:restoredTop sz="95285" autoAdjust="0"/>
  </p:normalViewPr>
  <p:slideViewPr>
    <p:cSldViewPr snapToGrid="0">
      <p:cViewPr varScale="1">
        <p:scale>
          <a:sx n="111" d="100"/>
          <a:sy n="111" d="100"/>
        </p:scale>
        <p:origin x="14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471-41A1-9BBE-D3D970AF588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471-41A1-9BBE-D3D970AF588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471-41A1-9BBE-D3D970AF5881}"/>
              </c:ext>
            </c:extLst>
          </c:dPt>
          <c:cat>
            <c:strRef>
              <c:f>Arkusz1!$A$2:$A$4</c:f>
              <c:strCache>
                <c:ptCount val="3"/>
                <c:pt idx="0">
                  <c:v>1-4%</c:v>
                </c:pt>
                <c:pt idx="1">
                  <c:v>5-19%</c:v>
                </c:pt>
                <c:pt idx="2">
                  <c:v>&gt;=20%</c:v>
                </c:pt>
              </c:strCache>
            </c:strRef>
          </c:cat>
          <c:val>
            <c:numRef>
              <c:f>Arkusz1!$B$2:$B$4</c:f>
              <c:numCache>
                <c:formatCode>0.00%</c:formatCode>
                <c:ptCount val="3"/>
                <c:pt idx="0">
                  <c:v>0.31</c:v>
                </c:pt>
                <c:pt idx="1">
                  <c:v>0.36</c:v>
                </c:pt>
                <c:pt idx="2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E7-492C-99BF-79F5278F69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 w="123825">
              <a:solidFill>
                <a:schemeClr val="accent1"/>
              </a:solidFill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chemeClr val="accent1"/>
              </a:solidFill>
              <a:ln w="123825">
                <a:solidFill>
                  <a:schemeClr val="accent1"/>
                </a:solidFill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B004-4938-AE23-A2E10A4197B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Elo-VRD (n = 3)</c:v>
                </c:pt>
                <c:pt idx="1">
                  <c:v>VRD (n = 4)</c:v>
                </c:pt>
              </c:strCache>
            </c:strRef>
          </c:cat>
          <c:val>
            <c:numRef>
              <c:f>Sheet1!$B$2:$B$3</c:f>
              <c:numCache>
                <c:formatCode>0</c:formatCode>
                <c:ptCount val="2"/>
                <c:pt idx="0">
                  <c:v>29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04-4938-AE23-A2E10A4197B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1925775840"/>
        <c:axId val="-1925782368"/>
      </c:barChart>
      <c:catAx>
        <c:axId val="-19257758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-1925782368"/>
        <c:crosses val="autoZero"/>
        <c:auto val="1"/>
        <c:lblAlgn val="ctr"/>
        <c:lblOffset val="100"/>
        <c:noMultiLvlLbl val="0"/>
      </c:catAx>
      <c:valAx>
        <c:axId val="-1925782368"/>
        <c:scaling>
          <c:orientation val="minMax"/>
          <c:max val="3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dirty="0"/>
                  <a:t>Median PFS [</a:t>
                </a:r>
                <a:r>
                  <a:rPr lang="pl-PL" dirty="0" err="1"/>
                  <a:t>mos</a:t>
                </a:r>
                <a:r>
                  <a:rPr lang="pl-PL" dirty="0"/>
                  <a:t>]</a:t>
                </a:r>
                <a:endParaRPr lang="fi-FI" dirty="0"/>
              </a:p>
            </c:rich>
          </c:tx>
          <c:layout>
            <c:manualLayout>
              <c:xMode val="edge"/>
              <c:yMode val="edge"/>
              <c:x val="0.43230266608398116"/>
              <c:y val="0.925490566717950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-1925775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66365933017043"/>
          <c:y val="0.12356993004914983"/>
          <c:w val="0.75732605120848884"/>
          <c:h val="0.590055177774487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NRM</c:v>
                </c:pt>
                <c:pt idx="1">
                  <c:v>PFS</c:v>
                </c:pt>
                <c:pt idx="2">
                  <c:v>OS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7.0000000000000007E-2</c:v>
                </c:pt>
                <c:pt idx="1">
                  <c:v>0.17</c:v>
                </c:pt>
                <c:pt idx="2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4C-46F5-941F-36FC3D34938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6"/>
        <c:axId val="-1925776928"/>
        <c:axId val="-1925772576"/>
      </c:barChart>
      <c:catAx>
        <c:axId val="-19257769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925772576"/>
        <c:crosses val="autoZero"/>
        <c:auto val="1"/>
        <c:lblAlgn val="ctr"/>
        <c:lblOffset val="100"/>
        <c:noMultiLvlLbl val="0"/>
      </c:catAx>
      <c:valAx>
        <c:axId val="-1925772576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dirty="0"/>
                  <a:t>4-years </a:t>
                </a:r>
                <a:r>
                  <a:rPr lang="pl-PL" dirty="0" err="1"/>
                  <a:t>outcomes</a:t>
                </a:r>
                <a:endParaRPr lang="fi-FI" dirty="0"/>
              </a:p>
            </c:rich>
          </c:tx>
          <c:layout>
            <c:manualLayout>
              <c:xMode val="edge"/>
              <c:yMode val="edge"/>
              <c:x val="0.39795356134639115"/>
              <c:y val="0.8553221699405306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925776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66365933017043"/>
          <c:y val="0.12356993004914983"/>
          <c:w val="0.75732605120848884"/>
          <c:h val="0.590055177774487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NRM</c:v>
                </c:pt>
                <c:pt idx="1">
                  <c:v>PFS</c:v>
                </c:pt>
                <c:pt idx="2">
                  <c:v>OS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0.12</c:v>
                </c:pt>
                <c:pt idx="1">
                  <c:v>0.19</c:v>
                </c:pt>
                <c:pt idx="2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D5-4D9D-885F-1DCACDE3DC8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6"/>
        <c:axId val="-1925782912"/>
        <c:axId val="-1925781824"/>
      </c:barChart>
      <c:catAx>
        <c:axId val="-19257829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925781824"/>
        <c:crosses val="autoZero"/>
        <c:auto val="1"/>
        <c:lblAlgn val="ctr"/>
        <c:lblOffset val="100"/>
        <c:noMultiLvlLbl val="0"/>
      </c:catAx>
      <c:valAx>
        <c:axId val="-1925781824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dirty="0"/>
                  <a:t>4-years </a:t>
                </a:r>
                <a:r>
                  <a:rPr lang="pl-PL" dirty="0" err="1"/>
                  <a:t>outcomes</a:t>
                </a:r>
                <a:endParaRPr lang="fi-FI" dirty="0"/>
              </a:p>
            </c:rich>
          </c:tx>
          <c:layout>
            <c:manualLayout>
              <c:xMode val="edge"/>
              <c:yMode val="edge"/>
              <c:x val="0.39795356134639115"/>
              <c:y val="0.8553221699405306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925782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 w="123825">
              <a:solidFill>
                <a:schemeClr val="accent1"/>
              </a:solidFill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chemeClr val="accent1"/>
              </a:solidFill>
              <a:ln w="123825">
                <a:solidFill>
                  <a:schemeClr val="accent1"/>
                </a:solidFill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BCD6-450C-B862-C94730A8B34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auto-HCT (n=9)</c:v>
                </c:pt>
                <c:pt idx="1">
                  <c:v>allo-HCT (n=7)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0.62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CD6-450C-B862-C94730A8B34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1925780192"/>
        <c:axId val="-1925770400"/>
      </c:barChart>
      <c:catAx>
        <c:axId val="-19257801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-1925770400"/>
        <c:crosses val="autoZero"/>
        <c:auto val="1"/>
        <c:lblAlgn val="ctr"/>
        <c:lblOffset val="100"/>
        <c:noMultiLvlLbl val="0"/>
      </c:catAx>
      <c:valAx>
        <c:axId val="-1925770400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baseline="0" dirty="0"/>
                  <a:t>≥VGPR [%]  </a:t>
                </a:r>
                <a:endParaRPr lang="fi-FI" dirty="0"/>
              </a:p>
            </c:rich>
          </c:tx>
          <c:layout>
            <c:manualLayout>
              <c:xMode val="edge"/>
              <c:yMode val="edge"/>
              <c:x val="0.43230266608398116"/>
              <c:y val="0.925490566717950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-1925780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 w="123825">
              <a:solidFill>
                <a:schemeClr val="accent1"/>
              </a:solidFill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chemeClr val="accent1"/>
              </a:solidFill>
              <a:ln w="123825">
                <a:solidFill>
                  <a:schemeClr val="accent1"/>
                </a:solidFill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B004-4938-AE23-A2E10A4197B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auto-HCT (n=9)</c:v>
                </c:pt>
                <c:pt idx="1">
                  <c:v>allo-HCT (n=7)</c:v>
                </c:pt>
              </c:strCache>
            </c:strRef>
          </c:cat>
          <c:val>
            <c:numRef>
              <c:f>Sheet1!$B$2:$B$3</c:f>
              <c:numCache>
                <c:formatCode>0</c:formatCode>
                <c:ptCount val="2"/>
                <c:pt idx="0">
                  <c:v>27</c:v>
                </c:pt>
                <c:pt idx="1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04-4938-AE23-A2E10A4197B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1925769856"/>
        <c:axId val="-1925774208"/>
      </c:barChart>
      <c:catAx>
        <c:axId val="-19257698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-1925774208"/>
        <c:crosses val="autoZero"/>
        <c:auto val="1"/>
        <c:lblAlgn val="ctr"/>
        <c:lblOffset val="100"/>
        <c:noMultiLvlLbl val="0"/>
      </c:catAx>
      <c:valAx>
        <c:axId val="-1925774208"/>
        <c:scaling>
          <c:orientation val="minMax"/>
          <c:max val="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dirty="0"/>
                  <a:t>Median OS [</a:t>
                </a:r>
                <a:r>
                  <a:rPr lang="pl-PL" dirty="0" err="1"/>
                  <a:t>mos</a:t>
                </a:r>
                <a:r>
                  <a:rPr lang="pl-PL" dirty="0"/>
                  <a:t>]</a:t>
                </a:r>
                <a:endParaRPr lang="fi-FI" dirty="0"/>
              </a:p>
            </c:rich>
          </c:tx>
          <c:layout>
            <c:manualLayout>
              <c:xMode val="edge"/>
              <c:yMode val="edge"/>
              <c:x val="0.43230266608398116"/>
              <c:y val="0.925490566717950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-1925769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E46-441F-9833-2579B6EC1A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E46-441F-9833-2579B6EC1A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E46-441F-9833-2579B6EC1A2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E46-441F-9833-2579B6EC1A21}"/>
              </c:ext>
            </c:extLst>
          </c:dPt>
          <c:cat>
            <c:strRef>
              <c:f>Arkusz1!$A$2:$A$5</c:f>
              <c:strCache>
                <c:ptCount val="4"/>
                <c:pt idx="0">
                  <c:v>0%</c:v>
                </c:pt>
                <c:pt idx="1">
                  <c:v>1 - 4%</c:v>
                </c:pt>
                <c:pt idx="2">
                  <c:v>5 - 20%</c:v>
                </c:pt>
                <c:pt idx="3">
                  <c:v>&gt;20%</c:v>
                </c:pt>
              </c:strCache>
            </c:strRef>
          </c:cat>
          <c:val>
            <c:numRef>
              <c:f>Arkusz1!$B$2:$B$5</c:f>
              <c:numCache>
                <c:formatCode>0.00%</c:formatCode>
                <c:ptCount val="4"/>
                <c:pt idx="0">
                  <c:v>0.79200000000000004</c:v>
                </c:pt>
                <c:pt idx="1">
                  <c:v>0.17199999999999999</c:v>
                </c:pt>
                <c:pt idx="2">
                  <c:v>2.5000000000000001E-2</c:v>
                </c:pt>
                <c:pt idx="3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E46-441F-9833-2579B6EC1A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 w="123825">
              <a:solidFill>
                <a:schemeClr val="accent1"/>
              </a:solidFill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chemeClr val="accent1"/>
              </a:solidFill>
              <a:ln w="123825">
                <a:solidFill>
                  <a:schemeClr val="accent1"/>
                </a:solidFill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3D7A-4905-B303-422A4C580DC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0%</c:v>
                </c:pt>
                <c:pt idx="1">
                  <c:v>1 - 4%</c:v>
                </c:pt>
                <c:pt idx="2">
                  <c:v>2 - 20%</c:v>
                </c:pt>
                <c:pt idx="3">
                  <c:v>&gt;20%</c:v>
                </c:pt>
              </c:strCache>
            </c:strRef>
          </c:cat>
          <c:val>
            <c:numRef>
              <c:f>Sheet1!$B$2:$B$5</c:f>
              <c:numCache>
                <c:formatCode>0</c:formatCode>
                <c:ptCount val="4"/>
                <c:pt idx="0">
                  <c:v>47</c:v>
                </c:pt>
                <c:pt idx="1">
                  <c:v>50</c:v>
                </c:pt>
                <c:pt idx="2">
                  <c:v>6</c:v>
                </c:pt>
                <c:pt idx="3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D7A-4905-B303-422A4C580DC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1977663968"/>
        <c:axId val="-1977654720"/>
      </c:barChart>
      <c:catAx>
        <c:axId val="-19776639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-1977654720"/>
        <c:crosses val="autoZero"/>
        <c:auto val="1"/>
        <c:lblAlgn val="ctr"/>
        <c:lblOffset val="100"/>
        <c:noMultiLvlLbl val="0"/>
      </c:catAx>
      <c:valAx>
        <c:axId val="-1977654720"/>
        <c:scaling>
          <c:orientation val="minMax"/>
          <c:max val="6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dirty="0"/>
                  <a:t>Median OS [</a:t>
                </a:r>
                <a:r>
                  <a:rPr lang="pl-PL" dirty="0" err="1"/>
                  <a:t>mos</a:t>
                </a:r>
                <a:r>
                  <a:rPr lang="pl-PL" dirty="0"/>
                  <a:t>]</a:t>
                </a:r>
                <a:endParaRPr lang="fi-FI" dirty="0"/>
              </a:p>
            </c:rich>
          </c:tx>
          <c:layout>
            <c:manualLayout>
              <c:xMode val="edge"/>
              <c:yMode val="edge"/>
              <c:x val="0.3881439035531693"/>
              <c:y val="0.786973301412037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-1977663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 w="123825">
              <a:solidFill>
                <a:schemeClr val="accent1"/>
              </a:solidFill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chemeClr val="accent1"/>
              </a:solidFill>
              <a:ln w="123825">
                <a:solidFill>
                  <a:schemeClr val="accent1"/>
                </a:solidFill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DE4E-47AD-91E8-837FA70E547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0%</c:v>
                </c:pt>
                <c:pt idx="1">
                  <c:v>1 - 4%</c:v>
                </c:pt>
                <c:pt idx="2">
                  <c:v>5 - 19%</c:v>
                </c:pt>
                <c:pt idx="3">
                  <c:v>&gt;= 20 %</c:v>
                </c:pt>
              </c:strCache>
            </c:strRef>
          </c:cat>
          <c:val>
            <c:numRef>
              <c:f>Sheet1!$B$2:$B$5</c:f>
              <c:numCache>
                <c:formatCode>0</c:formatCode>
                <c:ptCount val="4"/>
                <c:pt idx="0">
                  <c:v>53</c:v>
                </c:pt>
                <c:pt idx="1">
                  <c:v>17</c:v>
                </c:pt>
                <c:pt idx="2">
                  <c:v>13</c:v>
                </c:pt>
                <c:pt idx="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4E-47AD-91E8-837FA70E547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1977664512"/>
        <c:axId val="-1977661792"/>
      </c:barChart>
      <c:catAx>
        <c:axId val="-1977664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-1977661792"/>
        <c:crosses val="autoZero"/>
        <c:auto val="1"/>
        <c:lblAlgn val="ctr"/>
        <c:lblOffset val="100"/>
        <c:noMultiLvlLbl val="0"/>
      </c:catAx>
      <c:valAx>
        <c:axId val="-1977661792"/>
        <c:scaling>
          <c:orientation val="minMax"/>
          <c:max val="6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dirty="0"/>
                  <a:t>Median OS [</a:t>
                </a:r>
                <a:r>
                  <a:rPr lang="pl-PL" dirty="0" err="1"/>
                  <a:t>mos</a:t>
                </a:r>
                <a:r>
                  <a:rPr lang="pl-PL" dirty="0"/>
                  <a:t>]</a:t>
                </a:r>
                <a:endParaRPr lang="fi-FI" dirty="0"/>
              </a:p>
            </c:rich>
          </c:tx>
          <c:layout>
            <c:manualLayout>
              <c:xMode val="edge"/>
              <c:yMode val="edge"/>
              <c:x val="0.3881439035531693"/>
              <c:y val="0.786973301412037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-1977664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 w="123825">
              <a:solidFill>
                <a:schemeClr val="accent1"/>
              </a:solidFill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chemeClr val="accent1"/>
              </a:solidFill>
              <a:ln w="123825">
                <a:solidFill>
                  <a:schemeClr val="accent1"/>
                </a:solidFill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EBED-48D0-B5CE-BB075663F58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&gt;= 5%</c:v>
                </c:pt>
                <c:pt idx="1">
                  <c:v>&lt; 5%</c:v>
                </c:pt>
              </c:strCache>
            </c:strRef>
          </c:cat>
          <c:val>
            <c:numRef>
              <c:f>Sheet1!$B$2:$B$3</c:f>
              <c:numCache>
                <c:formatCode>0.00</c:formatCode>
                <c:ptCount val="2"/>
                <c:pt idx="0">
                  <c:v>1.17</c:v>
                </c:pt>
                <c:pt idx="1">
                  <c:v>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ED-48D0-B5CE-BB075663F58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1977666144"/>
        <c:axId val="-1977653632"/>
      </c:barChart>
      <c:catAx>
        <c:axId val="-19776661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-1977653632"/>
        <c:crosses val="autoZero"/>
        <c:auto val="1"/>
        <c:lblAlgn val="ctr"/>
        <c:lblOffset val="100"/>
        <c:noMultiLvlLbl val="0"/>
      </c:catAx>
      <c:valAx>
        <c:axId val="-1977653632"/>
        <c:scaling>
          <c:orientation val="minMax"/>
          <c:max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dirty="0"/>
                  <a:t>Median OS [</a:t>
                </a:r>
                <a:r>
                  <a:rPr lang="pl-PL" dirty="0" err="1"/>
                  <a:t>years</a:t>
                </a:r>
                <a:r>
                  <a:rPr lang="pl-PL" dirty="0"/>
                  <a:t>]</a:t>
                </a:r>
                <a:endParaRPr lang="fi-FI" dirty="0"/>
              </a:p>
            </c:rich>
          </c:tx>
          <c:layout>
            <c:manualLayout>
              <c:xMode val="edge"/>
              <c:yMode val="edge"/>
              <c:x val="0.3881439035531693"/>
              <c:y val="0.786973301412037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-1977666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 w="123825">
              <a:solidFill>
                <a:schemeClr val="accent1"/>
              </a:solidFill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chemeClr val="accent1"/>
              </a:solidFill>
              <a:ln w="123825">
                <a:solidFill>
                  <a:schemeClr val="accent1"/>
                </a:solidFill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DD4B-456D-9F65-4325CF87140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&gt;= 5%</c:v>
                </c:pt>
                <c:pt idx="1">
                  <c:v>&lt; 5%</c:v>
                </c:pt>
              </c:strCache>
            </c:strRef>
          </c:cat>
          <c:val>
            <c:numRef>
              <c:f>Sheet1!$B$2:$B$3</c:f>
              <c:numCache>
                <c:formatCode>0.00</c:formatCode>
                <c:ptCount val="2"/>
                <c:pt idx="0">
                  <c:v>1.1000000000000001</c:v>
                </c:pt>
                <c:pt idx="1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D4B-456D-9F65-4325CF87140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104454480"/>
        <c:axId val="-1925774752"/>
      </c:barChart>
      <c:catAx>
        <c:axId val="-1044544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-1925774752"/>
        <c:crosses val="autoZero"/>
        <c:auto val="1"/>
        <c:lblAlgn val="ctr"/>
        <c:lblOffset val="100"/>
        <c:noMultiLvlLbl val="0"/>
      </c:catAx>
      <c:valAx>
        <c:axId val="-1925774752"/>
        <c:scaling>
          <c:orientation val="minMax"/>
          <c:max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dirty="0"/>
                  <a:t>Mediana OS [</a:t>
                </a:r>
                <a:r>
                  <a:rPr lang="pl-PL" dirty="0" err="1"/>
                  <a:t>years</a:t>
                </a:r>
                <a:r>
                  <a:rPr lang="pl-PL" dirty="0"/>
                  <a:t>]</a:t>
                </a:r>
                <a:endParaRPr lang="fi-FI" dirty="0"/>
              </a:p>
            </c:rich>
          </c:tx>
          <c:layout>
            <c:manualLayout>
              <c:xMode val="edge"/>
              <c:yMode val="edge"/>
              <c:x val="0.3881439035531693"/>
              <c:y val="0.786973301412037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-104454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66365933017043"/>
          <c:y val="0.12356993004914983"/>
          <c:w val="0.75732605120848884"/>
          <c:h val="0.590055177774487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&gt;= VGPR</c:v>
                </c:pt>
                <c:pt idx="1">
                  <c:v>&gt;=CR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</c:v>
                </c:pt>
                <c:pt idx="1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D5-4D9D-885F-1DCACDE3DC8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6"/>
        <c:axId val="-1925778560"/>
        <c:axId val="-1925781280"/>
      </c:barChart>
      <c:catAx>
        <c:axId val="-19257785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925781280"/>
        <c:crosses val="autoZero"/>
        <c:auto val="1"/>
        <c:lblAlgn val="ctr"/>
        <c:lblOffset val="100"/>
        <c:noMultiLvlLbl val="0"/>
      </c:catAx>
      <c:valAx>
        <c:axId val="-1925781280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dirty="0"/>
                  <a:t>% pacjentów</a:t>
                </a:r>
                <a:endParaRPr lang="fi-FI" dirty="0"/>
              </a:p>
            </c:rich>
          </c:tx>
          <c:layout>
            <c:manualLayout>
              <c:xMode val="edge"/>
              <c:yMode val="edge"/>
              <c:x val="0.39795356134639115"/>
              <c:y val="0.8553221699405306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925778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97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Sheet1!$Q$5</c:f>
              <c:strCache>
                <c:ptCount val="1"/>
              </c:strCache>
            </c:strRef>
          </c:tx>
          <c:spPr>
            <a:ln w="25348" cap="rnd">
              <a:noFill/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05">
                <a:solidFill>
                  <a:schemeClr val="accent1"/>
                </a:solidFill>
              </a:ln>
              <a:effectLst/>
            </c:spPr>
          </c:marker>
          <c:xVal>
            <c:numRef>
              <c:f>Sheet1!$R$4</c:f>
              <c:numCache>
                <c:formatCode>General</c:formatCode>
                <c:ptCount val="1"/>
              </c:numCache>
            </c:numRef>
          </c:xVal>
          <c:yVal>
            <c:numRef>
              <c:f>Sheet1!$R$5</c:f>
              <c:numCache>
                <c:formatCode>General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2AB-4750-8827-3B398E6183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25779648"/>
        <c:axId val="-1925773120"/>
      </c:scatterChart>
      <c:valAx>
        <c:axId val="-1925779648"/>
        <c:scaling>
          <c:orientation val="minMax"/>
          <c:max val="6"/>
          <c:min val="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05" cap="flat" cmpd="sng" algn="ctr">
            <a:solidFill>
              <a:schemeClr val="bg2">
                <a:lumMod val="2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098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l-PL"/>
          </a:p>
        </c:txPr>
        <c:crossAx val="-1925773120"/>
        <c:crosses val="autoZero"/>
        <c:crossBetween val="midCat"/>
        <c:majorUnit val="2"/>
      </c:valAx>
      <c:valAx>
        <c:axId val="-1925773120"/>
        <c:scaling>
          <c:orientation val="minMax"/>
          <c:max val="100"/>
          <c:min val="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05" cap="flat" cmpd="sng" algn="ctr">
            <a:solidFill>
              <a:schemeClr val="bg2">
                <a:lumMod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7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-1925779648"/>
        <c:crosses val="autoZero"/>
        <c:crossBetween val="midCat"/>
        <c:majorUnit val="25"/>
      </c:valAx>
      <c:spPr>
        <a:noFill/>
        <a:ln>
          <a:solidFill>
            <a:schemeClr val="bg2">
              <a:lumMod val="2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 w="123825">
              <a:solidFill>
                <a:schemeClr val="accent1"/>
              </a:solidFill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chemeClr val="accent1"/>
              </a:solidFill>
              <a:ln w="123825">
                <a:solidFill>
                  <a:schemeClr val="accent1"/>
                </a:solidFill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BCD6-450C-B862-C94730A8B34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Elo-VRD (n = 3)</c:v>
                </c:pt>
                <c:pt idx="1">
                  <c:v>VRD (n=4)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1</c:v>
                </c:pt>
                <c:pt idx="1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CD6-450C-B862-C94730A8B34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1925784000"/>
        <c:axId val="-1925783456"/>
      </c:barChart>
      <c:catAx>
        <c:axId val="-19257840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-1925783456"/>
        <c:crosses val="autoZero"/>
        <c:auto val="1"/>
        <c:lblAlgn val="ctr"/>
        <c:lblOffset val="100"/>
        <c:noMultiLvlLbl val="0"/>
      </c:catAx>
      <c:valAx>
        <c:axId val="-1925783456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baseline="0" dirty="0"/>
                  <a:t>≥VGPR [%] </a:t>
                </a:r>
                <a:endParaRPr lang="fi-FI" dirty="0"/>
              </a:p>
            </c:rich>
          </c:tx>
          <c:layout>
            <c:manualLayout>
              <c:xMode val="edge"/>
              <c:yMode val="edge"/>
              <c:x val="0.43230266608398116"/>
              <c:y val="0.925490566717950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-192578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hape 324">
            <a:extLst>
              <a:ext uri="{FF2B5EF4-FFF2-40B4-BE49-F238E27FC236}">
                <a16:creationId xmlns:a16="http://schemas.microsoft.com/office/drawing/2014/main" id="{B948A611-C733-4654-A101-3B05333CAC4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4339" name="Shape 325">
            <a:extLst>
              <a:ext uri="{FF2B5EF4-FFF2-40B4-BE49-F238E27FC236}">
                <a16:creationId xmlns:a16="http://schemas.microsoft.com/office/drawing/2014/main" id="{0A35F41F-9E2F-47F2-A6EB-FF8B6FFB35AD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1916375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361950" rtl="0" eaLnBrk="0" fontAlgn="base" hangingPunct="0">
      <a:spcBef>
        <a:spcPct val="30000"/>
      </a:spcBef>
      <a:spcAft>
        <a:spcPct val="0"/>
      </a:spcAft>
      <a:defRPr sz="900">
        <a:solidFill>
          <a:schemeClr val="tx1"/>
        </a:solidFill>
        <a:latin typeface="Lucida Grande"/>
        <a:ea typeface="Lucida Grande"/>
        <a:cs typeface="Lucida Grande"/>
        <a:sym typeface="Lucida Grande"/>
      </a:defRPr>
    </a:lvl1pPr>
    <a:lvl2pPr marL="742950" indent="-285750" algn="l" defTabSz="361950" rtl="0" eaLnBrk="0" fontAlgn="base" hangingPunct="0">
      <a:spcBef>
        <a:spcPct val="30000"/>
      </a:spcBef>
      <a:spcAft>
        <a:spcPct val="0"/>
      </a:spcAft>
      <a:defRPr sz="900">
        <a:solidFill>
          <a:schemeClr val="tx1"/>
        </a:solidFill>
        <a:latin typeface="Lucida Grande"/>
        <a:ea typeface="Lucida Grande"/>
        <a:cs typeface="Lucida Grande"/>
        <a:sym typeface="Lucida Grande"/>
      </a:defRPr>
    </a:lvl2pPr>
    <a:lvl3pPr marL="1143000" indent="-228600" algn="l" defTabSz="361950" rtl="0" eaLnBrk="0" fontAlgn="base" hangingPunct="0">
      <a:spcBef>
        <a:spcPct val="30000"/>
      </a:spcBef>
      <a:spcAft>
        <a:spcPct val="0"/>
      </a:spcAft>
      <a:defRPr sz="900">
        <a:solidFill>
          <a:schemeClr val="tx1"/>
        </a:solidFill>
        <a:latin typeface="Lucida Grande"/>
        <a:ea typeface="Lucida Grande"/>
        <a:cs typeface="Lucida Grande"/>
        <a:sym typeface="Lucida Grande"/>
      </a:defRPr>
    </a:lvl3pPr>
    <a:lvl4pPr marL="1600200" indent="-228600" algn="l" defTabSz="361950" rtl="0" eaLnBrk="0" fontAlgn="base" hangingPunct="0">
      <a:spcBef>
        <a:spcPct val="30000"/>
      </a:spcBef>
      <a:spcAft>
        <a:spcPct val="0"/>
      </a:spcAft>
      <a:defRPr sz="900">
        <a:solidFill>
          <a:schemeClr val="tx1"/>
        </a:solidFill>
        <a:latin typeface="Lucida Grande"/>
        <a:ea typeface="Lucida Grande"/>
        <a:cs typeface="Lucida Grande"/>
        <a:sym typeface="Lucida Grande"/>
      </a:defRPr>
    </a:lvl4pPr>
    <a:lvl5pPr marL="2057400" indent="-228600" algn="l" defTabSz="361950" rtl="0" eaLnBrk="0" fontAlgn="base" hangingPunct="0">
      <a:spcBef>
        <a:spcPct val="30000"/>
      </a:spcBef>
      <a:spcAft>
        <a:spcPct val="0"/>
      </a:spcAft>
      <a:defRPr sz="900">
        <a:solidFill>
          <a:schemeClr val="tx1"/>
        </a:solidFill>
        <a:latin typeface="Lucida Grande"/>
        <a:ea typeface="Lucida Grande"/>
        <a:cs typeface="Lucida Grande"/>
        <a:sym typeface="Lucida Grande"/>
      </a:defRPr>
    </a:lvl5pPr>
    <a:lvl6pPr indent="502920" defTabSz="363220" latinLnBrk="0">
      <a:defRPr sz="968">
        <a:latin typeface="Lucida Grande"/>
        <a:ea typeface="Lucida Grande"/>
        <a:cs typeface="Lucida Grande"/>
        <a:sym typeface="Lucida Grande"/>
      </a:defRPr>
    </a:lvl6pPr>
    <a:lvl7pPr indent="603504" defTabSz="363220" latinLnBrk="0">
      <a:defRPr sz="968">
        <a:latin typeface="Lucida Grande"/>
        <a:ea typeface="Lucida Grande"/>
        <a:cs typeface="Lucida Grande"/>
        <a:sym typeface="Lucida Grande"/>
      </a:defRPr>
    </a:lvl7pPr>
    <a:lvl8pPr indent="704088" defTabSz="363220" latinLnBrk="0">
      <a:defRPr sz="968">
        <a:latin typeface="Lucida Grande"/>
        <a:ea typeface="Lucida Grande"/>
        <a:cs typeface="Lucida Grande"/>
        <a:sym typeface="Lucida Grande"/>
      </a:defRPr>
    </a:lvl8pPr>
    <a:lvl9pPr indent="804672" defTabSz="363220" latinLnBrk="0">
      <a:defRPr sz="968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" y="739775"/>
            <a:ext cx="6564313" cy="3694113"/>
          </a:xfrm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498" y="4681974"/>
            <a:ext cx="5427980" cy="443555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944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533E2650-AD83-48D5-A452-477FA8BA70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4437B5-866C-47A7-9E80-16797F0AD1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3632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68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569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F07B8E1F-47F9-4BAC-B021-3281B935F0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1B473A29-4736-4602-AFC9-5C72F5A59E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0593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Logo,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wadrat">
            <a:extLst>
              <a:ext uri="{FF2B5EF4-FFF2-40B4-BE49-F238E27FC236}">
                <a16:creationId xmlns:a16="http://schemas.microsoft.com/office/drawing/2014/main" id="{E1275AE8-F1B2-40D3-A5BE-187A0D62EA3F}"/>
              </a:ext>
            </a:extLst>
          </p:cNvPr>
          <p:cNvSpPr/>
          <p:nvPr/>
        </p:nvSpPr>
        <p:spPr>
          <a:xfrm>
            <a:off x="0" y="0"/>
            <a:ext cx="1784350" cy="1784350"/>
          </a:xfrm>
          <a:prstGeom prst="rect">
            <a:avLst/>
          </a:prstGeom>
          <a:solidFill>
            <a:srgbClr val="0080C2"/>
          </a:solidFill>
          <a:ln w="25400">
            <a:miter lim="400000"/>
          </a:ln>
        </p:spPr>
        <p:txBody>
          <a:bodyPr lIns="25401" tIns="25401" rIns="25401" bIns="25401" anchor="ctr"/>
          <a:lstStyle/>
          <a:p>
            <a:pPr algn="ctr" defTabSz="363220" eaLnBrk="1" fontAlgn="auto">
              <a:spcBef>
                <a:spcPts val="0"/>
              </a:spcBef>
              <a:spcAft>
                <a:spcPts val="0"/>
              </a:spcAft>
              <a:defRPr sz="56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8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" name="lorem…"/>
          <p:cNvSpPr txBox="1">
            <a:spLocks noGrp="1"/>
          </p:cNvSpPr>
          <p:nvPr>
            <p:ph type="body" sz="quarter" idx="13"/>
          </p:nvPr>
        </p:nvSpPr>
        <p:spPr>
          <a:xfrm>
            <a:off x="-686" y="162136"/>
            <a:ext cx="1784351" cy="1501565"/>
          </a:xfrm>
          <a:prstGeom prst="rect">
            <a:avLst/>
          </a:prstGeom>
        </p:spPr>
        <p:txBody>
          <a:bodyPr lIns="50800" tIns="50800" rIns="50800" bIns="50800" anchor="b">
            <a:spAutoFit/>
          </a:bodyPr>
          <a:lstStyle>
            <a:lvl1pPr marL="0" indent="0" algn="ctr" defTabSz="778865">
              <a:lnSpc>
                <a:spcPct val="90000"/>
              </a:lnSpc>
              <a:spcBef>
                <a:spcPts val="0"/>
              </a:spcBef>
              <a:buSzTx/>
              <a:buNone/>
              <a:defRPr sz="2400" cap="all" spc="3600">
                <a:solidFill>
                  <a:srgbClr val="FFFFFF"/>
                </a:solidFill>
                <a:latin typeface="Helvetica Neue"/>
                <a:sym typeface="Helvetica Neue"/>
              </a:defRPr>
            </a:lvl1pPr>
          </a:lstStyle>
          <a:p>
            <a:r>
              <a:t>lorem</a:t>
            </a:r>
          </a:p>
          <a:p>
            <a:r>
              <a:t>ipsum</a:t>
            </a:r>
          </a:p>
        </p:txBody>
      </p:sp>
      <p:sp>
        <p:nvSpPr>
          <p:cNvPr id="14" name="Tekst tytułowy"/>
          <p:cNvSpPr txBox="1">
            <a:spLocks noGrp="1"/>
          </p:cNvSpPr>
          <p:nvPr>
            <p:ph type="title"/>
          </p:nvPr>
        </p:nvSpPr>
        <p:spPr>
          <a:xfrm>
            <a:off x="1870075" y="2571750"/>
            <a:ext cx="8451850" cy="2946400"/>
          </a:xfrm>
          <a:prstGeom prst="rect">
            <a:avLst/>
          </a:prstGeom>
        </p:spPr>
        <p:txBody>
          <a:bodyPr anchor="b"/>
          <a:lstStyle>
            <a:lvl1pPr>
              <a:defRPr sz="8702" spc="434"/>
            </a:lvl1pPr>
          </a:lstStyle>
          <a:p>
            <a:r>
              <a:t>Tekst tytułowy</a:t>
            </a:r>
          </a:p>
        </p:txBody>
      </p:sp>
      <p:sp>
        <p:nvSpPr>
          <p:cNvPr id="15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1870075" y="5518150"/>
            <a:ext cx="8451850" cy="355600"/>
          </a:xfrm>
          <a:prstGeom prst="rect">
            <a:avLst/>
          </a:prstGeom>
        </p:spPr>
        <p:txBody>
          <a:bodyPr anchor="t"/>
          <a:lstStyle>
            <a:lvl1pPr marL="0" indent="0" algn="just">
              <a:lnSpc>
                <a:spcPct val="140000"/>
              </a:lnSpc>
              <a:spcBef>
                <a:spcPts val="1700"/>
              </a:spcBef>
              <a:buSzTx/>
              <a:buNone/>
              <a:defRPr sz="1801" spc="18">
                <a:solidFill>
                  <a:srgbClr val="404B57"/>
                </a:solidFill>
              </a:defRPr>
            </a:lvl1pPr>
            <a:lvl2pPr marL="0" indent="0" algn="just">
              <a:lnSpc>
                <a:spcPct val="140000"/>
              </a:lnSpc>
              <a:spcBef>
                <a:spcPts val="1700"/>
              </a:spcBef>
              <a:buSzTx/>
              <a:buNone/>
              <a:defRPr sz="1801" spc="18">
                <a:solidFill>
                  <a:srgbClr val="404B57"/>
                </a:solidFill>
              </a:defRPr>
            </a:lvl2pPr>
            <a:lvl3pPr marL="0" indent="0" algn="just">
              <a:lnSpc>
                <a:spcPct val="140000"/>
              </a:lnSpc>
              <a:spcBef>
                <a:spcPts val="1700"/>
              </a:spcBef>
              <a:buSzTx/>
              <a:buNone/>
              <a:defRPr sz="1801" spc="18">
                <a:solidFill>
                  <a:srgbClr val="404B57"/>
                </a:solidFill>
              </a:defRPr>
            </a:lvl3pPr>
            <a:lvl4pPr marL="0" indent="0" algn="just">
              <a:lnSpc>
                <a:spcPct val="140000"/>
              </a:lnSpc>
              <a:spcBef>
                <a:spcPts val="1700"/>
              </a:spcBef>
              <a:buSzTx/>
              <a:buNone/>
              <a:defRPr sz="1801" spc="18">
                <a:solidFill>
                  <a:srgbClr val="404B57"/>
                </a:solidFill>
              </a:defRPr>
            </a:lvl4pPr>
            <a:lvl5pPr marL="0" indent="0" algn="just">
              <a:lnSpc>
                <a:spcPct val="140000"/>
              </a:lnSpc>
              <a:spcBef>
                <a:spcPts val="1700"/>
              </a:spcBef>
              <a:buSzTx/>
              <a:buNone/>
              <a:defRPr sz="1801" spc="18">
                <a:solidFill>
                  <a:srgbClr val="404B57"/>
                </a:solidFill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" name="Numer slajdu">
            <a:extLst>
              <a:ext uri="{FF2B5EF4-FFF2-40B4-BE49-F238E27FC236}">
                <a16:creationId xmlns:a16="http://schemas.microsoft.com/office/drawing/2014/main" id="{58AC7B00-A6C0-4C34-BD74-7C1ADB34F2AE}"/>
              </a:ext>
            </a:extLst>
          </p:cNvPr>
          <p:cNvSpPr txBox="1"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C01F2-4FD1-4540-9F1B-E0BD296226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248577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Obrazek"/>
          <p:cNvSpPr>
            <a:spLocks noGrp="1"/>
          </p:cNvSpPr>
          <p:nvPr>
            <p:ph type="pic" sz="half" idx="13"/>
          </p:nvPr>
        </p:nvSpPr>
        <p:spPr>
          <a:xfrm>
            <a:off x="8108951" y="624519"/>
            <a:ext cx="3752850" cy="55220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 Light"/>
            </a:endParaRPr>
          </a:p>
        </p:txBody>
      </p:sp>
      <p:sp>
        <p:nvSpPr>
          <p:cNvPr id="117" name="Tekst tytułowy"/>
          <p:cNvSpPr txBox="1">
            <a:spLocks noGrp="1"/>
          </p:cNvSpPr>
          <p:nvPr>
            <p:ph type="title"/>
          </p:nvPr>
        </p:nvSpPr>
        <p:spPr>
          <a:xfrm>
            <a:off x="1193800" y="355600"/>
            <a:ext cx="6597650" cy="1428750"/>
          </a:xfrm>
          <a:prstGeom prst="rect">
            <a:avLst/>
          </a:prstGeom>
        </p:spPr>
        <p:txBody>
          <a:bodyPr anchor="b"/>
          <a:lstStyle/>
          <a:p>
            <a:r>
              <a:t>Tekst tytułowy</a:t>
            </a:r>
          </a:p>
        </p:txBody>
      </p:sp>
      <p:sp>
        <p:nvSpPr>
          <p:cNvPr id="118" name="Treść - poziom 1…"/>
          <p:cNvSpPr txBox="1">
            <a:spLocks noGrp="1"/>
          </p:cNvSpPr>
          <p:nvPr>
            <p:ph type="body" sz="half" idx="1"/>
          </p:nvPr>
        </p:nvSpPr>
        <p:spPr>
          <a:xfrm>
            <a:off x="1193800" y="2146300"/>
            <a:ext cx="6597650" cy="3733800"/>
          </a:xfrm>
          <a:prstGeom prst="rect">
            <a:avLst/>
          </a:prstGeom>
        </p:spPr>
        <p:txBody>
          <a:bodyPr/>
          <a:lstStyle>
            <a:lvl1pPr algn="just">
              <a:lnSpc>
                <a:spcPct val="140000"/>
              </a:lnSpc>
              <a:spcBef>
                <a:spcPts val="1700"/>
              </a:spcBef>
              <a:buClrTx/>
              <a:defRPr sz="1801" spc="18">
                <a:solidFill>
                  <a:srgbClr val="404B57"/>
                </a:solidFill>
              </a:defRPr>
            </a:lvl1pPr>
            <a:lvl2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2pPr>
            <a:lvl3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3pPr>
            <a:lvl4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4pPr>
            <a:lvl5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5" name="Numer slajdu">
            <a:extLst>
              <a:ext uri="{FF2B5EF4-FFF2-40B4-BE49-F238E27FC236}">
                <a16:creationId xmlns:a16="http://schemas.microsoft.com/office/drawing/2014/main" id="{EA11269F-2FA4-4AE1-9E9A-D1E986E79F2F}"/>
              </a:ext>
            </a:extLst>
          </p:cNvPr>
          <p:cNvSpPr txBox="1"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14EAC-63AC-4CF5-8913-932E8CD1EE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568048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Obrazek"/>
          <p:cNvSpPr>
            <a:spLocks noGrp="1"/>
          </p:cNvSpPr>
          <p:nvPr>
            <p:ph type="pic" sz="half" idx="13"/>
          </p:nvPr>
        </p:nvSpPr>
        <p:spPr>
          <a:xfrm>
            <a:off x="8108951" y="624519"/>
            <a:ext cx="3752850" cy="55220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 Light"/>
            </a:endParaRPr>
          </a:p>
        </p:txBody>
      </p:sp>
      <p:sp>
        <p:nvSpPr>
          <p:cNvPr id="127" name="Tekst tytułowy"/>
          <p:cNvSpPr txBox="1">
            <a:spLocks noGrp="1"/>
          </p:cNvSpPr>
          <p:nvPr>
            <p:ph type="title"/>
          </p:nvPr>
        </p:nvSpPr>
        <p:spPr>
          <a:xfrm>
            <a:off x="1193800" y="355600"/>
            <a:ext cx="6597650" cy="5518150"/>
          </a:xfrm>
          <a:prstGeom prst="rect">
            <a:avLst/>
          </a:prstGeom>
        </p:spPr>
        <p:txBody>
          <a:bodyPr anchor="b"/>
          <a:lstStyle/>
          <a:p>
            <a:r>
              <a:t>Tekst tytułowy</a:t>
            </a:r>
          </a:p>
        </p:txBody>
      </p:sp>
      <p:sp>
        <p:nvSpPr>
          <p:cNvPr id="4" name="Numer slajdu">
            <a:extLst>
              <a:ext uri="{FF2B5EF4-FFF2-40B4-BE49-F238E27FC236}">
                <a16:creationId xmlns:a16="http://schemas.microsoft.com/office/drawing/2014/main" id="{29C9F80A-FDDE-4614-BD52-99503EF51B0E}"/>
              </a:ext>
            </a:extLst>
          </p:cNvPr>
          <p:cNvSpPr txBox="1"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1A4C8-908E-48F5-BAA2-4285A8C3B5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7759258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, 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Obrazek"/>
          <p:cNvSpPr>
            <a:spLocks noGrp="1"/>
          </p:cNvSpPr>
          <p:nvPr>
            <p:ph type="pic" sz="half" idx="13"/>
          </p:nvPr>
        </p:nvSpPr>
        <p:spPr>
          <a:xfrm>
            <a:off x="0" y="357981"/>
            <a:ext cx="4083050" cy="57848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 Light"/>
            </a:endParaRPr>
          </a:p>
        </p:txBody>
      </p:sp>
      <p:sp>
        <p:nvSpPr>
          <p:cNvPr id="136" name="Tekst tytułowy"/>
          <p:cNvSpPr txBox="1">
            <a:spLocks noGrp="1"/>
          </p:cNvSpPr>
          <p:nvPr>
            <p:ph type="title"/>
          </p:nvPr>
        </p:nvSpPr>
        <p:spPr>
          <a:xfrm>
            <a:off x="4406901" y="355600"/>
            <a:ext cx="6597650" cy="1428750"/>
          </a:xfrm>
          <a:prstGeom prst="rect">
            <a:avLst/>
          </a:prstGeom>
        </p:spPr>
        <p:txBody>
          <a:bodyPr anchor="b"/>
          <a:lstStyle/>
          <a:p>
            <a:r>
              <a:t>Tekst tytułowy</a:t>
            </a:r>
          </a:p>
        </p:txBody>
      </p:sp>
      <p:sp>
        <p:nvSpPr>
          <p:cNvPr id="137" name="Treść - poziom 1…"/>
          <p:cNvSpPr txBox="1">
            <a:spLocks noGrp="1"/>
          </p:cNvSpPr>
          <p:nvPr>
            <p:ph type="body" sz="half" idx="1"/>
          </p:nvPr>
        </p:nvSpPr>
        <p:spPr>
          <a:xfrm>
            <a:off x="4406901" y="2146300"/>
            <a:ext cx="6597650" cy="3733800"/>
          </a:xfrm>
          <a:prstGeom prst="rect">
            <a:avLst/>
          </a:prstGeom>
        </p:spPr>
        <p:txBody>
          <a:bodyPr/>
          <a:lstStyle>
            <a:lvl1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1pPr>
            <a:lvl2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2pPr>
            <a:lvl3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3pPr>
            <a:lvl4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4pPr>
            <a:lvl5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5" name="Numer slajdu">
            <a:extLst>
              <a:ext uri="{FF2B5EF4-FFF2-40B4-BE49-F238E27FC236}">
                <a16:creationId xmlns:a16="http://schemas.microsoft.com/office/drawing/2014/main" id="{E0BE3AB5-30A7-4BB6-A291-BE34E9BA366F}"/>
              </a:ext>
            </a:extLst>
          </p:cNvPr>
          <p:cNvSpPr txBox="1"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184CD-329B-4C1F-9B5B-D64FD00A2F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221175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">
            <a:extLst>
              <a:ext uri="{FF2B5EF4-FFF2-40B4-BE49-F238E27FC236}">
                <a16:creationId xmlns:a16="http://schemas.microsoft.com/office/drawing/2014/main" id="{EB85270B-1EF8-4083-98EA-7A896C3D4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5600"/>
            <a:ext cx="8013700" cy="5784850"/>
          </a:xfrm>
          <a:prstGeom prst="rect">
            <a:avLst/>
          </a:prstGeom>
          <a:solidFill>
            <a:srgbClr val="0080C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800" tIns="50800" rIns="50800" bIns="50800"/>
          <a:lstStyle>
            <a:lvl1pPr defTabSz="323850">
              <a:lnSpc>
                <a:spcPct val="130000"/>
              </a:lnSpc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defTabSz="323850">
              <a:lnSpc>
                <a:spcPct val="130000"/>
              </a:lnSpc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defTabSz="323850">
              <a:lnSpc>
                <a:spcPct val="130000"/>
              </a:lnSpc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defTabSz="323850">
              <a:lnSpc>
                <a:spcPct val="130000"/>
              </a:lnSpc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defTabSz="323850">
              <a:lnSpc>
                <a:spcPct val="130000"/>
              </a:lnSpc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457200" indent="603250" defTabSz="3238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914400" indent="603250" defTabSz="3238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371600" indent="603250" defTabSz="3238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828800" indent="603250" defTabSz="3238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algn="just" eaLnBrk="1">
              <a:lnSpc>
                <a:spcPct val="120000"/>
              </a:lnSpc>
              <a:spcBef>
                <a:spcPts val="700"/>
              </a:spcBef>
              <a:buClrTx/>
              <a:defRPr/>
            </a:pPr>
            <a:endParaRPr lang="en-US" altLang="en-US" sz="600"/>
          </a:p>
        </p:txBody>
      </p:sp>
      <p:sp>
        <p:nvSpPr>
          <p:cNvPr id="6" name="Prostokąt">
            <a:extLst>
              <a:ext uri="{FF2B5EF4-FFF2-40B4-BE49-F238E27FC236}">
                <a16:creationId xmlns:a16="http://schemas.microsoft.com/office/drawing/2014/main" id="{FD9DA00B-8948-4187-8D1F-2DB352F48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3250" y="6764338"/>
            <a:ext cx="10318750" cy="88900"/>
          </a:xfrm>
          <a:prstGeom prst="rect">
            <a:avLst/>
          </a:prstGeom>
          <a:solidFill>
            <a:srgbClr val="0080C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800" tIns="50800" rIns="50800" bIns="50800"/>
          <a:lstStyle>
            <a:lvl1pPr defTabSz="323850">
              <a:lnSpc>
                <a:spcPct val="130000"/>
              </a:lnSpc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defTabSz="323850">
              <a:lnSpc>
                <a:spcPct val="130000"/>
              </a:lnSpc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defTabSz="323850">
              <a:lnSpc>
                <a:spcPct val="130000"/>
              </a:lnSpc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defTabSz="323850">
              <a:lnSpc>
                <a:spcPct val="130000"/>
              </a:lnSpc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defTabSz="323850">
              <a:lnSpc>
                <a:spcPct val="130000"/>
              </a:lnSpc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457200" indent="603250" defTabSz="3238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914400" indent="603250" defTabSz="3238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371600" indent="603250" defTabSz="3238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828800" indent="603250" defTabSz="3238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algn="just" eaLnBrk="1">
              <a:lnSpc>
                <a:spcPct val="120000"/>
              </a:lnSpc>
              <a:spcBef>
                <a:spcPts val="700"/>
              </a:spcBef>
              <a:buClrTx/>
              <a:defRPr/>
            </a:pPr>
            <a:endParaRPr lang="en-US" altLang="en-US" sz="600"/>
          </a:p>
        </p:txBody>
      </p:sp>
      <p:sp>
        <p:nvSpPr>
          <p:cNvPr id="147" name="Obrazek"/>
          <p:cNvSpPr>
            <a:spLocks noGrp="1"/>
          </p:cNvSpPr>
          <p:nvPr>
            <p:ph type="pic" sz="half" idx="13"/>
          </p:nvPr>
        </p:nvSpPr>
        <p:spPr>
          <a:xfrm>
            <a:off x="8108950" y="357981"/>
            <a:ext cx="4083050" cy="57848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 Light"/>
            </a:endParaRPr>
          </a:p>
        </p:txBody>
      </p:sp>
      <p:sp>
        <p:nvSpPr>
          <p:cNvPr id="148" name="Tekst tytułowy"/>
          <p:cNvSpPr txBox="1">
            <a:spLocks noGrp="1"/>
          </p:cNvSpPr>
          <p:nvPr>
            <p:ph type="title"/>
          </p:nvPr>
        </p:nvSpPr>
        <p:spPr>
          <a:xfrm>
            <a:off x="1047751" y="355600"/>
            <a:ext cx="6597650" cy="1428750"/>
          </a:xfrm>
          <a:prstGeom prst="rect">
            <a:avLst/>
          </a:prstGeom>
        </p:spPr>
        <p:txBody>
          <a:bodyPr anchor="b"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t>Tekst tytułowy</a:t>
            </a:r>
          </a:p>
        </p:txBody>
      </p:sp>
      <p:sp>
        <p:nvSpPr>
          <p:cNvPr id="149" name="Treść - poziom 1…"/>
          <p:cNvSpPr txBox="1">
            <a:spLocks noGrp="1"/>
          </p:cNvSpPr>
          <p:nvPr>
            <p:ph type="body" sz="half" idx="1"/>
          </p:nvPr>
        </p:nvSpPr>
        <p:spPr>
          <a:xfrm>
            <a:off x="1047751" y="2146300"/>
            <a:ext cx="6597650" cy="364490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1700"/>
              </a:spcBef>
              <a:buClrTx/>
              <a:buSzTx/>
              <a:buNone/>
              <a:defRPr sz="1801" spc="18">
                <a:solidFill>
                  <a:srgbClr val="FFFFFF"/>
                </a:solidFill>
              </a:defRPr>
            </a:lvl1pPr>
            <a:lvl2pPr marL="0" indent="95264" algn="r">
              <a:spcBef>
                <a:spcPts val="1700"/>
              </a:spcBef>
              <a:buClrTx/>
              <a:buSzTx/>
              <a:buNone/>
              <a:defRPr sz="1801" spc="18">
                <a:solidFill>
                  <a:srgbClr val="FFFFFF"/>
                </a:solidFill>
              </a:defRPr>
            </a:lvl2pPr>
            <a:lvl3pPr marL="0" indent="190528" algn="r">
              <a:spcBef>
                <a:spcPts val="1700"/>
              </a:spcBef>
              <a:buClrTx/>
              <a:buSzTx/>
              <a:buNone/>
              <a:defRPr sz="1801" spc="18">
                <a:solidFill>
                  <a:srgbClr val="FFFFFF"/>
                </a:solidFill>
              </a:defRPr>
            </a:lvl3pPr>
            <a:lvl4pPr marL="0" indent="285792" algn="r">
              <a:spcBef>
                <a:spcPts val="1700"/>
              </a:spcBef>
              <a:buClrTx/>
              <a:buSzTx/>
              <a:buNone/>
              <a:defRPr sz="1801" spc="18">
                <a:solidFill>
                  <a:srgbClr val="FFFFFF"/>
                </a:solidFill>
              </a:defRPr>
            </a:lvl4pPr>
            <a:lvl5pPr marL="0" indent="381057" algn="r">
              <a:spcBef>
                <a:spcPts val="1700"/>
              </a:spcBef>
              <a:buClrTx/>
              <a:buSzTx/>
              <a:buNone/>
              <a:defRPr sz="1801" spc="18">
                <a:solidFill>
                  <a:srgbClr val="FFFFFF"/>
                </a:solidFill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7" name="Numer slajdu">
            <a:extLst>
              <a:ext uri="{FF2B5EF4-FFF2-40B4-BE49-F238E27FC236}">
                <a16:creationId xmlns:a16="http://schemas.microsoft.com/office/drawing/2014/main" id="{F401E276-E55C-42B8-9882-C41B1C1173A9}"/>
              </a:ext>
            </a:extLst>
          </p:cNvPr>
          <p:cNvSpPr txBox="1"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E3499-2DA3-4BC2-8707-C796CAE92D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608108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">
            <a:extLst>
              <a:ext uri="{FF2B5EF4-FFF2-40B4-BE49-F238E27FC236}">
                <a16:creationId xmlns:a16="http://schemas.microsoft.com/office/drawing/2014/main" id="{277C0715-2681-458D-B552-7C20FCF12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5600"/>
            <a:ext cx="8013700" cy="5784850"/>
          </a:xfrm>
          <a:prstGeom prst="rect">
            <a:avLst/>
          </a:prstGeom>
          <a:solidFill>
            <a:srgbClr val="0080C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800" tIns="50800" rIns="50800" bIns="50800"/>
          <a:lstStyle>
            <a:lvl1pPr defTabSz="323850">
              <a:lnSpc>
                <a:spcPct val="130000"/>
              </a:lnSpc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defTabSz="323850">
              <a:lnSpc>
                <a:spcPct val="130000"/>
              </a:lnSpc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defTabSz="323850">
              <a:lnSpc>
                <a:spcPct val="130000"/>
              </a:lnSpc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defTabSz="323850">
              <a:lnSpc>
                <a:spcPct val="130000"/>
              </a:lnSpc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defTabSz="323850">
              <a:lnSpc>
                <a:spcPct val="130000"/>
              </a:lnSpc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457200" indent="603250" defTabSz="3238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914400" indent="603250" defTabSz="3238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371600" indent="603250" defTabSz="3238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828800" indent="603250" defTabSz="3238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algn="just" eaLnBrk="1">
              <a:lnSpc>
                <a:spcPct val="120000"/>
              </a:lnSpc>
              <a:spcBef>
                <a:spcPts val="700"/>
              </a:spcBef>
              <a:buClrTx/>
              <a:defRPr/>
            </a:pPr>
            <a:endParaRPr lang="en-US" altLang="en-US" sz="600"/>
          </a:p>
        </p:txBody>
      </p:sp>
      <p:sp>
        <p:nvSpPr>
          <p:cNvPr id="5" name="Prostokąt">
            <a:extLst>
              <a:ext uri="{FF2B5EF4-FFF2-40B4-BE49-F238E27FC236}">
                <a16:creationId xmlns:a16="http://schemas.microsoft.com/office/drawing/2014/main" id="{914A63A8-94DD-46B0-A2DF-28866DD024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3250" y="6764338"/>
            <a:ext cx="10318750" cy="88900"/>
          </a:xfrm>
          <a:prstGeom prst="rect">
            <a:avLst/>
          </a:prstGeom>
          <a:solidFill>
            <a:srgbClr val="0080C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800" tIns="50800" rIns="50800" bIns="50800"/>
          <a:lstStyle>
            <a:lvl1pPr defTabSz="323850">
              <a:lnSpc>
                <a:spcPct val="130000"/>
              </a:lnSpc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defTabSz="323850">
              <a:lnSpc>
                <a:spcPct val="130000"/>
              </a:lnSpc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defTabSz="323850">
              <a:lnSpc>
                <a:spcPct val="130000"/>
              </a:lnSpc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defTabSz="323850">
              <a:lnSpc>
                <a:spcPct val="130000"/>
              </a:lnSpc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defTabSz="323850">
              <a:lnSpc>
                <a:spcPct val="130000"/>
              </a:lnSpc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457200" indent="603250" defTabSz="3238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914400" indent="603250" defTabSz="3238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371600" indent="603250" defTabSz="3238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828800" indent="603250" defTabSz="3238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algn="just" eaLnBrk="1">
              <a:lnSpc>
                <a:spcPct val="120000"/>
              </a:lnSpc>
              <a:spcBef>
                <a:spcPts val="700"/>
              </a:spcBef>
              <a:buClrTx/>
              <a:defRPr/>
            </a:pPr>
            <a:endParaRPr lang="en-US" altLang="en-US" sz="600"/>
          </a:p>
        </p:txBody>
      </p:sp>
      <p:sp>
        <p:nvSpPr>
          <p:cNvPr id="159" name="Obrazek"/>
          <p:cNvSpPr>
            <a:spLocks noGrp="1"/>
          </p:cNvSpPr>
          <p:nvPr>
            <p:ph type="pic" sz="half" idx="13"/>
          </p:nvPr>
        </p:nvSpPr>
        <p:spPr>
          <a:xfrm>
            <a:off x="8108950" y="357981"/>
            <a:ext cx="4083050" cy="57848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 Light"/>
            </a:endParaRPr>
          </a:p>
        </p:txBody>
      </p:sp>
      <p:sp>
        <p:nvSpPr>
          <p:cNvPr id="160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1047751" y="717550"/>
            <a:ext cx="6597650" cy="507365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1700"/>
              </a:spcBef>
              <a:buClrTx/>
              <a:buSzTx/>
              <a:buNone/>
              <a:defRPr>
                <a:solidFill>
                  <a:srgbClr val="FFFFFF"/>
                </a:solidFill>
              </a:defRPr>
            </a:lvl1pPr>
            <a:lvl2pPr marL="0" indent="0" algn="r">
              <a:spcBef>
                <a:spcPts val="1700"/>
              </a:spcBef>
              <a:buClrTx/>
              <a:buSzTx/>
              <a:buNone/>
              <a:defRPr>
                <a:solidFill>
                  <a:srgbClr val="FFFFFF"/>
                </a:solidFill>
              </a:defRPr>
            </a:lvl2pPr>
            <a:lvl3pPr marL="0" indent="0" algn="r">
              <a:spcBef>
                <a:spcPts val="1700"/>
              </a:spcBef>
              <a:buClrTx/>
              <a:buSzTx/>
              <a:buNone/>
              <a:defRPr>
                <a:solidFill>
                  <a:srgbClr val="FFFFFF"/>
                </a:solidFill>
              </a:defRPr>
            </a:lvl3pPr>
            <a:lvl4pPr marL="0" indent="0" algn="r">
              <a:spcBef>
                <a:spcPts val="1700"/>
              </a:spcBef>
              <a:buClrTx/>
              <a:buSzTx/>
              <a:buNone/>
              <a:defRPr>
                <a:solidFill>
                  <a:srgbClr val="FFFFFF"/>
                </a:solidFill>
              </a:defRPr>
            </a:lvl4pPr>
            <a:lvl5pPr marL="0" indent="0" algn="r">
              <a:spcBef>
                <a:spcPts val="1700"/>
              </a:spcBef>
              <a:buClrTx/>
              <a:buSz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" name="Numer slajdu">
            <a:extLst>
              <a:ext uri="{FF2B5EF4-FFF2-40B4-BE49-F238E27FC236}">
                <a16:creationId xmlns:a16="http://schemas.microsoft.com/office/drawing/2014/main" id="{D524E38A-2252-4BE7-A6F6-A82DC70E015F}"/>
              </a:ext>
            </a:extLst>
          </p:cNvPr>
          <p:cNvSpPr txBox="1"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28B18-AD96-47DC-BB42-F0DC0142A7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813913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, Blue Background">
    <p:bg>
      <p:bgPr>
        <a:solidFill>
          <a:srgbClr val="008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  <a:defRPr>
                <a:solidFill>
                  <a:srgbClr val="FFFFFF"/>
                </a:solidFill>
              </a:defRPr>
            </a:lvl1pPr>
            <a:lvl2pPr>
              <a:buClrTx/>
              <a:defRPr>
                <a:solidFill>
                  <a:srgbClr val="FFFFFF"/>
                </a:solidFill>
              </a:defRPr>
            </a:lvl2pPr>
            <a:lvl3pPr>
              <a:buClrTx/>
              <a:defRPr>
                <a:solidFill>
                  <a:srgbClr val="FFFFFF"/>
                </a:solidFill>
              </a:defRPr>
            </a:lvl3pPr>
            <a:lvl4pPr>
              <a:buClrTx/>
              <a:defRPr>
                <a:solidFill>
                  <a:srgbClr val="FFFFFF"/>
                </a:solidFill>
              </a:defRPr>
            </a:lvl4pPr>
            <a:lvl5pPr>
              <a:buClrTx/>
              <a:defRPr>
                <a:solidFill>
                  <a:srgbClr val="FFFFFF"/>
                </a:solidFill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3" name="Numer slajdu">
            <a:extLst>
              <a:ext uri="{FF2B5EF4-FFF2-40B4-BE49-F238E27FC236}">
                <a16:creationId xmlns:a16="http://schemas.microsoft.com/office/drawing/2014/main" id="{54A3E776-D6D7-4A13-B7D1-C215CEA8CA80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8F25B81-AA7A-4101-BAB5-03A2DBECED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953283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, Blue Background - 2 Column">
    <p:bg>
      <p:bgPr>
        <a:solidFill>
          <a:srgbClr val="008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952500" anchor="t"/>
          <a:lstStyle>
            <a:lvl1pPr>
              <a:buClrTx/>
              <a:defRPr sz="1801" spc="18">
                <a:solidFill>
                  <a:srgbClr val="FFFFFF"/>
                </a:solidFill>
              </a:defRPr>
            </a:lvl1pPr>
            <a:lvl2pPr>
              <a:buClrTx/>
              <a:defRPr sz="1801" spc="18">
                <a:solidFill>
                  <a:srgbClr val="FFFFFF"/>
                </a:solidFill>
              </a:defRPr>
            </a:lvl2pPr>
            <a:lvl3pPr>
              <a:buClrTx/>
              <a:defRPr sz="1801" spc="18">
                <a:solidFill>
                  <a:srgbClr val="FFFFFF"/>
                </a:solidFill>
              </a:defRPr>
            </a:lvl3pPr>
            <a:lvl4pPr>
              <a:buClrTx/>
              <a:defRPr sz="1801" spc="18">
                <a:solidFill>
                  <a:srgbClr val="FFFFFF"/>
                </a:solidFill>
              </a:defRPr>
            </a:lvl4pPr>
            <a:lvl5pPr>
              <a:buClrTx/>
              <a:defRPr sz="1801" spc="18">
                <a:solidFill>
                  <a:srgbClr val="FFFFFF"/>
                </a:solidFill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3" name="Numer slajdu">
            <a:extLst>
              <a:ext uri="{FF2B5EF4-FFF2-40B4-BE49-F238E27FC236}">
                <a16:creationId xmlns:a16="http://schemas.microsoft.com/office/drawing/2014/main" id="{4ACE62DA-4FD0-437F-8527-5EA73B442AA1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6AF5287-D7EB-4ACF-B9CA-254F5C37E0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630390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Obrazek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 Light"/>
            </a:endParaRPr>
          </a:p>
        </p:txBody>
      </p:sp>
      <p:sp>
        <p:nvSpPr>
          <p:cNvPr id="3" name="Numer slajdu">
            <a:extLst>
              <a:ext uri="{FF2B5EF4-FFF2-40B4-BE49-F238E27FC236}">
                <a16:creationId xmlns:a16="http://schemas.microsoft.com/office/drawing/2014/main" id="{784EC7C2-FD61-4E8C-9AAB-D99B316C662A}"/>
              </a:ext>
            </a:extLst>
          </p:cNvPr>
          <p:cNvSpPr txBox="1"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19773-0054-4550-9627-365DE5AB29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3512228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arge Photo &amp;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Obrazek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5003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 Light"/>
            </a:endParaRPr>
          </a:p>
        </p:txBody>
      </p:sp>
      <p:sp>
        <p:nvSpPr>
          <p:cNvPr id="193" name="Tekst tytułowy"/>
          <p:cNvSpPr txBox="1">
            <a:spLocks noGrp="1"/>
          </p:cNvSpPr>
          <p:nvPr>
            <p:ph type="title"/>
          </p:nvPr>
        </p:nvSpPr>
        <p:spPr>
          <a:xfrm>
            <a:off x="1193800" y="5359400"/>
            <a:ext cx="9810750" cy="1054100"/>
          </a:xfrm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4" name="Numer slajdu">
            <a:extLst>
              <a:ext uri="{FF2B5EF4-FFF2-40B4-BE49-F238E27FC236}">
                <a16:creationId xmlns:a16="http://schemas.microsoft.com/office/drawing/2014/main" id="{6EB50BE9-AFE5-4235-B0BE-46B50914EF8A}"/>
              </a:ext>
            </a:extLst>
          </p:cNvPr>
          <p:cNvSpPr txBox="1"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DEDE9-2E1A-4F41-AA77-52FB564EF6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416873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 Photos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Obrazek"/>
          <p:cNvSpPr>
            <a:spLocks noGrp="1"/>
          </p:cNvSpPr>
          <p:nvPr>
            <p:ph type="pic" idx="13"/>
          </p:nvPr>
        </p:nvSpPr>
        <p:spPr>
          <a:xfrm>
            <a:off x="3835399" y="0"/>
            <a:ext cx="8356601" cy="5003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 Light"/>
            </a:endParaRPr>
          </a:p>
        </p:txBody>
      </p:sp>
      <p:sp>
        <p:nvSpPr>
          <p:cNvPr id="202" name="Obrazek"/>
          <p:cNvSpPr>
            <a:spLocks noGrp="1"/>
          </p:cNvSpPr>
          <p:nvPr>
            <p:ph type="pic" sz="half" idx="14"/>
          </p:nvPr>
        </p:nvSpPr>
        <p:spPr>
          <a:xfrm>
            <a:off x="-1813" y="0"/>
            <a:ext cx="3752850" cy="5003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 Light"/>
            </a:endParaRPr>
          </a:p>
        </p:txBody>
      </p:sp>
      <p:sp>
        <p:nvSpPr>
          <p:cNvPr id="203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1193800" y="5359400"/>
            <a:ext cx="9810750" cy="876300"/>
          </a:xfrm>
          <a:prstGeom prst="rect">
            <a:avLst/>
          </a:prstGeom>
        </p:spPr>
        <p:txBody>
          <a:bodyPr/>
          <a:lstStyle>
            <a:lvl1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1pPr>
            <a:lvl2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2pPr>
            <a:lvl3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3pPr>
            <a:lvl4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4pPr>
            <a:lvl5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5" name="Numer slajdu">
            <a:extLst>
              <a:ext uri="{FF2B5EF4-FFF2-40B4-BE49-F238E27FC236}">
                <a16:creationId xmlns:a16="http://schemas.microsoft.com/office/drawing/2014/main" id="{742233F3-A76A-4A7B-9963-11E29BB871E4}"/>
              </a:ext>
            </a:extLst>
          </p:cNvPr>
          <p:cNvSpPr txBox="1"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09FEE-DA81-492A-85BB-F135172E7E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861752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ogo, 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wadrat">
            <a:extLst>
              <a:ext uri="{FF2B5EF4-FFF2-40B4-BE49-F238E27FC236}">
                <a16:creationId xmlns:a16="http://schemas.microsoft.com/office/drawing/2014/main" id="{47238E18-6ED7-42FB-9D41-284EAB411728}"/>
              </a:ext>
            </a:extLst>
          </p:cNvPr>
          <p:cNvSpPr/>
          <p:nvPr/>
        </p:nvSpPr>
        <p:spPr>
          <a:xfrm>
            <a:off x="0" y="0"/>
            <a:ext cx="1784350" cy="1784350"/>
          </a:xfrm>
          <a:prstGeom prst="rect">
            <a:avLst/>
          </a:prstGeom>
          <a:solidFill>
            <a:srgbClr val="0080C2"/>
          </a:solidFill>
          <a:ln w="25400">
            <a:miter lim="400000"/>
          </a:ln>
        </p:spPr>
        <p:txBody>
          <a:bodyPr lIns="25401" tIns="25401" rIns="25401" bIns="25401" anchor="ctr"/>
          <a:lstStyle/>
          <a:p>
            <a:pPr algn="ctr" defTabSz="363220" eaLnBrk="1" fontAlgn="auto">
              <a:spcBef>
                <a:spcPts val="0"/>
              </a:spcBef>
              <a:spcAft>
                <a:spcPts val="0"/>
              </a:spcAft>
              <a:defRPr sz="56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8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" name="Prostokąt">
            <a:extLst>
              <a:ext uri="{FF2B5EF4-FFF2-40B4-BE49-F238E27FC236}">
                <a16:creationId xmlns:a16="http://schemas.microsoft.com/office/drawing/2014/main" id="{2945DA88-36C8-42D6-B1DB-44185BC44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3250" y="6764338"/>
            <a:ext cx="10318750" cy="88900"/>
          </a:xfrm>
          <a:prstGeom prst="rect">
            <a:avLst/>
          </a:prstGeom>
          <a:solidFill>
            <a:srgbClr val="0080C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800" tIns="50800" rIns="50800" bIns="50800"/>
          <a:lstStyle>
            <a:lvl1pPr defTabSz="323850">
              <a:lnSpc>
                <a:spcPct val="130000"/>
              </a:lnSpc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defTabSz="323850">
              <a:lnSpc>
                <a:spcPct val="130000"/>
              </a:lnSpc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defTabSz="323850">
              <a:lnSpc>
                <a:spcPct val="130000"/>
              </a:lnSpc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defTabSz="323850">
              <a:lnSpc>
                <a:spcPct val="130000"/>
              </a:lnSpc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defTabSz="323850">
              <a:lnSpc>
                <a:spcPct val="130000"/>
              </a:lnSpc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457200" indent="603250" defTabSz="3238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914400" indent="603250" defTabSz="3238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371600" indent="603250" defTabSz="3238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828800" indent="603250" defTabSz="3238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algn="just" eaLnBrk="1">
              <a:lnSpc>
                <a:spcPct val="120000"/>
              </a:lnSpc>
              <a:spcBef>
                <a:spcPts val="700"/>
              </a:spcBef>
              <a:buClrTx/>
              <a:defRPr/>
            </a:pPr>
            <a:endParaRPr lang="en-US" altLang="en-US" sz="600"/>
          </a:p>
        </p:txBody>
      </p:sp>
      <p:sp>
        <p:nvSpPr>
          <p:cNvPr id="25" name="lorem…"/>
          <p:cNvSpPr txBox="1">
            <a:spLocks noGrp="1"/>
          </p:cNvSpPr>
          <p:nvPr>
            <p:ph type="body" sz="quarter" idx="13"/>
          </p:nvPr>
        </p:nvSpPr>
        <p:spPr>
          <a:xfrm>
            <a:off x="-686" y="162136"/>
            <a:ext cx="1784351" cy="1501565"/>
          </a:xfrm>
          <a:prstGeom prst="rect">
            <a:avLst/>
          </a:prstGeom>
        </p:spPr>
        <p:txBody>
          <a:bodyPr lIns="50800" tIns="50800" rIns="50800" bIns="50800" anchor="b">
            <a:spAutoFit/>
          </a:bodyPr>
          <a:lstStyle>
            <a:lvl1pPr marL="0" indent="0" algn="ctr" defTabSz="778865">
              <a:lnSpc>
                <a:spcPct val="90000"/>
              </a:lnSpc>
              <a:spcBef>
                <a:spcPts val="0"/>
              </a:spcBef>
              <a:buSzTx/>
              <a:buNone/>
              <a:defRPr sz="2400" cap="all" spc="3600">
                <a:solidFill>
                  <a:srgbClr val="FFFFFF"/>
                </a:solidFill>
                <a:latin typeface="Helvetica Neue"/>
                <a:sym typeface="Helvetica Neue"/>
              </a:defRPr>
            </a:lvl1pPr>
          </a:lstStyle>
          <a:p>
            <a:r>
              <a:t>lorem</a:t>
            </a:r>
          </a:p>
          <a:p>
            <a:r>
              <a:t>ipsum</a:t>
            </a:r>
          </a:p>
        </p:txBody>
      </p:sp>
      <p:sp>
        <p:nvSpPr>
          <p:cNvPr id="26" name="Tekst tytułowy"/>
          <p:cNvSpPr txBox="1">
            <a:spLocks noGrp="1"/>
          </p:cNvSpPr>
          <p:nvPr>
            <p:ph type="title"/>
          </p:nvPr>
        </p:nvSpPr>
        <p:spPr>
          <a:xfrm>
            <a:off x="2330450" y="355600"/>
            <a:ext cx="8674100" cy="1428750"/>
          </a:xfrm>
          <a:prstGeom prst="rect">
            <a:avLst/>
          </a:prstGeom>
        </p:spPr>
        <p:txBody>
          <a:bodyPr anchor="b"/>
          <a:lstStyle/>
          <a:p>
            <a:r>
              <a:t>Tekst tytułowy</a:t>
            </a:r>
          </a:p>
        </p:txBody>
      </p:sp>
      <p:sp>
        <p:nvSpPr>
          <p:cNvPr id="27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1193800" y="2146300"/>
            <a:ext cx="9810750" cy="3733800"/>
          </a:xfrm>
          <a:prstGeom prst="rect">
            <a:avLst/>
          </a:prstGeom>
        </p:spPr>
        <p:txBody>
          <a:bodyPr/>
          <a:lstStyle>
            <a:lvl1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1pPr>
            <a:lvl2pPr marL="222282"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2pPr>
            <a:lvl3pPr marL="222282"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3pPr>
            <a:lvl4pPr marL="222282"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4pPr>
            <a:lvl5pPr marL="222282"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7" name="Numer slajdu">
            <a:extLst>
              <a:ext uri="{FF2B5EF4-FFF2-40B4-BE49-F238E27FC236}">
                <a16:creationId xmlns:a16="http://schemas.microsoft.com/office/drawing/2014/main" id="{4DAAD87E-D717-4E5C-9A33-585581E2DC68}"/>
              </a:ext>
            </a:extLst>
          </p:cNvPr>
          <p:cNvSpPr txBox="1"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015CE-F4B3-474F-A43E-69933EE2A7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6381407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Photos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Obrazek"/>
          <p:cNvSpPr>
            <a:spLocks noGrp="1"/>
          </p:cNvSpPr>
          <p:nvPr>
            <p:ph type="pic" idx="13"/>
          </p:nvPr>
        </p:nvSpPr>
        <p:spPr>
          <a:xfrm>
            <a:off x="3835399" y="0"/>
            <a:ext cx="8356601" cy="5003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 Light"/>
            </a:endParaRPr>
          </a:p>
        </p:txBody>
      </p:sp>
      <p:sp>
        <p:nvSpPr>
          <p:cNvPr id="212" name="Obrazek"/>
          <p:cNvSpPr>
            <a:spLocks noGrp="1"/>
          </p:cNvSpPr>
          <p:nvPr>
            <p:ph type="pic" sz="quarter" idx="14"/>
          </p:nvPr>
        </p:nvSpPr>
        <p:spPr>
          <a:xfrm>
            <a:off x="-1813" y="2546350"/>
            <a:ext cx="3752850" cy="24574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 Light"/>
            </a:endParaRPr>
          </a:p>
        </p:txBody>
      </p:sp>
      <p:sp>
        <p:nvSpPr>
          <p:cNvPr id="213" name="Obrazek"/>
          <p:cNvSpPr>
            <a:spLocks noGrp="1"/>
          </p:cNvSpPr>
          <p:nvPr>
            <p:ph type="pic" sz="quarter" idx="15"/>
          </p:nvPr>
        </p:nvSpPr>
        <p:spPr>
          <a:xfrm>
            <a:off x="-1813" y="0"/>
            <a:ext cx="3752850" cy="24574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 Light"/>
            </a:endParaRPr>
          </a:p>
        </p:txBody>
      </p:sp>
      <p:sp>
        <p:nvSpPr>
          <p:cNvPr id="214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1193800" y="5359400"/>
            <a:ext cx="9810750" cy="876300"/>
          </a:xfrm>
          <a:prstGeom prst="rect">
            <a:avLst/>
          </a:prstGeom>
        </p:spPr>
        <p:txBody>
          <a:bodyPr/>
          <a:lstStyle>
            <a:lvl1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1pPr>
            <a:lvl2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2pPr>
            <a:lvl3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3pPr>
            <a:lvl4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4pPr>
            <a:lvl5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" name="Numer slajdu">
            <a:extLst>
              <a:ext uri="{FF2B5EF4-FFF2-40B4-BE49-F238E27FC236}">
                <a16:creationId xmlns:a16="http://schemas.microsoft.com/office/drawing/2014/main" id="{B7776C4B-3D20-442C-8540-DF85D423C8BE}"/>
              </a:ext>
            </a:extLst>
          </p:cNvPr>
          <p:cNvSpPr txBox="1"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874BA-36E0-4ADF-96F8-8092D19886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637722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 Photos &amp;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Obrazek"/>
          <p:cNvSpPr>
            <a:spLocks noGrp="1"/>
          </p:cNvSpPr>
          <p:nvPr>
            <p:ph type="pic" idx="13"/>
          </p:nvPr>
        </p:nvSpPr>
        <p:spPr>
          <a:xfrm>
            <a:off x="0" y="0"/>
            <a:ext cx="8356601" cy="5003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 Light"/>
            </a:endParaRPr>
          </a:p>
        </p:txBody>
      </p:sp>
      <p:sp>
        <p:nvSpPr>
          <p:cNvPr id="223" name="Obrazek"/>
          <p:cNvSpPr>
            <a:spLocks noGrp="1"/>
          </p:cNvSpPr>
          <p:nvPr>
            <p:ph type="pic" sz="half" idx="14"/>
          </p:nvPr>
        </p:nvSpPr>
        <p:spPr>
          <a:xfrm>
            <a:off x="8437337" y="0"/>
            <a:ext cx="3752850" cy="5003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 Light"/>
            </a:endParaRPr>
          </a:p>
        </p:txBody>
      </p:sp>
      <p:sp>
        <p:nvSpPr>
          <p:cNvPr id="224" name="Tekst tytułowy"/>
          <p:cNvSpPr txBox="1">
            <a:spLocks noGrp="1"/>
          </p:cNvSpPr>
          <p:nvPr>
            <p:ph type="title"/>
          </p:nvPr>
        </p:nvSpPr>
        <p:spPr>
          <a:xfrm>
            <a:off x="1193800" y="5359400"/>
            <a:ext cx="9810750" cy="1054100"/>
          </a:xfrm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5" name="Numer slajdu">
            <a:extLst>
              <a:ext uri="{FF2B5EF4-FFF2-40B4-BE49-F238E27FC236}">
                <a16:creationId xmlns:a16="http://schemas.microsoft.com/office/drawing/2014/main" id="{E933803E-B9F9-4737-8EC4-3C3DB56B0F51}"/>
              </a:ext>
            </a:extLst>
          </p:cNvPr>
          <p:cNvSpPr txBox="1"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4D80B-6996-4CE1-AB0A-F82B176854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6471128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Photos &amp;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Obrazek"/>
          <p:cNvSpPr>
            <a:spLocks noGrp="1"/>
          </p:cNvSpPr>
          <p:nvPr>
            <p:ph type="pic" idx="13"/>
          </p:nvPr>
        </p:nvSpPr>
        <p:spPr>
          <a:xfrm>
            <a:off x="0" y="0"/>
            <a:ext cx="8356601" cy="5003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 Light"/>
            </a:endParaRPr>
          </a:p>
        </p:txBody>
      </p:sp>
      <p:sp>
        <p:nvSpPr>
          <p:cNvPr id="233" name="Obrazek"/>
          <p:cNvSpPr>
            <a:spLocks noGrp="1"/>
          </p:cNvSpPr>
          <p:nvPr>
            <p:ph type="pic" sz="quarter" idx="14"/>
          </p:nvPr>
        </p:nvSpPr>
        <p:spPr>
          <a:xfrm>
            <a:off x="8437337" y="2546350"/>
            <a:ext cx="3752850" cy="24574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 Light"/>
            </a:endParaRPr>
          </a:p>
        </p:txBody>
      </p:sp>
      <p:sp>
        <p:nvSpPr>
          <p:cNvPr id="234" name="Obrazek"/>
          <p:cNvSpPr>
            <a:spLocks noGrp="1"/>
          </p:cNvSpPr>
          <p:nvPr>
            <p:ph type="pic" sz="quarter" idx="15"/>
          </p:nvPr>
        </p:nvSpPr>
        <p:spPr>
          <a:xfrm>
            <a:off x="8437337" y="0"/>
            <a:ext cx="3752850" cy="24574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 Light"/>
            </a:endParaRPr>
          </a:p>
        </p:txBody>
      </p:sp>
      <p:sp>
        <p:nvSpPr>
          <p:cNvPr id="235" name="Tekst tytułowy"/>
          <p:cNvSpPr txBox="1">
            <a:spLocks noGrp="1"/>
          </p:cNvSpPr>
          <p:nvPr>
            <p:ph type="title"/>
          </p:nvPr>
        </p:nvSpPr>
        <p:spPr>
          <a:xfrm>
            <a:off x="1193800" y="5359400"/>
            <a:ext cx="9810750" cy="1054100"/>
          </a:xfrm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6" name="Numer slajdu">
            <a:extLst>
              <a:ext uri="{FF2B5EF4-FFF2-40B4-BE49-F238E27FC236}">
                <a16:creationId xmlns:a16="http://schemas.microsoft.com/office/drawing/2014/main" id="{6CE3BF5B-2A49-488C-9FBF-014F8296756D}"/>
              </a:ext>
            </a:extLst>
          </p:cNvPr>
          <p:cNvSpPr txBox="1"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7D39F-C7D4-47FA-BD82-1328DD1F80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0353427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, 2 Photo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Obrazek"/>
          <p:cNvSpPr>
            <a:spLocks noGrp="1"/>
          </p:cNvSpPr>
          <p:nvPr>
            <p:ph type="pic" sz="quarter" idx="13"/>
          </p:nvPr>
        </p:nvSpPr>
        <p:spPr>
          <a:xfrm>
            <a:off x="8437337" y="0"/>
            <a:ext cx="3752850" cy="24574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 Light"/>
            </a:endParaRPr>
          </a:p>
        </p:txBody>
      </p:sp>
      <p:sp>
        <p:nvSpPr>
          <p:cNvPr id="244" name="Obrazek"/>
          <p:cNvSpPr>
            <a:spLocks noGrp="1"/>
          </p:cNvSpPr>
          <p:nvPr>
            <p:ph type="pic" sz="half" idx="14"/>
          </p:nvPr>
        </p:nvSpPr>
        <p:spPr>
          <a:xfrm>
            <a:off x="0" y="0"/>
            <a:ext cx="8356601" cy="24574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 Light"/>
            </a:endParaRPr>
          </a:p>
        </p:txBody>
      </p:sp>
      <p:sp>
        <p:nvSpPr>
          <p:cNvPr id="245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1193800" y="2813050"/>
            <a:ext cx="9810750" cy="3422650"/>
          </a:xfrm>
          <a:prstGeom prst="rect">
            <a:avLst/>
          </a:prstGeom>
        </p:spPr>
        <p:txBody>
          <a:bodyPr/>
          <a:lstStyle>
            <a:lvl1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1pPr>
            <a:lvl2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2pPr>
            <a:lvl3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3pPr>
            <a:lvl4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4pPr>
            <a:lvl5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5" name="Numer slajdu">
            <a:extLst>
              <a:ext uri="{FF2B5EF4-FFF2-40B4-BE49-F238E27FC236}">
                <a16:creationId xmlns:a16="http://schemas.microsoft.com/office/drawing/2014/main" id="{8F6A8CC8-3328-4857-BD25-CBCC56142FBB}"/>
              </a:ext>
            </a:extLst>
          </p:cNvPr>
          <p:cNvSpPr txBox="1"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E612C-2121-459A-ADC6-DABBE99A70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8552488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, 2 Photo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Obrazek"/>
          <p:cNvSpPr>
            <a:spLocks noGrp="1"/>
          </p:cNvSpPr>
          <p:nvPr>
            <p:ph type="pic" sz="quarter" idx="13"/>
          </p:nvPr>
        </p:nvSpPr>
        <p:spPr>
          <a:xfrm>
            <a:off x="-1813" y="0"/>
            <a:ext cx="3752850" cy="24574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 Light"/>
            </a:endParaRPr>
          </a:p>
        </p:txBody>
      </p:sp>
      <p:sp>
        <p:nvSpPr>
          <p:cNvPr id="254" name="Obrazek"/>
          <p:cNvSpPr>
            <a:spLocks noGrp="1"/>
          </p:cNvSpPr>
          <p:nvPr>
            <p:ph type="pic" sz="half" idx="14"/>
          </p:nvPr>
        </p:nvSpPr>
        <p:spPr>
          <a:xfrm>
            <a:off x="3835399" y="0"/>
            <a:ext cx="8356601" cy="24574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 Light"/>
            </a:endParaRPr>
          </a:p>
        </p:txBody>
      </p:sp>
      <p:sp>
        <p:nvSpPr>
          <p:cNvPr id="255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1193800" y="2813050"/>
            <a:ext cx="9810750" cy="3422650"/>
          </a:xfrm>
          <a:prstGeom prst="rect">
            <a:avLst/>
          </a:prstGeom>
        </p:spPr>
        <p:txBody>
          <a:bodyPr/>
          <a:lstStyle>
            <a:lvl1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1pPr>
            <a:lvl2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2pPr>
            <a:lvl3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3pPr>
            <a:lvl4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4pPr>
            <a:lvl5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5" name="Numer slajdu">
            <a:extLst>
              <a:ext uri="{FF2B5EF4-FFF2-40B4-BE49-F238E27FC236}">
                <a16:creationId xmlns:a16="http://schemas.microsoft.com/office/drawing/2014/main" id="{105E54DA-BAEF-4AE6-B413-D8D72A3E6C7C}"/>
              </a:ext>
            </a:extLst>
          </p:cNvPr>
          <p:cNvSpPr txBox="1"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4C452-E61B-48FE-99B8-C03B473D71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4307969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, Title &amp; Bullets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Obrazek"/>
          <p:cNvSpPr>
            <a:spLocks noGrp="1"/>
          </p:cNvSpPr>
          <p:nvPr>
            <p:ph type="pic" sz="half" idx="13"/>
          </p:nvPr>
        </p:nvSpPr>
        <p:spPr>
          <a:xfrm>
            <a:off x="0" y="0"/>
            <a:ext cx="4467151" cy="6146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 Light"/>
            </a:endParaRPr>
          </a:p>
        </p:txBody>
      </p:sp>
      <p:sp>
        <p:nvSpPr>
          <p:cNvPr id="264" name="Tekst tytułowy"/>
          <p:cNvSpPr txBox="1">
            <a:spLocks noGrp="1"/>
          </p:cNvSpPr>
          <p:nvPr>
            <p:ph type="title"/>
          </p:nvPr>
        </p:nvSpPr>
        <p:spPr>
          <a:xfrm>
            <a:off x="4781549" y="355600"/>
            <a:ext cx="6223001" cy="1428750"/>
          </a:xfrm>
          <a:prstGeom prst="rect">
            <a:avLst/>
          </a:prstGeom>
        </p:spPr>
        <p:txBody>
          <a:bodyPr anchor="b"/>
          <a:lstStyle/>
          <a:p>
            <a:r>
              <a:t>Tekst tytułowy</a:t>
            </a:r>
          </a:p>
        </p:txBody>
      </p:sp>
      <p:sp>
        <p:nvSpPr>
          <p:cNvPr id="265" name="Treść - poziom 1…"/>
          <p:cNvSpPr txBox="1">
            <a:spLocks noGrp="1"/>
          </p:cNvSpPr>
          <p:nvPr>
            <p:ph type="body" sz="half" idx="1"/>
          </p:nvPr>
        </p:nvSpPr>
        <p:spPr>
          <a:xfrm>
            <a:off x="4781549" y="2146300"/>
            <a:ext cx="6223001" cy="3733800"/>
          </a:xfrm>
          <a:prstGeom prst="rect">
            <a:avLst/>
          </a:prstGeom>
        </p:spPr>
        <p:txBody>
          <a:bodyPr/>
          <a:lstStyle>
            <a:lvl1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1pPr>
            <a:lvl2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2pPr>
            <a:lvl3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3pPr>
            <a:lvl4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4pPr>
            <a:lvl5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5" name="Numer slajdu">
            <a:extLst>
              <a:ext uri="{FF2B5EF4-FFF2-40B4-BE49-F238E27FC236}">
                <a16:creationId xmlns:a16="http://schemas.microsoft.com/office/drawing/2014/main" id="{1E900C2D-5792-42B0-A8DD-09946F255752}"/>
              </a:ext>
            </a:extLst>
          </p:cNvPr>
          <p:cNvSpPr txBox="1"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82E0B-0E5F-4120-B626-209B3B137E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6658678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ical Photo, 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Obrazek"/>
          <p:cNvSpPr>
            <a:spLocks noGrp="1"/>
          </p:cNvSpPr>
          <p:nvPr>
            <p:ph type="pic" sz="half" idx="13"/>
          </p:nvPr>
        </p:nvSpPr>
        <p:spPr>
          <a:xfrm>
            <a:off x="1552" y="0"/>
            <a:ext cx="4464050" cy="68643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 Light"/>
            </a:endParaRPr>
          </a:p>
        </p:txBody>
      </p:sp>
      <p:sp>
        <p:nvSpPr>
          <p:cNvPr id="274" name="Tekst tytułowy"/>
          <p:cNvSpPr txBox="1">
            <a:spLocks noGrp="1"/>
          </p:cNvSpPr>
          <p:nvPr>
            <p:ph type="title"/>
          </p:nvPr>
        </p:nvSpPr>
        <p:spPr>
          <a:xfrm>
            <a:off x="4781549" y="355600"/>
            <a:ext cx="6223001" cy="1428750"/>
          </a:xfrm>
          <a:prstGeom prst="rect">
            <a:avLst/>
          </a:prstGeom>
        </p:spPr>
        <p:txBody>
          <a:bodyPr anchor="b"/>
          <a:lstStyle/>
          <a:p>
            <a:r>
              <a:t>Tekst tytułowy</a:t>
            </a:r>
          </a:p>
        </p:txBody>
      </p:sp>
      <p:sp>
        <p:nvSpPr>
          <p:cNvPr id="275" name="Treść - poziom 1…"/>
          <p:cNvSpPr txBox="1">
            <a:spLocks noGrp="1"/>
          </p:cNvSpPr>
          <p:nvPr>
            <p:ph type="body" sz="half" idx="1"/>
          </p:nvPr>
        </p:nvSpPr>
        <p:spPr>
          <a:xfrm>
            <a:off x="4781549" y="2146300"/>
            <a:ext cx="6223001" cy="3733800"/>
          </a:xfrm>
          <a:prstGeom prst="rect">
            <a:avLst/>
          </a:prstGeom>
        </p:spPr>
        <p:txBody>
          <a:bodyPr/>
          <a:lstStyle>
            <a:lvl1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1pPr>
            <a:lvl2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2pPr>
            <a:lvl3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3pPr>
            <a:lvl4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4pPr>
            <a:lvl5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5" name="Numer slajdu">
            <a:extLst>
              <a:ext uri="{FF2B5EF4-FFF2-40B4-BE49-F238E27FC236}">
                <a16:creationId xmlns:a16="http://schemas.microsoft.com/office/drawing/2014/main" id="{57B214EC-4977-44D2-A307-7A3E1B1CEE84}"/>
              </a:ext>
            </a:extLst>
          </p:cNvPr>
          <p:cNvSpPr txBox="1"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19691-6698-4671-B3CF-674E6B124F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272664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ical Photo, 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Obrazek"/>
          <p:cNvSpPr>
            <a:spLocks noGrp="1"/>
          </p:cNvSpPr>
          <p:nvPr>
            <p:ph type="pic" sz="half" idx="13"/>
          </p:nvPr>
        </p:nvSpPr>
        <p:spPr>
          <a:xfrm>
            <a:off x="7723152" y="0"/>
            <a:ext cx="4464050" cy="68643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 Light"/>
            </a:endParaRPr>
          </a:p>
        </p:txBody>
      </p:sp>
      <p:sp>
        <p:nvSpPr>
          <p:cNvPr id="284" name="Tekst tytułowy"/>
          <p:cNvSpPr txBox="1">
            <a:spLocks noGrp="1"/>
          </p:cNvSpPr>
          <p:nvPr>
            <p:ph type="title"/>
          </p:nvPr>
        </p:nvSpPr>
        <p:spPr>
          <a:xfrm>
            <a:off x="1193800" y="355600"/>
            <a:ext cx="6210300" cy="1428750"/>
          </a:xfrm>
          <a:prstGeom prst="rect">
            <a:avLst/>
          </a:prstGeom>
        </p:spPr>
        <p:txBody>
          <a:bodyPr anchor="b"/>
          <a:lstStyle/>
          <a:p>
            <a:r>
              <a:t>Tekst tytułowy</a:t>
            </a:r>
          </a:p>
        </p:txBody>
      </p:sp>
      <p:sp>
        <p:nvSpPr>
          <p:cNvPr id="285" name="Treść - poziom 1…"/>
          <p:cNvSpPr txBox="1">
            <a:spLocks noGrp="1"/>
          </p:cNvSpPr>
          <p:nvPr>
            <p:ph type="body" sz="half" idx="1"/>
          </p:nvPr>
        </p:nvSpPr>
        <p:spPr>
          <a:xfrm>
            <a:off x="1193800" y="2146300"/>
            <a:ext cx="6210300" cy="3733800"/>
          </a:xfrm>
          <a:prstGeom prst="rect">
            <a:avLst/>
          </a:prstGeom>
        </p:spPr>
        <p:txBody>
          <a:bodyPr/>
          <a:lstStyle>
            <a:lvl1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1pPr>
            <a:lvl2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2pPr>
            <a:lvl3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3pPr>
            <a:lvl4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4pPr>
            <a:lvl5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5" name="Numer slajdu">
            <a:extLst>
              <a:ext uri="{FF2B5EF4-FFF2-40B4-BE49-F238E27FC236}">
                <a16:creationId xmlns:a16="http://schemas.microsoft.com/office/drawing/2014/main" id="{67E06B41-1858-4E15-8127-CD823AF2C798}"/>
              </a:ext>
            </a:extLst>
          </p:cNvPr>
          <p:cNvSpPr txBox="1"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3B094-56EF-44BF-8D04-9951FDB44B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6255688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, Title &amp; Bullets - Blue">
    <p:bg>
      <p:bgPr>
        <a:solidFill>
          <a:srgbClr val="008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Obrazek"/>
          <p:cNvSpPr>
            <a:spLocks noGrp="1"/>
          </p:cNvSpPr>
          <p:nvPr>
            <p:ph type="pic" sz="half" idx="13"/>
          </p:nvPr>
        </p:nvSpPr>
        <p:spPr>
          <a:xfrm>
            <a:off x="1552" y="0"/>
            <a:ext cx="4464050" cy="68643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 Light"/>
            </a:endParaRPr>
          </a:p>
        </p:txBody>
      </p:sp>
      <p:sp>
        <p:nvSpPr>
          <p:cNvPr id="294" name="Tekst tytułowy"/>
          <p:cNvSpPr txBox="1">
            <a:spLocks noGrp="1"/>
          </p:cNvSpPr>
          <p:nvPr>
            <p:ph type="title"/>
          </p:nvPr>
        </p:nvSpPr>
        <p:spPr>
          <a:xfrm>
            <a:off x="4781549" y="355600"/>
            <a:ext cx="6223001" cy="142875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Tekst tytułowy</a:t>
            </a:r>
          </a:p>
        </p:txBody>
      </p:sp>
      <p:sp>
        <p:nvSpPr>
          <p:cNvPr id="295" name="Treść - poziom 1…"/>
          <p:cNvSpPr txBox="1">
            <a:spLocks noGrp="1"/>
          </p:cNvSpPr>
          <p:nvPr>
            <p:ph type="body" sz="half" idx="1"/>
          </p:nvPr>
        </p:nvSpPr>
        <p:spPr>
          <a:xfrm>
            <a:off x="4781549" y="2146300"/>
            <a:ext cx="6223001" cy="3733800"/>
          </a:xfrm>
          <a:prstGeom prst="rect">
            <a:avLst/>
          </a:prstGeom>
        </p:spPr>
        <p:txBody>
          <a:bodyPr/>
          <a:lstStyle>
            <a:lvl1pPr algn="just">
              <a:lnSpc>
                <a:spcPct val="140000"/>
              </a:lnSpc>
              <a:spcBef>
                <a:spcPts val="1700"/>
              </a:spcBef>
              <a:buClrTx/>
              <a:defRPr sz="1801" spc="18">
                <a:solidFill>
                  <a:srgbClr val="FFFFFF"/>
                </a:solidFill>
              </a:defRPr>
            </a:lvl1pPr>
            <a:lvl2pPr algn="just">
              <a:lnSpc>
                <a:spcPct val="140000"/>
              </a:lnSpc>
              <a:spcBef>
                <a:spcPts val="1700"/>
              </a:spcBef>
              <a:buClrTx/>
              <a:defRPr sz="1801" spc="18">
                <a:solidFill>
                  <a:srgbClr val="FFFFFF"/>
                </a:solidFill>
              </a:defRPr>
            </a:lvl2pPr>
            <a:lvl3pPr algn="just">
              <a:lnSpc>
                <a:spcPct val="140000"/>
              </a:lnSpc>
              <a:spcBef>
                <a:spcPts val="1700"/>
              </a:spcBef>
              <a:buClrTx/>
              <a:defRPr sz="1801" spc="18">
                <a:solidFill>
                  <a:srgbClr val="FFFFFF"/>
                </a:solidFill>
              </a:defRPr>
            </a:lvl3pPr>
            <a:lvl4pPr algn="just">
              <a:lnSpc>
                <a:spcPct val="140000"/>
              </a:lnSpc>
              <a:spcBef>
                <a:spcPts val="1700"/>
              </a:spcBef>
              <a:buClrTx/>
              <a:defRPr sz="1801" spc="18">
                <a:solidFill>
                  <a:srgbClr val="FFFFFF"/>
                </a:solidFill>
              </a:defRPr>
            </a:lvl4pPr>
            <a:lvl5pPr algn="just">
              <a:lnSpc>
                <a:spcPct val="140000"/>
              </a:lnSpc>
              <a:spcBef>
                <a:spcPts val="1700"/>
              </a:spcBef>
              <a:buClrTx/>
              <a:defRPr sz="1801" spc="18">
                <a:solidFill>
                  <a:srgbClr val="FFFFFF"/>
                </a:solidFill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5" name="Numer slajdu">
            <a:extLst>
              <a:ext uri="{FF2B5EF4-FFF2-40B4-BE49-F238E27FC236}">
                <a16:creationId xmlns:a16="http://schemas.microsoft.com/office/drawing/2014/main" id="{C237B6D1-9382-4D7F-952C-06818D2C8485}"/>
              </a:ext>
            </a:extLst>
          </p:cNvPr>
          <p:cNvSpPr txBox="1"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FCCBF-B33E-4EA5-A857-236253327D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6257813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Photos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Obrazek"/>
          <p:cNvSpPr>
            <a:spLocks noGrp="1"/>
          </p:cNvSpPr>
          <p:nvPr>
            <p:ph type="pic" sz="half" idx="13"/>
          </p:nvPr>
        </p:nvSpPr>
        <p:spPr>
          <a:xfrm>
            <a:off x="0" y="2139950"/>
            <a:ext cx="8356601" cy="24574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 Light"/>
            </a:endParaRPr>
          </a:p>
        </p:txBody>
      </p:sp>
      <p:sp>
        <p:nvSpPr>
          <p:cNvPr id="304" name="Obrazek"/>
          <p:cNvSpPr>
            <a:spLocks noGrp="1"/>
          </p:cNvSpPr>
          <p:nvPr>
            <p:ph type="pic" sz="quarter" idx="14"/>
          </p:nvPr>
        </p:nvSpPr>
        <p:spPr>
          <a:xfrm>
            <a:off x="8437337" y="2139950"/>
            <a:ext cx="3752850" cy="24574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 Light"/>
            </a:endParaRPr>
          </a:p>
        </p:txBody>
      </p:sp>
      <p:sp>
        <p:nvSpPr>
          <p:cNvPr id="305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b"/>
          <a:lstStyle/>
          <a:p>
            <a:r>
              <a:t>Tekst tytułowy</a:t>
            </a:r>
          </a:p>
        </p:txBody>
      </p:sp>
      <p:sp>
        <p:nvSpPr>
          <p:cNvPr id="306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953000"/>
            <a:ext cx="9810750" cy="1276350"/>
          </a:xfrm>
          <a:prstGeom prst="rect">
            <a:avLst/>
          </a:prstGeom>
        </p:spPr>
        <p:txBody>
          <a:bodyPr/>
          <a:lstStyle>
            <a:lvl1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1pPr>
            <a:lvl2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2pPr>
            <a:lvl3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3pPr>
            <a:lvl4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4pPr>
            <a:lvl5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" name="Numer slajdu">
            <a:extLst>
              <a:ext uri="{FF2B5EF4-FFF2-40B4-BE49-F238E27FC236}">
                <a16:creationId xmlns:a16="http://schemas.microsoft.com/office/drawing/2014/main" id="{7071A984-5EC9-4808-9B38-2E767E2A1E31}"/>
              </a:ext>
            </a:extLst>
          </p:cNvPr>
          <p:cNvSpPr txBox="1"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ED5B9-1A81-47C3-995F-3A31531FE1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434284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ogo, 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wadrat">
            <a:extLst>
              <a:ext uri="{FF2B5EF4-FFF2-40B4-BE49-F238E27FC236}">
                <a16:creationId xmlns:a16="http://schemas.microsoft.com/office/drawing/2014/main" id="{F93ECF7B-F2FD-4554-B0FE-6C36FDD68F0B}"/>
              </a:ext>
            </a:extLst>
          </p:cNvPr>
          <p:cNvSpPr/>
          <p:nvPr/>
        </p:nvSpPr>
        <p:spPr>
          <a:xfrm>
            <a:off x="0" y="0"/>
            <a:ext cx="1784350" cy="1784350"/>
          </a:xfrm>
          <a:prstGeom prst="rect">
            <a:avLst/>
          </a:prstGeom>
          <a:solidFill>
            <a:srgbClr val="0080C2"/>
          </a:solidFill>
          <a:ln w="25400">
            <a:miter lim="400000"/>
          </a:ln>
        </p:spPr>
        <p:txBody>
          <a:bodyPr lIns="25401" tIns="25401" rIns="25401" bIns="25401" anchor="ctr"/>
          <a:lstStyle/>
          <a:p>
            <a:pPr algn="ctr" defTabSz="363220" eaLnBrk="1" fontAlgn="auto">
              <a:spcBef>
                <a:spcPts val="0"/>
              </a:spcBef>
              <a:spcAft>
                <a:spcPts val="0"/>
              </a:spcAft>
              <a:defRPr sz="56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8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" name="Prostokąt">
            <a:extLst>
              <a:ext uri="{FF2B5EF4-FFF2-40B4-BE49-F238E27FC236}">
                <a16:creationId xmlns:a16="http://schemas.microsoft.com/office/drawing/2014/main" id="{B45BE1B8-65F9-40CD-9D02-4BD88E900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3250" y="6764338"/>
            <a:ext cx="10318750" cy="88900"/>
          </a:xfrm>
          <a:prstGeom prst="rect">
            <a:avLst/>
          </a:prstGeom>
          <a:solidFill>
            <a:srgbClr val="0080C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800" tIns="50800" rIns="50800" bIns="50800"/>
          <a:lstStyle>
            <a:lvl1pPr defTabSz="323850">
              <a:lnSpc>
                <a:spcPct val="130000"/>
              </a:lnSpc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defTabSz="323850">
              <a:lnSpc>
                <a:spcPct val="130000"/>
              </a:lnSpc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defTabSz="323850">
              <a:lnSpc>
                <a:spcPct val="130000"/>
              </a:lnSpc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defTabSz="323850">
              <a:lnSpc>
                <a:spcPct val="130000"/>
              </a:lnSpc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defTabSz="323850">
              <a:lnSpc>
                <a:spcPct val="130000"/>
              </a:lnSpc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457200" indent="603250" defTabSz="3238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914400" indent="603250" defTabSz="3238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371600" indent="603250" defTabSz="3238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828800" indent="603250" defTabSz="3238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algn="just" eaLnBrk="1">
              <a:lnSpc>
                <a:spcPct val="120000"/>
              </a:lnSpc>
              <a:spcBef>
                <a:spcPts val="700"/>
              </a:spcBef>
              <a:buClrTx/>
              <a:defRPr/>
            </a:pPr>
            <a:endParaRPr lang="en-US" altLang="en-US" sz="600"/>
          </a:p>
        </p:txBody>
      </p:sp>
      <p:sp>
        <p:nvSpPr>
          <p:cNvPr id="37" name="lorem…"/>
          <p:cNvSpPr txBox="1">
            <a:spLocks noGrp="1"/>
          </p:cNvSpPr>
          <p:nvPr>
            <p:ph type="body" sz="quarter" idx="13"/>
          </p:nvPr>
        </p:nvSpPr>
        <p:spPr>
          <a:xfrm>
            <a:off x="-686" y="162136"/>
            <a:ext cx="1784351" cy="1501565"/>
          </a:xfrm>
          <a:prstGeom prst="rect">
            <a:avLst/>
          </a:prstGeom>
        </p:spPr>
        <p:txBody>
          <a:bodyPr lIns="50800" tIns="50800" rIns="50800" bIns="50800" anchor="b">
            <a:spAutoFit/>
          </a:bodyPr>
          <a:lstStyle>
            <a:lvl1pPr marL="0" indent="0" algn="ctr" defTabSz="778865">
              <a:lnSpc>
                <a:spcPct val="90000"/>
              </a:lnSpc>
              <a:spcBef>
                <a:spcPts val="0"/>
              </a:spcBef>
              <a:buSzTx/>
              <a:buNone/>
              <a:defRPr sz="2400" cap="all" spc="3600">
                <a:solidFill>
                  <a:srgbClr val="FFFFFF"/>
                </a:solidFill>
                <a:latin typeface="Helvetica Neue"/>
                <a:sym typeface="Helvetica Neue"/>
              </a:defRPr>
            </a:lvl1pPr>
          </a:lstStyle>
          <a:p>
            <a:r>
              <a:t>lorem</a:t>
            </a:r>
          </a:p>
          <a:p>
            <a:r>
              <a:t>ipsum</a:t>
            </a:r>
          </a:p>
        </p:txBody>
      </p:sp>
      <p:sp>
        <p:nvSpPr>
          <p:cNvPr id="38" name="Tekst tytułowy"/>
          <p:cNvSpPr txBox="1">
            <a:spLocks noGrp="1"/>
          </p:cNvSpPr>
          <p:nvPr>
            <p:ph type="title"/>
          </p:nvPr>
        </p:nvSpPr>
        <p:spPr>
          <a:xfrm>
            <a:off x="2330450" y="355600"/>
            <a:ext cx="8674100" cy="1428750"/>
          </a:xfrm>
          <a:prstGeom prst="rect">
            <a:avLst/>
          </a:prstGeom>
        </p:spPr>
        <p:txBody>
          <a:bodyPr anchor="b"/>
          <a:lstStyle/>
          <a:p>
            <a:r>
              <a:t>Tekst tytułowy</a:t>
            </a:r>
          </a:p>
        </p:txBody>
      </p:sp>
      <p:sp>
        <p:nvSpPr>
          <p:cNvPr id="39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1193800" y="2146300"/>
            <a:ext cx="9810750" cy="3733800"/>
          </a:xfrm>
          <a:prstGeom prst="rect">
            <a:avLst/>
          </a:prstGeom>
        </p:spPr>
        <p:txBody>
          <a:bodyPr numCol="2" spcCol="952500"/>
          <a:lstStyle>
            <a:lvl1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1pPr>
            <a:lvl2pPr marL="222282"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2pPr>
            <a:lvl3pPr marL="222282"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3pPr>
            <a:lvl4pPr marL="222282"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4pPr>
            <a:lvl5pPr marL="222282"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7" name="Numer slajdu">
            <a:extLst>
              <a:ext uri="{FF2B5EF4-FFF2-40B4-BE49-F238E27FC236}">
                <a16:creationId xmlns:a16="http://schemas.microsoft.com/office/drawing/2014/main" id="{E9A8EF97-B1E8-4E47-AC5B-E63A07661BAC}"/>
              </a:ext>
            </a:extLst>
          </p:cNvPr>
          <p:cNvSpPr txBox="1"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2AE1D-0E84-4DF6-8A97-A798267065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7459511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Photos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Obrazek"/>
          <p:cNvSpPr>
            <a:spLocks noGrp="1"/>
          </p:cNvSpPr>
          <p:nvPr>
            <p:ph type="pic" sz="half" idx="13"/>
          </p:nvPr>
        </p:nvSpPr>
        <p:spPr>
          <a:xfrm>
            <a:off x="3835399" y="2139950"/>
            <a:ext cx="8356601" cy="24574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 Light"/>
            </a:endParaRPr>
          </a:p>
        </p:txBody>
      </p:sp>
      <p:sp>
        <p:nvSpPr>
          <p:cNvPr id="315" name="Obrazek"/>
          <p:cNvSpPr>
            <a:spLocks noGrp="1"/>
          </p:cNvSpPr>
          <p:nvPr>
            <p:ph type="pic" sz="quarter" idx="14"/>
          </p:nvPr>
        </p:nvSpPr>
        <p:spPr>
          <a:xfrm>
            <a:off x="-1813" y="2139950"/>
            <a:ext cx="3752850" cy="24574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 Light"/>
            </a:endParaRPr>
          </a:p>
        </p:txBody>
      </p:sp>
      <p:sp>
        <p:nvSpPr>
          <p:cNvPr id="316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b"/>
          <a:lstStyle/>
          <a:p>
            <a:r>
              <a:t>Tekst tytułowy</a:t>
            </a:r>
          </a:p>
        </p:txBody>
      </p:sp>
      <p:sp>
        <p:nvSpPr>
          <p:cNvPr id="317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953000"/>
            <a:ext cx="9810750" cy="1276350"/>
          </a:xfrm>
          <a:prstGeom prst="rect">
            <a:avLst/>
          </a:prstGeom>
        </p:spPr>
        <p:txBody>
          <a:bodyPr/>
          <a:lstStyle>
            <a:lvl1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1pPr>
            <a:lvl2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2pPr>
            <a:lvl3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3pPr>
            <a:lvl4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4pPr>
            <a:lvl5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" name="Numer slajdu">
            <a:extLst>
              <a:ext uri="{FF2B5EF4-FFF2-40B4-BE49-F238E27FC236}">
                <a16:creationId xmlns:a16="http://schemas.microsoft.com/office/drawing/2014/main" id="{D106E84B-BB66-4BA9-866B-520591CEEB1D}"/>
              </a:ext>
            </a:extLst>
          </p:cNvPr>
          <p:cNvSpPr txBox="1"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50A8-BEA7-4A4E-B89F-83FE2FA7D5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0465707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5ADA6-76F9-4D1D-BACA-B58460EAFC8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1103" y="3988066"/>
            <a:ext cx="2366963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>
          <a:xfrm rot="16200000">
            <a:off x="10475384" y="1585384"/>
            <a:ext cx="2438400" cy="4868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05532-3183-436D-8ADC-B981A7098843}" type="datetimeFigureOut">
              <a:rPr lang="pl-PL"/>
              <a:pPr>
                <a:defRPr/>
              </a:pPr>
              <a:t>2021-10-26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99090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1087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0494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8639"/>
            <a:ext cx="7772400" cy="1102519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04804" indent="0" algn="ctr">
              <a:buNone/>
              <a:defRPr/>
            </a:lvl2pPr>
            <a:lvl3pPr marL="609608" indent="0" algn="ctr">
              <a:buNone/>
              <a:defRPr/>
            </a:lvl3pPr>
            <a:lvl4pPr marL="914411" indent="0" algn="ctr">
              <a:buNone/>
              <a:defRPr/>
            </a:lvl4pPr>
            <a:lvl5pPr marL="1219215" indent="0" algn="ctr">
              <a:buNone/>
              <a:defRPr/>
            </a:lvl5pPr>
            <a:lvl6pPr marL="1524019" indent="0" algn="ctr">
              <a:buNone/>
              <a:defRPr/>
            </a:lvl6pPr>
            <a:lvl7pPr marL="1828823" indent="0" algn="ctr">
              <a:buNone/>
              <a:defRPr/>
            </a:lvl7pPr>
            <a:lvl8pPr marL="2133627" indent="0" algn="ctr">
              <a:buNone/>
              <a:defRPr/>
            </a:lvl8pPr>
            <a:lvl9pPr marL="2438431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307862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3" name="Numer slajdu">
            <a:extLst>
              <a:ext uri="{FF2B5EF4-FFF2-40B4-BE49-F238E27FC236}">
                <a16:creationId xmlns:a16="http://schemas.microsoft.com/office/drawing/2014/main" id="{4B0A98A4-EC37-47E4-B972-26401F7212E3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F8B8E-F4A2-4D6D-B688-DE05B9FE77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862957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er slajdu">
            <a:extLst>
              <a:ext uri="{FF2B5EF4-FFF2-40B4-BE49-F238E27FC236}">
                <a16:creationId xmlns:a16="http://schemas.microsoft.com/office/drawing/2014/main" id="{F82CB9F8-089D-4A0C-AB72-D6CAD0389ABC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5D9A1-EE11-4BEC-A564-C2829D0EB3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0207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kst tytułowy"/>
          <p:cNvSpPr txBox="1">
            <a:spLocks noGrp="1"/>
          </p:cNvSpPr>
          <p:nvPr>
            <p:ph type="title"/>
          </p:nvPr>
        </p:nvSpPr>
        <p:spPr>
          <a:xfrm>
            <a:off x="1866900" y="2927350"/>
            <a:ext cx="8451850" cy="2946400"/>
          </a:xfrm>
          <a:prstGeom prst="rect">
            <a:avLst/>
          </a:prstGeom>
        </p:spPr>
        <p:txBody>
          <a:bodyPr anchor="b"/>
          <a:lstStyle>
            <a:lvl1pPr>
              <a:defRPr sz="8702" spc="434"/>
            </a:lvl1pPr>
          </a:lstStyle>
          <a:p>
            <a:r>
              <a:t>Tekst tytułowy</a:t>
            </a:r>
          </a:p>
        </p:txBody>
      </p:sp>
      <p:sp>
        <p:nvSpPr>
          <p:cNvPr id="3" name="Numer slajdu">
            <a:extLst>
              <a:ext uri="{FF2B5EF4-FFF2-40B4-BE49-F238E27FC236}">
                <a16:creationId xmlns:a16="http://schemas.microsoft.com/office/drawing/2014/main" id="{F9C7DDA3-00E4-4225-87D1-EECBD03CCA48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2E502-EB1C-493A-871E-818CB9B6D7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665243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ogo, 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wadrat">
            <a:extLst>
              <a:ext uri="{FF2B5EF4-FFF2-40B4-BE49-F238E27FC236}">
                <a16:creationId xmlns:a16="http://schemas.microsoft.com/office/drawing/2014/main" id="{23E7BF3C-A9F6-40D1-A611-4AA14FAB0E5B}"/>
              </a:ext>
            </a:extLst>
          </p:cNvPr>
          <p:cNvSpPr/>
          <p:nvPr/>
        </p:nvSpPr>
        <p:spPr>
          <a:xfrm>
            <a:off x="0" y="0"/>
            <a:ext cx="1784350" cy="1784350"/>
          </a:xfrm>
          <a:prstGeom prst="rect">
            <a:avLst/>
          </a:prstGeom>
          <a:solidFill>
            <a:srgbClr val="0080C2"/>
          </a:solidFill>
          <a:ln w="25400">
            <a:miter lim="400000"/>
          </a:ln>
        </p:spPr>
        <p:txBody>
          <a:bodyPr lIns="25401" tIns="25401" rIns="25401" bIns="25401" anchor="ctr"/>
          <a:lstStyle/>
          <a:p>
            <a:pPr algn="ctr" defTabSz="363220" eaLnBrk="1" fontAlgn="auto">
              <a:spcBef>
                <a:spcPts val="0"/>
              </a:spcBef>
              <a:spcAft>
                <a:spcPts val="0"/>
              </a:spcAft>
              <a:defRPr sz="56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8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" name="Prostokąt">
            <a:extLst>
              <a:ext uri="{FF2B5EF4-FFF2-40B4-BE49-F238E27FC236}">
                <a16:creationId xmlns:a16="http://schemas.microsoft.com/office/drawing/2014/main" id="{23B671CA-77E0-4A46-9B1A-5736C40BF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3250" y="6764338"/>
            <a:ext cx="10318750" cy="88900"/>
          </a:xfrm>
          <a:prstGeom prst="rect">
            <a:avLst/>
          </a:prstGeom>
          <a:solidFill>
            <a:srgbClr val="0080C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800" tIns="50800" rIns="50800" bIns="50800"/>
          <a:lstStyle>
            <a:lvl1pPr defTabSz="323850">
              <a:lnSpc>
                <a:spcPct val="130000"/>
              </a:lnSpc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defTabSz="323850">
              <a:lnSpc>
                <a:spcPct val="130000"/>
              </a:lnSpc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defTabSz="323850">
              <a:lnSpc>
                <a:spcPct val="130000"/>
              </a:lnSpc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defTabSz="323850">
              <a:lnSpc>
                <a:spcPct val="130000"/>
              </a:lnSpc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defTabSz="323850">
              <a:lnSpc>
                <a:spcPct val="130000"/>
              </a:lnSpc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457200" indent="603250" defTabSz="3238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914400" indent="603250" defTabSz="3238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371600" indent="603250" defTabSz="3238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828800" indent="603250" defTabSz="3238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algn="just" eaLnBrk="1">
              <a:lnSpc>
                <a:spcPct val="120000"/>
              </a:lnSpc>
              <a:spcBef>
                <a:spcPts val="700"/>
              </a:spcBef>
              <a:buClrTx/>
              <a:defRPr/>
            </a:pPr>
            <a:endParaRPr lang="en-US" altLang="en-US" sz="600"/>
          </a:p>
        </p:txBody>
      </p:sp>
      <p:sp>
        <p:nvSpPr>
          <p:cNvPr id="90" name="lorem…"/>
          <p:cNvSpPr txBox="1">
            <a:spLocks noGrp="1"/>
          </p:cNvSpPr>
          <p:nvPr>
            <p:ph type="body" sz="quarter" idx="13"/>
          </p:nvPr>
        </p:nvSpPr>
        <p:spPr>
          <a:xfrm>
            <a:off x="-686" y="162136"/>
            <a:ext cx="1784351" cy="1501565"/>
          </a:xfrm>
          <a:prstGeom prst="rect">
            <a:avLst/>
          </a:prstGeom>
        </p:spPr>
        <p:txBody>
          <a:bodyPr lIns="50800" tIns="50800" rIns="50800" bIns="50800" anchor="b">
            <a:spAutoFit/>
          </a:bodyPr>
          <a:lstStyle>
            <a:lvl1pPr marL="0" indent="0" algn="ctr" defTabSz="778865">
              <a:lnSpc>
                <a:spcPct val="90000"/>
              </a:lnSpc>
              <a:spcBef>
                <a:spcPts val="0"/>
              </a:spcBef>
              <a:buSzTx/>
              <a:buNone/>
              <a:defRPr sz="2400" cap="all" spc="3600">
                <a:solidFill>
                  <a:srgbClr val="FFFFFF"/>
                </a:solidFill>
                <a:latin typeface="Helvetica Neue"/>
                <a:sym typeface="Helvetica Neue"/>
              </a:defRPr>
            </a:lvl1pPr>
          </a:lstStyle>
          <a:p>
            <a:r>
              <a:t>lorem</a:t>
            </a:r>
          </a:p>
          <a:p>
            <a:r>
              <a:t>ipsum</a:t>
            </a:r>
          </a:p>
        </p:txBody>
      </p:sp>
      <p:sp>
        <p:nvSpPr>
          <p:cNvPr id="91" name="Tekst tytułowy"/>
          <p:cNvSpPr txBox="1">
            <a:spLocks noGrp="1"/>
          </p:cNvSpPr>
          <p:nvPr>
            <p:ph type="title"/>
          </p:nvPr>
        </p:nvSpPr>
        <p:spPr>
          <a:xfrm>
            <a:off x="2330450" y="355600"/>
            <a:ext cx="8674100" cy="1428750"/>
          </a:xfrm>
          <a:prstGeom prst="rect">
            <a:avLst/>
          </a:prstGeom>
        </p:spPr>
        <p:txBody>
          <a:bodyPr anchor="b"/>
          <a:lstStyle/>
          <a:p>
            <a:r>
              <a:t>Tekst tytułowy</a:t>
            </a:r>
          </a:p>
        </p:txBody>
      </p:sp>
      <p:sp>
        <p:nvSpPr>
          <p:cNvPr id="6" name="Numer slajdu">
            <a:extLst>
              <a:ext uri="{FF2B5EF4-FFF2-40B4-BE49-F238E27FC236}">
                <a16:creationId xmlns:a16="http://schemas.microsoft.com/office/drawing/2014/main" id="{6BD3007F-6D48-4EF8-9F6D-92F38B11D16D}"/>
              </a:ext>
            </a:extLst>
          </p:cNvPr>
          <p:cNvSpPr txBox="1"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1F8F5-ED65-48F5-B811-719B531903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344810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b"/>
          <a:lstStyle/>
          <a:p>
            <a:r>
              <a:t>Tekst tytułowy</a:t>
            </a:r>
          </a:p>
        </p:txBody>
      </p:sp>
      <p:sp>
        <p:nvSpPr>
          <p:cNvPr id="3" name="Numer slajdu">
            <a:extLst>
              <a:ext uri="{FF2B5EF4-FFF2-40B4-BE49-F238E27FC236}">
                <a16:creationId xmlns:a16="http://schemas.microsoft.com/office/drawing/2014/main" id="{60A97DD3-804C-4C72-A0FA-BA09631902A5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287F3-4CBD-47E5-8CDC-B720F23575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757296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 &amp;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kst tytułowy"/>
          <p:cNvSpPr txBox="1">
            <a:spLocks noGrp="1"/>
          </p:cNvSpPr>
          <p:nvPr>
            <p:ph type="title"/>
          </p:nvPr>
        </p:nvSpPr>
        <p:spPr>
          <a:xfrm>
            <a:off x="1193800" y="4445000"/>
            <a:ext cx="9810750" cy="1428750"/>
          </a:xfrm>
          <a:prstGeom prst="rect">
            <a:avLst/>
          </a:prstGeom>
        </p:spPr>
        <p:txBody>
          <a:bodyPr anchor="b"/>
          <a:lstStyle/>
          <a:p>
            <a:r>
              <a:t>Tekst tytułowy</a:t>
            </a:r>
          </a:p>
        </p:txBody>
      </p:sp>
      <p:sp>
        <p:nvSpPr>
          <p:cNvPr id="108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1193800" y="355600"/>
            <a:ext cx="9810750" cy="3733800"/>
          </a:xfrm>
          <a:prstGeom prst="rect">
            <a:avLst/>
          </a:prstGeom>
        </p:spPr>
        <p:txBody>
          <a:bodyPr/>
          <a:lstStyle>
            <a:lvl1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1pPr>
            <a:lvl2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2pPr>
            <a:lvl3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3pPr>
            <a:lvl4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4pPr>
            <a:lvl5pPr algn="just">
              <a:lnSpc>
                <a:spcPct val="140000"/>
              </a:lnSpc>
              <a:spcBef>
                <a:spcPts val="1700"/>
              </a:spcBef>
              <a:defRPr sz="1801" spc="18">
                <a:solidFill>
                  <a:srgbClr val="404B57"/>
                </a:solidFill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>
            <a:extLst>
              <a:ext uri="{FF2B5EF4-FFF2-40B4-BE49-F238E27FC236}">
                <a16:creationId xmlns:a16="http://schemas.microsoft.com/office/drawing/2014/main" id="{A949FA21-44AF-45DE-8ADF-FFD34EF93700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A10C6-A291-48CF-BF51-C6A1D68DA1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34665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rostokąt">
            <a:extLst>
              <a:ext uri="{FF2B5EF4-FFF2-40B4-BE49-F238E27FC236}">
                <a16:creationId xmlns:a16="http://schemas.microsoft.com/office/drawing/2014/main" id="{11510646-86FA-45A4-989A-3F5750C72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3250" y="6764338"/>
            <a:ext cx="10318750" cy="88900"/>
          </a:xfrm>
          <a:prstGeom prst="rect">
            <a:avLst/>
          </a:prstGeom>
          <a:solidFill>
            <a:srgbClr val="0080C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800" tIns="50800" rIns="50800" bIns="50800"/>
          <a:lstStyle>
            <a:lvl1pPr defTabSz="323850">
              <a:lnSpc>
                <a:spcPct val="130000"/>
              </a:lnSpc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defTabSz="323850">
              <a:lnSpc>
                <a:spcPct val="130000"/>
              </a:lnSpc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defTabSz="323850">
              <a:lnSpc>
                <a:spcPct val="130000"/>
              </a:lnSpc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defTabSz="323850">
              <a:lnSpc>
                <a:spcPct val="130000"/>
              </a:lnSpc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defTabSz="323850">
              <a:lnSpc>
                <a:spcPct val="130000"/>
              </a:lnSpc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457200" indent="603250" defTabSz="3238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914400" indent="603250" defTabSz="3238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371600" indent="603250" defTabSz="3238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828800" indent="603250" defTabSz="32385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ABB"/>
              </a:buCl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algn="just" eaLnBrk="1">
              <a:lnSpc>
                <a:spcPct val="120000"/>
              </a:lnSpc>
              <a:spcBef>
                <a:spcPts val="700"/>
              </a:spcBef>
              <a:buClrTx/>
              <a:defRPr/>
            </a:pPr>
            <a:endParaRPr lang="en-US" altLang="en-US" sz="600"/>
          </a:p>
        </p:txBody>
      </p:sp>
      <p:sp>
        <p:nvSpPr>
          <p:cNvPr id="3" name="Treść - poziom 1…">
            <a:extLst>
              <a:ext uri="{FF2B5EF4-FFF2-40B4-BE49-F238E27FC236}">
                <a16:creationId xmlns:a16="http://schemas.microsoft.com/office/drawing/2014/main" id="{E4016CE8-6860-487A-9F8D-8ADADC5729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93800" y="984250"/>
            <a:ext cx="9810750" cy="4895850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0" tIns="0" rIns="0" bIns="0" anchor="ctr">
            <a:normAutofit/>
          </a:bodyPr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Tekst tytułowy">
            <a:extLst>
              <a:ext uri="{FF2B5EF4-FFF2-40B4-BE49-F238E27FC236}">
                <a16:creationId xmlns:a16="http://schemas.microsoft.com/office/drawing/2014/main" id="{1B0A3150-4584-4621-9125-AD93B9B6DC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3800" y="355600"/>
            <a:ext cx="9810750" cy="1428750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0" tIns="0" rIns="0" bIns="0" anchor="ctr">
            <a:normAutofit/>
          </a:bodyPr>
          <a:lstStyle/>
          <a:p>
            <a:r>
              <a:t>Tekst tytułowy</a:t>
            </a:r>
          </a:p>
        </p:txBody>
      </p:sp>
      <p:sp>
        <p:nvSpPr>
          <p:cNvPr id="1029" name="Numer slajdu">
            <a:extLst>
              <a:ext uri="{FF2B5EF4-FFF2-40B4-BE49-F238E27FC236}">
                <a16:creationId xmlns:a16="http://schemas.microsoft.com/office/drawing/2014/main" id="{1A0CA487-6883-496F-B8BF-F419E81D765B}"/>
              </a:ext>
            </a:extLst>
          </p:cNvPr>
          <p:cNvSpPr txBox="1">
            <a:spLocks noGrp="1" noChangeArrowheads="1"/>
          </p:cNvSpPr>
          <p:nvPr>
            <p:ph type="sldNum" sz="quarter" idx="2"/>
          </p:nvPr>
        </p:nvSpPr>
        <p:spPr bwMode="auto">
          <a:xfrm>
            <a:off x="157163" y="6597650"/>
            <a:ext cx="176212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defRPr sz="1200">
                <a:solidFill>
                  <a:srgbClr val="707E90"/>
                </a:solidFill>
              </a:defRPr>
            </a:lvl1pPr>
          </a:lstStyle>
          <a:p>
            <a:pPr>
              <a:defRPr/>
            </a:pPr>
            <a:fld id="{727EF72A-8760-4CD8-AAC9-7B0E63FF32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24" r:id="rId4"/>
    <p:sldLayoutId id="2147483825" r:id="rId5"/>
    <p:sldLayoutId id="2147483826" r:id="rId6"/>
    <p:sldLayoutId id="2147483845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46" r:id="rId13"/>
    <p:sldLayoutId id="2147483847" r:id="rId14"/>
    <p:sldLayoutId id="2147483848" r:id="rId15"/>
    <p:sldLayoutId id="2147483849" r:id="rId16"/>
    <p:sldLayoutId id="2147483850" r:id="rId17"/>
    <p:sldLayoutId id="2147483832" r:id="rId18"/>
    <p:sldLayoutId id="2147483833" r:id="rId19"/>
    <p:sldLayoutId id="2147483834" r:id="rId20"/>
    <p:sldLayoutId id="2147483835" r:id="rId21"/>
    <p:sldLayoutId id="2147483836" r:id="rId22"/>
    <p:sldLayoutId id="2147483837" r:id="rId23"/>
    <p:sldLayoutId id="2147483838" r:id="rId24"/>
    <p:sldLayoutId id="2147483839" r:id="rId25"/>
    <p:sldLayoutId id="2147483851" r:id="rId26"/>
    <p:sldLayoutId id="2147483852" r:id="rId27"/>
    <p:sldLayoutId id="2147483853" r:id="rId28"/>
    <p:sldLayoutId id="2147483840" r:id="rId29"/>
    <p:sldLayoutId id="2147483841" r:id="rId30"/>
    <p:sldLayoutId id="2147483854" r:id="rId31"/>
    <p:sldLayoutId id="2147483855" r:id="rId32"/>
    <p:sldLayoutId id="2147483856" r:id="rId33"/>
    <p:sldLayoutId id="2147483857" r:id="rId34"/>
  </p:sldLayoutIdLst>
  <p:transition spd="med"/>
  <p:txStyles>
    <p:titleStyle>
      <a:lvl1pPr algn="l" defTabSz="41275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700" cap="all" spc="335">
          <a:solidFill>
            <a:srgbClr val="707E90"/>
          </a:solidFill>
          <a:latin typeface="+mj-lt"/>
          <a:ea typeface="+mj-ea"/>
          <a:cs typeface="+mj-cs"/>
          <a:sym typeface="Helvetica Neue UltraLight"/>
        </a:defRPr>
      </a:lvl1pPr>
      <a:lvl2pPr algn="l" defTabSz="41275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700" cap="all" spc="335">
          <a:solidFill>
            <a:srgbClr val="707E90"/>
          </a:solidFill>
          <a:latin typeface="+mj-lt"/>
          <a:ea typeface="+mj-ea"/>
          <a:cs typeface="+mj-cs"/>
          <a:sym typeface="Helvetica Neue UltraLight"/>
        </a:defRPr>
      </a:lvl2pPr>
      <a:lvl3pPr algn="l" defTabSz="41275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700" cap="all" spc="335">
          <a:solidFill>
            <a:srgbClr val="707E90"/>
          </a:solidFill>
          <a:latin typeface="+mj-lt"/>
          <a:ea typeface="+mj-ea"/>
          <a:cs typeface="+mj-cs"/>
          <a:sym typeface="Helvetica Neue UltraLight"/>
        </a:defRPr>
      </a:lvl3pPr>
      <a:lvl4pPr algn="l" defTabSz="41275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700" cap="all" spc="335">
          <a:solidFill>
            <a:srgbClr val="707E90"/>
          </a:solidFill>
          <a:latin typeface="+mj-lt"/>
          <a:ea typeface="+mj-ea"/>
          <a:cs typeface="+mj-cs"/>
          <a:sym typeface="Helvetica Neue UltraLight"/>
        </a:defRPr>
      </a:lvl4pPr>
      <a:lvl5pPr algn="l" defTabSz="41275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700" cap="all" spc="335">
          <a:solidFill>
            <a:srgbClr val="707E90"/>
          </a:solidFill>
          <a:latin typeface="+mj-lt"/>
          <a:ea typeface="+mj-ea"/>
          <a:cs typeface="+mj-cs"/>
          <a:sym typeface="Helvetica Neue UltraLight"/>
        </a:defRPr>
      </a:lvl5pPr>
      <a:lvl6pPr marL="0" marR="0" indent="571585" algn="l" defTabSz="412812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all" spc="335" baseline="0">
          <a:ln>
            <a:noFill/>
          </a:ln>
          <a:solidFill>
            <a:srgbClr val="707E90"/>
          </a:solidFill>
          <a:uFillTx/>
          <a:latin typeface="+mj-lt"/>
          <a:ea typeface="+mj-ea"/>
          <a:cs typeface="+mj-cs"/>
          <a:sym typeface="Helvetica Neue UltraLight"/>
        </a:defRPr>
      </a:lvl6pPr>
      <a:lvl7pPr marL="0" marR="0" indent="685901" algn="l" defTabSz="412812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all" spc="335" baseline="0">
          <a:ln>
            <a:noFill/>
          </a:ln>
          <a:solidFill>
            <a:srgbClr val="707E90"/>
          </a:solidFill>
          <a:uFillTx/>
          <a:latin typeface="+mj-lt"/>
          <a:ea typeface="+mj-ea"/>
          <a:cs typeface="+mj-cs"/>
          <a:sym typeface="Helvetica Neue UltraLight"/>
        </a:defRPr>
      </a:lvl7pPr>
      <a:lvl8pPr marL="0" marR="0" indent="800218" algn="l" defTabSz="412812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all" spc="335" baseline="0">
          <a:ln>
            <a:noFill/>
          </a:ln>
          <a:solidFill>
            <a:srgbClr val="707E90"/>
          </a:solidFill>
          <a:uFillTx/>
          <a:latin typeface="+mj-lt"/>
          <a:ea typeface="+mj-ea"/>
          <a:cs typeface="+mj-cs"/>
          <a:sym typeface="Helvetica Neue UltraLight"/>
        </a:defRPr>
      </a:lvl8pPr>
      <a:lvl9pPr marL="0" marR="0" indent="914535" algn="l" defTabSz="412812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0" i="0" u="none" strike="noStrike" cap="all" spc="335" baseline="0">
          <a:ln>
            <a:noFill/>
          </a:ln>
          <a:solidFill>
            <a:srgbClr val="707E90"/>
          </a:solidFill>
          <a:uFillTx/>
          <a:latin typeface="+mj-lt"/>
          <a:ea typeface="+mj-ea"/>
          <a:cs typeface="+mj-cs"/>
          <a:sym typeface="Helvetica Neue UltraLight"/>
        </a:defRPr>
      </a:lvl9pPr>
    </p:titleStyle>
    <p:bodyStyle>
      <a:lvl1pPr marL="222250" indent="-222250" algn="l" defTabSz="412750" rtl="0" eaLnBrk="0" fontAlgn="base" hangingPunct="0">
        <a:lnSpc>
          <a:spcPct val="120000"/>
        </a:lnSpc>
        <a:spcBef>
          <a:spcPts val="3400"/>
        </a:spcBef>
        <a:spcAft>
          <a:spcPct val="0"/>
        </a:spcAft>
        <a:buClr>
          <a:srgbClr val="007ABB"/>
        </a:buClr>
        <a:buSzPct val="55000"/>
        <a:buChar char="•"/>
        <a:defRPr sz="2900" spc="30">
          <a:solidFill>
            <a:srgbClr val="707E90"/>
          </a:solidFill>
          <a:latin typeface="+mn-lt"/>
          <a:ea typeface="+mn-ea"/>
          <a:cs typeface="+mn-cs"/>
          <a:sym typeface="Helvetica Neue Light"/>
        </a:defRPr>
      </a:lvl1pPr>
      <a:lvl2pPr marL="317500" indent="-222250" algn="l" defTabSz="412750" rtl="0" eaLnBrk="0" fontAlgn="base" hangingPunct="0">
        <a:lnSpc>
          <a:spcPct val="120000"/>
        </a:lnSpc>
        <a:spcBef>
          <a:spcPts val="3400"/>
        </a:spcBef>
        <a:spcAft>
          <a:spcPct val="0"/>
        </a:spcAft>
        <a:buClr>
          <a:srgbClr val="007ABB"/>
        </a:buClr>
        <a:buSzPct val="55000"/>
        <a:buChar char="•"/>
        <a:defRPr sz="2900" spc="30">
          <a:solidFill>
            <a:srgbClr val="707E90"/>
          </a:solidFill>
          <a:latin typeface="+mn-lt"/>
          <a:ea typeface="+mn-ea"/>
          <a:cs typeface="+mn-cs"/>
          <a:sym typeface="Helvetica Neue Light"/>
        </a:defRPr>
      </a:lvl2pPr>
      <a:lvl3pPr marL="412750" indent="-222250" algn="l" defTabSz="412750" rtl="0" eaLnBrk="0" fontAlgn="base" hangingPunct="0">
        <a:lnSpc>
          <a:spcPct val="120000"/>
        </a:lnSpc>
        <a:spcBef>
          <a:spcPts val="3400"/>
        </a:spcBef>
        <a:spcAft>
          <a:spcPct val="0"/>
        </a:spcAft>
        <a:buClr>
          <a:srgbClr val="007ABB"/>
        </a:buClr>
        <a:buSzPct val="55000"/>
        <a:buChar char="•"/>
        <a:defRPr sz="2900" spc="30">
          <a:solidFill>
            <a:srgbClr val="707E90"/>
          </a:solidFill>
          <a:latin typeface="+mn-lt"/>
          <a:ea typeface="+mn-ea"/>
          <a:cs typeface="+mn-cs"/>
          <a:sym typeface="Helvetica Neue Light"/>
        </a:defRPr>
      </a:lvl3pPr>
      <a:lvl4pPr marL="508000" indent="-222250" algn="l" defTabSz="412750" rtl="0" eaLnBrk="0" fontAlgn="base" hangingPunct="0">
        <a:lnSpc>
          <a:spcPct val="120000"/>
        </a:lnSpc>
        <a:spcBef>
          <a:spcPts val="3400"/>
        </a:spcBef>
        <a:spcAft>
          <a:spcPct val="0"/>
        </a:spcAft>
        <a:buClr>
          <a:srgbClr val="007ABB"/>
        </a:buClr>
        <a:buSzPct val="55000"/>
        <a:buChar char="•"/>
        <a:defRPr sz="2900" spc="30">
          <a:solidFill>
            <a:srgbClr val="707E90"/>
          </a:solidFill>
          <a:latin typeface="+mn-lt"/>
          <a:ea typeface="+mn-ea"/>
          <a:cs typeface="+mn-cs"/>
          <a:sym typeface="Helvetica Neue Light"/>
        </a:defRPr>
      </a:lvl4pPr>
      <a:lvl5pPr marL="603250" indent="-222250" algn="l" defTabSz="412750" rtl="0" eaLnBrk="0" fontAlgn="base" hangingPunct="0">
        <a:lnSpc>
          <a:spcPct val="120000"/>
        </a:lnSpc>
        <a:spcBef>
          <a:spcPts val="3400"/>
        </a:spcBef>
        <a:spcAft>
          <a:spcPct val="0"/>
        </a:spcAft>
        <a:buClr>
          <a:srgbClr val="007ABB"/>
        </a:buClr>
        <a:buSzPct val="55000"/>
        <a:buChar char="•"/>
        <a:defRPr sz="2900" spc="30">
          <a:solidFill>
            <a:srgbClr val="707E90"/>
          </a:solidFill>
          <a:latin typeface="+mn-lt"/>
          <a:ea typeface="+mn-ea"/>
          <a:cs typeface="+mn-cs"/>
          <a:sym typeface="Helvetica Neue Light"/>
        </a:defRPr>
      </a:lvl5pPr>
      <a:lvl6pPr marL="698603" marR="0" indent="-222282" algn="l" defTabSz="412812" rtl="0" latinLnBrk="0">
        <a:lnSpc>
          <a:spcPct val="120000"/>
        </a:lnSpc>
        <a:spcBef>
          <a:spcPts val="3401"/>
        </a:spcBef>
        <a:spcAft>
          <a:spcPts val="0"/>
        </a:spcAft>
        <a:buClr>
          <a:srgbClr val="007ABB"/>
        </a:buClr>
        <a:buSzPct val="55000"/>
        <a:buFontTx/>
        <a:buChar char="•"/>
        <a:tabLst/>
        <a:defRPr sz="2901" b="0" i="0" u="none" strike="noStrike" cap="none" spc="30" baseline="0">
          <a:ln>
            <a:noFill/>
          </a:ln>
          <a:solidFill>
            <a:srgbClr val="707E90"/>
          </a:solidFill>
          <a:uFillTx/>
          <a:latin typeface="+mn-lt"/>
          <a:ea typeface="+mn-ea"/>
          <a:cs typeface="+mn-cs"/>
          <a:sym typeface="Helvetica Neue Light"/>
        </a:defRPr>
      </a:lvl6pPr>
      <a:lvl7pPr marL="793867" marR="0" indent="-222282" algn="l" defTabSz="412812" rtl="0" latinLnBrk="0">
        <a:lnSpc>
          <a:spcPct val="120000"/>
        </a:lnSpc>
        <a:spcBef>
          <a:spcPts val="3401"/>
        </a:spcBef>
        <a:spcAft>
          <a:spcPts val="0"/>
        </a:spcAft>
        <a:buClr>
          <a:srgbClr val="007ABB"/>
        </a:buClr>
        <a:buSzPct val="55000"/>
        <a:buFontTx/>
        <a:buChar char="•"/>
        <a:tabLst/>
        <a:defRPr sz="2901" b="0" i="0" u="none" strike="noStrike" cap="none" spc="30" baseline="0">
          <a:ln>
            <a:noFill/>
          </a:ln>
          <a:solidFill>
            <a:srgbClr val="707E90"/>
          </a:solidFill>
          <a:uFillTx/>
          <a:latin typeface="+mn-lt"/>
          <a:ea typeface="+mn-ea"/>
          <a:cs typeface="+mn-cs"/>
          <a:sym typeface="Helvetica Neue Light"/>
        </a:defRPr>
      </a:lvl7pPr>
      <a:lvl8pPr marL="889131" marR="0" indent="-222282" algn="l" defTabSz="412812" rtl="0" latinLnBrk="0">
        <a:lnSpc>
          <a:spcPct val="120000"/>
        </a:lnSpc>
        <a:spcBef>
          <a:spcPts val="3401"/>
        </a:spcBef>
        <a:spcAft>
          <a:spcPts val="0"/>
        </a:spcAft>
        <a:buClr>
          <a:srgbClr val="007ABB"/>
        </a:buClr>
        <a:buSzPct val="55000"/>
        <a:buFontTx/>
        <a:buChar char="•"/>
        <a:tabLst/>
        <a:defRPr sz="2901" b="0" i="0" u="none" strike="noStrike" cap="none" spc="30" baseline="0">
          <a:ln>
            <a:noFill/>
          </a:ln>
          <a:solidFill>
            <a:srgbClr val="707E90"/>
          </a:solidFill>
          <a:uFillTx/>
          <a:latin typeface="+mn-lt"/>
          <a:ea typeface="+mn-ea"/>
          <a:cs typeface="+mn-cs"/>
          <a:sym typeface="Helvetica Neue Light"/>
        </a:defRPr>
      </a:lvl8pPr>
      <a:lvl9pPr marL="984396" marR="0" indent="-222282" algn="l" defTabSz="412812" rtl="0" latinLnBrk="0">
        <a:lnSpc>
          <a:spcPct val="120000"/>
        </a:lnSpc>
        <a:spcBef>
          <a:spcPts val="3401"/>
        </a:spcBef>
        <a:spcAft>
          <a:spcPts val="0"/>
        </a:spcAft>
        <a:buClr>
          <a:srgbClr val="007ABB"/>
        </a:buClr>
        <a:buSzPct val="55000"/>
        <a:buFontTx/>
        <a:buChar char="•"/>
        <a:tabLst/>
        <a:defRPr sz="2901" b="0" i="0" u="none" strike="noStrike" cap="none" spc="30" baseline="0">
          <a:ln>
            <a:noFill/>
          </a:ln>
          <a:solidFill>
            <a:srgbClr val="707E90"/>
          </a:solidFill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ctr" defTabSz="41281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14317" algn="ctr" defTabSz="41281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28633" algn="ctr" defTabSz="41281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42951" algn="ctr" defTabSz="41281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57268" algn="ctr" defTabSz="41281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71585" algn="ctr" defTabSz="41281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85901" algn="ctr" defTabSz="41281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800218" algn="ctr" defTabSz="41281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914535" algn="ctr" defTabSz="41281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5.emf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0.emf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pl.wikipedia.org/wiki/W%C5%82oc%C5%82awek" TargetMode="External"/><Relationship Id="rId3" Type="http://schemas.openxmlformats.org/officeDocument/2006/relationships/image" Target="../media/image6.jpeg"/><Relationship Id="rId7" Type="http://schemas.openxmlformats.org/officeDocument/2006/relationships/hyperlink" Target="https://pl.wikipedia.org/wiki/1856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pl.wikipedia.org/wiki/18_maja" TargetMode="External"/><Relationship Id="rId11" Type="http://schemas.openxmlformats.org/officeDocument/2006/relationships/hyperlink" Target="https://pl.wikipedia.org/wiki/Warszawa" TargetMode="External"/><Relationship Id="rId5" Type="http://schemas.openxmlformats.org/officeDocument/2006/relationships/image" Target="../media/image8.jpeg"/><Relationship Id="rId10" Type="http://schemas.openxmlformats.org/officeDocument/2006/relationships/hyperlink" Target="https://pl.wikipedia.org/wiki/1935" TargetMode="External"/><Relationship Id="rId4" Type="http://schemas.openxmlformats.org/officeDocument/2006/relationships/image" Target="../media/image7.png"/><Relationship Id="rId9" Type="http://schemas.openxmlformats.org/officeDocument/2006/relationships/hyperlink" Target="https://pl.wikipedia.org/wiki/10_kwietnia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cid:BF510DD5-B955-4D76-9FD8-2ADCF7751126" TargetMode="External"/><Relationship Id="rId13" Type="http://schemas.openxmlformats.org/officeDocument/2006/relationships/image" Target="../media/image60.jpeg"/><Relationship Id="rId3" Type="http://schemas.openxmlformats.org/officeDocument/2006/relationships/image" Target="cid:image003.jpg@01D7B12C.1641D710" TargetMode="External"/><Relationship Id="rId7" Type="http://schemas.openxmlformats.org/officeDocument/2006/relationships/image" Target="../media/image56.jpeg"/><Relationship Id="rId12" Type="http://schemas.openxmlformats.org/officeDocument/2006/relationships/image" Target="../media/image59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2.xml"/><Relationship Id="rId6" Type="http://schemas.openxmlformats.org/officeDocument/2006/relationships/image" Target="cid:43352242-fb62-4c45-9859-5153da02310e@ds.aphp.fr" TargetMode="External"/><Relationship Id="rId11" Type="http://schemas.openxmlformats.org/officeDocument/2006/relationships/image" Target="../media/image58.jpeg"/><Relationship Id="rId5" Type="http://schemas.openxmlformats.org/officeDocument/2006/relationships/image" Target="../media/image55.jpeg"/><Relationship Id="rId10" Type="http://schemas.openxmlformats.org/officeDocument/2006/relationships/image" Target="cid:41974DAC-FD0E-4647-8C75-03B6F69A8039" TargetMode="External"/><Relationship Id="rId4" Type="http://schemas.openxmlformats.org/officeDocument/2006/relationships/image" Target="../media/image54.jpeg"/><Relationship Id="rId9" Type="http://schemas.openxmlformats.org/officeDocument/2006/relationships/image" Target="../media/image57.jpeg"/><Relationship Id="rId14" Type="http://schemas.openxmlformats.org/officeDocument/2006/relationships/image" Target="cid:73EE0974-4A00-4B60-84AB-ABC527B2BF3E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3D48347-9880-457C-AF69-F1F0B5EFAE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98889" y="1835827"/>
            <a:ext cx="6128863" cy="2946400"/>
          </a:xfrm>
        </p:spPr>
        <p:txBody>
          <a:bodyPr>
            <a:noAutofit/>
          </a:bodyPr>
          <a:lstStyle/>
          <a:p>
            <a:pPr algn="ctr" defTabSz="4128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600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CELL </a:t>
            </a:r>
            <a:br>
              <a:rPr lang="pl-PL" sz="6600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6600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LEUKEMIA –                     </a:t>
            </a:r>
            <a:r>
              <a:rPr lang="pl-PL" sz="6600" cap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pl-PL" sz="6600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6600" cap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l-PL" sz="6600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6600" cap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pl-PL" sz="6600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6600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6600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2021</a:t>
            </a:r>
            <a:r>
              <a:rPr lang="pl-PL" sz="7200" b="1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5400" b="1" cap="non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8E1088-3EC0-4108-8281-360FCA7757F1}"/>
              </a:ext>
            </a:extLst>
          </p:cNvPr>
          <p:cNvSpPr txBox="1"/>
          <p:nvPr/>
        </p:nvSpPr>
        <p:spPr>
          <a:xfrm>
            <a:off x="86838" y="6166527"/>
            <a:ext cx="12073158" cy="13829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50800" tIns="50800" rIns="50800" bIns="50800" spcCol="38100" anchor="ctr">
            <a:spAutoFit/>
          </a:bodyPr>
          <a:lstStyle/>
          <a:p>
            <a:pPr defTabSz="825500" eaLnBrk="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defRPr/>
            </a:pPr>
            <a:r>
              <a:rPr lang="pl-PL" sz="2800" b="1" kern="0" spc="36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Artur Jurczyszyn, </a:t>
            </a:r>
            <a:r>
              <a:rPr lang="pl-PL" sz="1400" b="1" kern="0" spc="36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MD PhD </a:t>
            </a:r>
            <a:r>
              <a:rPr lang="pl-PL" sz="1400" b="1" kern="0" spc="36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Professor</a:t>
            </a:r>
            <a:r>
              <a:rPr lang="pl-PL" sz="1400" b="1" kern="0" spc="36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400" b="1" kern="0" spc="36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at</a:t>
            </a:r>
            <a:r>
              <a:rPr lang="pl-PL" sz="1400" b="1" kern="0" spc="36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the </a:t>
            </a:r>
            <a:r>
              <a:rPr lang="pl-PL" sz="1400" b="1" kern="0" spc="36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Plasma</a:t>
            </a:r>
            <a:r>
              <a:rPr lang="pl-PL" sz="1400" b="1" kern="0" spc="36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Cell </a:t>
            </a:r>
            <a:r>
              <a:rPr lang="pl-PL" sz="1400" b="1" kern="0" spc="36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Dyscrasia</a:t>
            </a:r>
            <a:r>
              <a:rPr lang="pl-PL" sz="1400" b="1" kern="0" spc="36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Center </a:t>
            </a:r>
            <a:r>
              <a:rPr lang="pl-PL" sz="1400" b="1" kern="0" spc="36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Jagiellonian</a:t>
            </a:r>
            <a:r>
              <a:rPr lang="pl-PL" sz="1400" b="1" kern="0" spc="36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University, Kraków, Poland</a:t>
            </a:r>
          </a:p>
          <a:p>
            <a:pPr defTabSz="825500" eaLnBrk="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defRPr/>
            </a:pPr>
            <a:endParaRPr lang="en-US" sz="3600" kern="0" spc="36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Picture 11" descr="uj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9" y="4585876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6" descr="C:\Users\jurczysz.SZPITAL\Pictures\pieczec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9" y="3309027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145" y="187477"/>
            <a:ext cx="3554307" cy="277680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145" y="3154251"/>
            <a:ext cx="3799973" cy="290710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A8B996-3893-4E23-800C-6D5D0D1F8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369" y="282591"/>
            <a:ext cx="9607627" cy="14287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5400" cap="none" dirty="0">
                <a:latin typeface="Arial" panose="020B0604020202020204" pitchFamily="34" charset="0"/>
                <a:cs typeface="Arial" panose="020B0604020202020204" pitchFamily="34" charset="0"/>
              </a:rPr>
              <a:t>Overall survival depending on the percentage of </a:t>
            </a:r>
            <a:r>
              <a:rPr lang="en-US" sz="5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cPCs</a:t>
            </a:r>
            <a:endParaRPr lang="en-US" sz="54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59" name="Shape 45">
            <a:extLst>
              <a:ext uri="{FF2B5EF4-FFF2-40B4-BE49-F238E27FC236}">
                <a16:creationId xmlns:a16="http://schemas.microsoft.com/office/drawing/2014/main" id="{C7ADACE0-080B-46DA-AD6A-A10E6D480E58}"/>
              </a:ext>
            </a:extLst>
          </p:cNvPr>
          <p:cNvSpPr>
            <a:spLocks/>
          </p:cNvSpPr>
          <p:nvPr/>
        </p:nvSpPr>
        <p:spPr bwMode="auto">
          <a:xfrm>
            <a:off x="214313" y="106363"/>
            <a:ext cx="1112837" cy="1428750"/>
          </a:xfrm>
          <a:custGeom>
            <a:avLst/>
            <a:gdLst>
              <a:gd name="T0" fmla="*/ 2147483646 w 20761"/>
              <a:gd name="T1" fmla="*/ 2147483646 h 21596"/>
              <a:gd name="T2" fmla="*/ 2147483646 w 20761"/>
              <a:gd name="T3" fmla="*/ 2147483646 h 21596"/>
              <a:gd name="T4" fmla="*/ 2147483646 w 20761"/>
              <a:gd name="T5" fmla="*/ 2147483646 h 21596"/>
              <a:gd name="T6" fmla="*/ 2147483646 w 20761"/>
              <a:gd name="T7" fmla="*/ 2147483646 h 21596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761" h="21596" extrusionOk="0">
                <a:moveTo>
                  <a:pt x="14803" y="1"/>
                </a:moveTo>
                <a:cubicBezTo>
                  <a:pt x="14630" y="5"/>
                  <a:pt x="14458" y="60"/>
                  <a:pt x="14331" y="164"/>
                </a:cubicBezTo>
                <a:lnTo>
                  <a:pt x="13534" y="815"/>
                </a:lnTo>
                <a:lnTo>
                  <a:pt x="14728" y="1662"/>
                </a:lnTo>
                <a:lnTo>
                  <a:pt x="15527" y="1011"/>
                </a:lnTo>
                <a:cubicBezTo>
                  <a:pt x="15654" y="907"/>
                  <a:pt x="15713" y="774"/>
                  <a:pt x="15707" y="642"/>
                </a:cubicBezTo>
                <a:cubicBezTo>
                  <a:pt x="15701" y="510"/>
                  <a:pt x="15629" y="380"/>
                  <a:pt x="15492" y="283"/>
                </a:cubicBezTo>
                <a:lnTo>
                  <a:pt x="15291" y="139"/>
                </a:lnTo>
                <a:cubicBezTo>
                  <a:pt x="15154" y="42"/>
                  <a:pt x="14977" y="-4"/>
                  <a:pt x="14803" y="1"/>
                </a:cubicBezTo>
                <a:close/>
                <a:moveTo>
                  <a:pt x="12624" y="778"/>
                </a:moveTo>
                <a:cubicBezTo>
                  <a:pt x="12444" y="782"/>
                  <a:pt x="12265" y="839"/>
                  <a:pt x="12132" y="947"/>
                </a:cubicBezTo>
                <a:lnTo>
                  <a:pt x="5743" y="6156"/>
                </a:lnTo>
                <a:lnTo>
                  <a:pt x="8262" y="7942"/>
                </a:lnTo>
                <a:lnTo>
                  <a:pt x="11192" y="5552"/>
                </a:lnTo>
                <a:cubicBezTo>
                  <a:pt x="12104" y="5930"/>
                  <a:pt x="13267" y="5834"/>
                  <a:pt x="14039" y="5247"/>
                </a:cubicBezTo>
                <a:cubicBezTo>
                  <a:pt x="14250" y="5086"/>
                  <a:pt x="14406" y="4900"/>
                  <a:pt x="14522" y="4705"/>
                </a:cubicBezTo>
                <a:cubicBezTo>
                  <a:pt x="15435" y="4957"/>
                  <a:pt x="16294" y="5357"/>
                  <a:pt x="17027" y="5914"/>
                </a:cubicBezTo>
                <a:cubicBezTo>
                  <a:pt x="19712" y="7955"/>
                  <a:pt x="19712" y="11265"/>
                  <a:pt x="17027" y="13306"/>
                </a:cubicBezTo>
                <a:cubicBezTo>
                  <a:pt x="16202" y="13933"/>
                  <a:pt x="15218" y="14363"/>
                  <a:pt x="14174" y="14605"/>
                </a:cubicBezTo>
                <a:cubicBezTo>
                  <a:pt x="14128" y="14563"/>
                  <a:pt x="14090" y="14518"/>
                  <a:pt x="14039" y="14479"/>
                </a:cubicBezTo>
                <a:cubicBezTo>
                  <a:pt x="13569" y="14122"/>
                  <a:pt x="12954" y="13944"/>
                  <a:pt x="12339" y="13944"/>
                </a:cubicBezTo>
                <a:cubicBezTo>
                  <a:pt x="11723" y="13944"/>
                  <a:pt x="11108" y="14122"/>
                  <a:pt x="10638" y="14479"/>
                </a:cubicBezTo>
                <a:cubicBezTo>
                  <a:pt x="10564" y="14535"/>
                  <a:pt x="10505" y="14599"/>
                  <a:pt x="10443" y="14660"/>
                </a:cubicBezTo>
                <a:cubicBezTo>
                  <a:pt x="9295" y="14436"/>
                  <a:pt x="8207" y="13989"/>
                  <a:pt x="7308" y="13306"/>
                </a:cubicBezTo>
                <a:cubicBezTo>
                  <a:pt x="6830" y="12941"/>
                  <a:pt x="6447" y="12535"/>
                  <a:pt x="6140" y="12104"/>
                </a:cubicBezTo>
                <a:lnTo>
                  <a:pt x="9921" y="12104"/>
                </a:lnTo>
                <a:cubicBezTo>
                  <a:pt x="10153" y="12104"/>
                  <a:pt x="10340" y="11960"/>
                  <a:pt x="10340" y="11784"/>
                </a:cubicBezTo>
                <a:cubicBezTo>
                  <a:pt x="10340" y="11608"/>
                  <a:pt x="10153" y="11466"/>
                  <a:pt x="9921" y="11466"/>
                </a:cubicBezTo>
                <a:lnTo>
                  <a:pt x="5748" y="11466"/>
                </a:lnTo>
                <a:lnTo>
                  <a:pt x="3914" y="11466"/>
                </a:lnTo>
                <a:lnTo>
                  <a:pt x="419" y="11466"/>
                </a:lnTo>
                <a:cubicBezTo>
                  <a:pt x="187" y="11466"/>
                  <a:pt x="1" y="11608"/>
                  <a:pt x="0" y="11784"/>
                </a:cubicBezTo>
                <a:cubicBezTo>
                  <a:pt x="0" y="11960"/>
                  <a:pt x="187" y="12104"/>
                  <a:pt x="419" y="12104"/>
                </a:cubicBezTo>
                <a:lnTo>
                  <a:pt x="4212" y="12104"/>
                </a:lnTo>
                <a:cubicBezTo>
                  <a:pt x="4631" y="12894"/>
                  <a:pt x="5251" y="13635"/>
                  <a:pt x="6093" y="14275"/>
                </a:cubicBezTo>
                <a:cubicBezTo>
                  <a:pt x="7203" y="15119"/>
                  <a:pt x="8542" y="15674"/>
                  <a:pt x="9958" y="15958"/>
                </a:cubicBezTo>
                <a:cubicBezTo>
                  <a:pt x="9992" y="16215"/>
                  <a:pt x="10094" y="16465"/>
                  <a:pt x="10271" y="16694"/>
                </a:cubicBezTo>
                <a:lnTo>
                  <a:pt x="10271" y="18268"/>
                </a:lnTo>
                <a:cubicBezTo>
                  <a:pt x="10271" y="18276"/>
                  <a:pt x="10272" y="18285"/>
                  <a:pt x="10273" y="18294"/>
                </a:cubicBezTo>
                <a:cubicBezTo>
                  <a:pt x="10274" y="18302"/>
                  <a:pt x="10277" y="18310"/>
                  <a:pt x="10278" y="18318"/>
                </a:cubicBezTo>
                <a:lnTo>
                  <a:pt x="5277" y="18318"/>
                </a:lnTo>
                <a:cubicBezTo>
                  <a:pt x="4993" y="18318"/>
                  <a:pt x="4736" y="18407"/>
                  <a:pt x="4550" y="18548"/>
                </a:cubicBezTo>
                <a:cubicBezTo>
                  <a:pt x="4363" y="18690"/>
                  <a:pt x="4247" y="18885"/>
                  <a:pt x="4247" y="19102"/>
                </a:cubicBezTo>
                <a:lnTo>
                  <a:pt x="4247" y="20812"/>
                </a:lnTo>
                <a:cubicBezTo>
                  <a:pt x="4247" y="21029"/>
                  <a:pt x="4363" y="21224"/>
                  <a:pt x="4550" y="21366"/>
                </a:cubicBezTo>
                <a:cubicBezTo>
                  <a:pt x="4736" y="21508"/>
                  <a:pt x="4993" y="21596"/>
                  <a:pt x="5277" y="21596"/>
                </a:cubicBezTo>
                <a:lnTo>
                  <a:pt x="19398" y="21596"/>
                </a:lnTo>
                <a:cubicBezTo>
                  <a:pt x="19682" y="21596"/>
                  <a:pt x="19939" y="21508"/>
                  <a:pt x="20125" y="21366"/>
                </a:cubicBezTo>
                <a:cubicBezTo>
                  <a:pt x="20312" y="21224"/>
                  <a:pt x="20428" y="21029"/>
                  <a:pt x="20428" y="20812"/>
                </a:cubicBezTo>
                <a:lnTo>
                  <a:pt x="20428" y="19102"/>
                </a:lnTo>
                <a:cubicBezTo>
                  <a:pt x="20428" y="18885"/>
                  <a:pt x="20312" y="18690"/>
                  <a:pt x="20125" y="18548"/>
                </a:cubicBezTo>
                <a:cubicBezTo>
                  <a:pt x="19939" y="18407"/>
                  <a:pt x="19682" y="18318"/>
                  <a:pt x="19398" y="18318"/>
                </a:cubicBezTo>
                <a:lnTo>
                  <a:pt x="14397" y="18318"/>
                </a:lnTo>
                <a:cubicBezTo>
                  <a:pt x="14398" y="18310"/>
                  <a:pt x="14401" y="18302"/>
                  <a:pt x="14402" y="18294"/>
                </a:cubicBezTo>
                <a:cubicBezTo>
                  <a:pt x="14403" y="18285"/>
                  <a:pt x="14404" y="18276"/>
                  <a:pt x="14404" y="18268"/>
                </a:cubicBezTo>
                <a:lnTo>
                  <a:pt x="14404" y="16694"/>
                </a:lnTo>
                <a:cubicBezTo>
                  <a:pt x="14599" y="16442"/>
                  <a:pt x="14708" y="16163"/>
                  <a:pt x="14730" y="15880"/>
                </a:cubicBezTo>
                <a:cubicBezTo>
                  <a:pt x="16016" y="15578"/>
                  <a:pt x="17227" y="15049"/>
                  <a:pt x="18245" y="14275"/>
                </a:cubicBezTo>
                <a:cubicBezTo>
                  <a:pt x="21600" y="11724"/>
                  <a:pt x="21600" y="7589"/>
                  <a:pt x="18245" y="5038"/>
                </a:cubicBezTo>
                <a:cubicBezTo>
                  <a:pt x="17198" y="4242"/>
                  <a:pt x="15947" y="3701"/>
                  <a:pt x="14621" y="3404"/>
                </a:cubicBezTo>
                <a:cubicBezTo>
                  <a:pt x="14558" y="3253"/>
                  <a:pt x="14476" y="3107"/>
                  <a:pt x="14361" y="2970"/>
                </a:cubicBezTo>
                <a:lnTo>
                  <a:pt x="14651" y="2733"/>
                </a:lnTo>
                <a:cubicBezTo>
                  <a:pt x="14783" y="2625"/>
                  <a:pt x="14846" y="2487"/>
                  <a:pt x="14840" y="2349"/>
                </a:cubicBezTo>
                <a:cubicBezTo>
                  <a:pt x="14834" y="2212"/>
                  <a:pt x="14759" y="2077"/>
                  <a:pt x="14616" y="1976"/>
                </a:cubicBezTo>
                <a:lnTo>
                  <a:pt x="13129" y="921"/>
                </a:lnTo>
                <a:cubicBezTo>
                  <a:pt x="12986" y="820"/>
                  <a:pt x="12805" y="773"/>
                  <a:pt x="12624" y="778"/>
                </a:cubicBezTo>
                <a:close/>
                <a:moveTo>
                  <a:pt x="12339" y="3171"/>
                </a:moveTo>
                <a:cubicBezTo>
                  <a:pt x="12602" y="3171"/>
                  <a:pt x="12865" y="3246"/>
                  <a:pt x="13066" y="3399"/>
                </a:cubicBezTo>
                <a:cubicBezTo>
                  <a:pt x="13469" y="3705"/>
                  <a:pt x="13469" y="4201"/>
                  <a:pt x="13066" y="4507"/>
                </a:cubicBezTo>
                <a:cubicBezTo>
                  <a:pt x="12664" y="4813"/>
                  <a:pt x="12013" y="4813"/>
                  <a:pt x="11611" y="4507"/>
                </a:cubicBezTo>
                <a:cubicBezTo>
                  <a:pt x="11208" y="4201"/>
                  <a:pt x="11208" y="3705"/>
                  <a:pt x="11611" y="3399"/>
                </a:cubicBezTo>
                <a:cubicBezTo>
                  <a:pt x="11812" y="3246"/>
                  <a:pt x="12075" y="3171"/>
                  <a:pt x="12339" y="3171"/>
                </a:cubicBezTo>
                <a:close/>
                <a:moveTo>
                  <a:pt x="5084" y="6347"/>
                </a:moveTo>
                <a:cubicBezTo>
                  <a:pt x="4904" y="6352"/>
                  <a:pt x="4725" y="6409"/>
                  <a:pt x="4593" y="6517"/>
                </a:cubicBezTo>
                <a:lnTo>
                  <a:pt x="2954" y="7852"/>
                </a:lnTo>
                <a:cubicBezTo>
                  <a:pt x="2822" y="7960"/>
                  <a:pt x="2759" y="8099"/>
                  <a:pt x="2765" y="8236"/>
                </a:cubicBezTo>
                <a:cubicBezTo>
                  <a:pt x="2772" y="8373"/>
                  <a:pt x="2849" y="8508"/>
                  <a:pt x="2991" y="8609"/>
                </a:cubicBezTo>
                <a:lnTo>
                  <a:pt x="5239" y="10203"/>
                </a:lnTo>
                <a:cubicBezTo>
                  <a:pt x="5381" y="10303"/>
                  <a:pt x="5564" y="10351"/>
                  <a:pt x="5743" y="10346"/>
                </a:cubicBezTo>
                <a:cubicBezTo>
                  <a:pt x="5923" y="10341"/>
                  <a:pt x="6100" y="10285"/>
                  <a:pt x="6233" y="10176"/>
                </a:cubicBezTo>
                <a:lnTo>
                  <a:pt x="7871" y="8841"/>
                </a:lnTo>
                <a:cubicBezTo>
                  <a:pt x="8004" y="8733"/>
                  <a:pt x="8066" y="8595"/>
                  <a:pt x="8060" y="8458"/>
                </a:cubicBezTo>
                <a:cubicBezTo>
                  <a:pt x="8054" y="8321"/>
                  <a:pt x="7979" y="8185"/>
                  <a:pt x="7836" y="8084"/>
                </a:cubicBezTo>
                <a:lnTo>
                  <a:pt x="5589" y="6491"/>
                </a:lnTo>
                <a:cubicBezTo>
                  <a:pt x="5446" y="6390"/>
                  <a:pt x="5264" y="6342"/>
                  <a:pt x="5084" y="6347"/>
                </a:cubicBezTo>
                <a:close/>
                <a:moveTo>
                  <a:pt x="12339" y="14988"/>
                </a:moveTo>
                <a:cubicBezTo>
                  <a:pt x="12602" y="14988"/>
                  <a:pt x="12865" y="15064"/>
                  <a:pt x="13066" y="15217"/>
                </a:cubicBezTo>
                <a:cubicBezTo>
                  <a:pt x="13469" y="15523"/>
                  <a:pt x="13469" y="16019"/>
                  <a:pt x="13066" y="16325"/>
                </a:cubicBezTo>
                <a:cubicBezTo>
                  <a:pt x="12664" y="16631"/>
                  <a:pt x="12013" y="16631"/>
                  <a:pt x="11611" y="16325"/>
                </a:cubicBezTo>
                <a:cubicBezTo>
                  <a:pt x="11208" y="16019"/>
                  <a:pt x="11208" y="15523"/>
                  <a:pt x="11611" y="15217"/>
                </a:cubicBezTo>
                <a:cubicBezTo>
                  <a:pt x="11812" y="15064"/>
                  <a:pt x="12075" y="14988"/>
                  <a:pt x="12339" y="1498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6" name="Kształt">
            <a:extLst>
              <a:ext uri="{FF2B5EF4-FFF2-40B4-BE49-F238E27FC236}">
                <a16:creationId xmlns:a16="http://schemas.microsoft.com/office/drawing/2014/main" id="{B052653D-2995-4447-9603-2C187DA6302B}"/>
              </a:ext>
            </a:extLst>
          </p:cNvPr>
          <p:cNvSpPr>
            <a:spLocks noChangeAspect="1"/>
          </p:cNvSpPr>
          <p:nvPr/>
        </p:nvSpPr>
        <p:spPr>
          <a:xfrm>
            <a:off x="691032" y="2483155"/>
            <a:ext cx="2310303" cy="14287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600" extrusionOk="0">
                <a:moveTo>
                  <a:pt x="19444" y="11502"/>
                </a:moveTo>
                <a:cubicBezTo>
                  <a:pt x="19464" y="11549"/>
                  <a:pt x="19482" y="11591"/>
                  <a:pt x="19499" y="11625"/>
                </a:cubicBezTo>
                <a:lnTo>
                  <a:pt x="19481" y="11625"/>
                </a:lnTo>
                <a:cubicBezTo>
                  <a:pt x="19481" y="11618"/>
                  <a:pt x="19484" y="11613"/>
                  <a:pt x="19486" y="11612"/>
                </a:cubicBezTo>
                <a:cubicBezTo>
                  <a:pt x="19486" y="11612"/>
                  <a:pt x="19483" y="11614"/>
                  <a:pt x="19474" y="11614"/>
                </a:cubicBezTo>
                <a:cubicBezTo>
                  <a:pt x="19422" y="11614"/>
                  <a:pt x="19337" y="11569"/>
                  <a:pt x="19332" y="11546"/>
                </a:cubicBezTo>
                <a:lnTo>
                  <a:pt x="19305" y="11544"/>
                </a:lnTo>
                <a:cubicBezTo>
                  <a:pt x="19303" y="11571"/>
                  <a:pt x="19305" y="11596"/>
                  <a:pt x="19306" y="11621"/>
                </a:cubicBezTo>
                <a:cubicBezTo>
                  <a:pt x="19307" y="11634"/>
                  <a:pt x="19308" y="11647"/>
                  <a:pt x="19308" y="11660"/>
                </a:cubicBezTo>
                <a:cubicBezTo>
                  <a:pt x="19289" y="11650"/>
                  <a:pt x="19249" y="11619"/>
                  <a:pt x="19243" y="11608"/>
                </a:cubicBezTo>
                <a:cubicBezTo>
                  <a:pt x="19226" y="11571"/>
                  <a:pt x="19237" y="11525"/>
                  <a:pt x="19245" y="11500"/>
                </a:cubicBezTo>
                <a:cubicBezTo>
                  <a:pt x="19268" y="11428"/>
                  <a:pt x="19319" y="11369"/>
                  <a:pt x="19359" y="11369"/>
                </a:cubicBezTo>
                <a:cubicBezTo>
                  <a:pt x="19369" y="11369"/>
                  <a:pt x="19379" y="11373"/>
                  <a:pt x="19387" y="11382"/>
                </a:cubicBezTo>
                <a:cubicBezTo>
                  <a:pt x="19399" y="11394"/>
                  <a:pt x="19422" y="11449"/>
                  <a:pt x="19444" y="11502"/>
                </a:cubicBezTo>
                <a:close/>
                <a:moveTo>
                  <a:pt x="21534" y="2740"/>
                </a:moveTo>
                <a:cubicBezTo>
                  <a:pt x="21520" y="2727"/>
                  <a:pt x="21506" y="2713"/>
                  <a:pt x="21492" y="2689"/>
                </a:cubicBezTo>
                <a:cubicBezTo>
                  <a:pt x="21479" y="2666"/>
                  <a:pt x="21467" y="2635"/>
                  <a:pt x="21454" y="2603"/>
                </a:cubicBezTo>
                <a:cubicBezTo>
                  <a:pt x="21428" y="2538"/>
                  <a:pt x="21400" y="2465"/>
                  <a:pt x="21351" y="2440"/>
                </a:cubicBezTo>
                <a:cubicBezTo>
                  <a:pt x="21347" y="2438"/>
                  <a:pt x="21342" y="2437"/>
                  <a:pt x="21338" y="2437"/>
                </a:cubicBezTo>
                <a:cubicBezTo>
                  <a:pt x="21323" y="2437"/>
                  <a:pt x="21311" y="2449"/>
                  <a:pt x="21301" y="2460"/>
                </a:cubicBezTo>
                <a:cubicBezTo>
                  <a:pt x="21293" y="2469"/>
                  <a:pt x="21285" y="2477"/>
                  <a:pt x="21278" y="2477"/>
                </a:cubicBezTo>
                <a:cubicBezTo>
                  <a:pt x="21275" y="2477"/>
                  <a:pt x="21273" y="2476"/>
                  <a:pt x="21270" y="2474"/>
                </a:cubicBezTo>
                <a:cubicBezTo>
                  <a:pt x="21241" y="2453"/>
                  <a:pt x="21234" y="2400"/>
                  <a:pt x="21227" y="2345"/>
                </a:cubicBezTo>
                <a:cubicBezTo>
                  <a:pt x="21225" y="2332"/>
                  <a:pt x="21224" y="2319"/>
                  <a:pt x="21222" y="2306"/>
                </a:cubicBezTo>
                <a:cubicBezTo>
                  <a:pt x="21202" y="2180"/>
                  <a:pt x="21191" y="2170"/>
                  <a:pt x="21131" y="2166"/>
                </a:cubicBezTo>
                <a:cubicBezTo>
                  <a:pt x="21123" y="2166"/>
                  <a:pt x="21113" y="2165"/>
                  <a:pt x="21103" y="2164"/>
                </a:cubicBezTo>
                <a:cubicBezTo>
                  <a:pt x="21088" y="2162"/>
                  <a:pt x="21071" y="2152"/>
                  <a:pt x="21054" y="2142"/>
                </a:cubicBezTo>
                <a:cubicBezTo>
                  <a:pt x="21047" y="2137"/>
                  <a:pt x="21040" y="2133"/>
                  <a:pt x="21034" y="2130"/>
                </a:cubicBezTo>
                <a:cubicBezTo>
                  <a:pt x="21026" y="2093"/>
                  <a:pt x="21013" y="2031"/>
                  <a:pt x="20998" y="1955"/>
                </a:cubicBezTo>
                <a:cubicBezTo>
                  <a:pt x="20938" y="1658"/>
                  <a:pt x="20838" y="1160"/>
                  <a:pt x="20781" y="1031"/>
                </a:cubicBezTo>
                <a:cubicBezTo>
                  <a:pt x="20770" y="1007"/>
                  <a:pt x="20727" y="980"/>
                  <a:pt x="20627" y="924"/>
                </a:cubicBezTo>
                <a:cubicBezTo>
                  <a:pt x="20599" y="908"/>
                  <a:pt x="20572" y="894"/>
                  <a:pt x="20556" y="883"/>
                </a:cubicBezTo>
                <a:lnTo>
                  <a:pt x="20544" y="875"/>
                </a:lnTo>
                <a:lnTo>
                  <a:pt x="20539" y="894"/>
                </a:lnTo>
                <a:cubicBezTo>
                  <a:pt x="20520" y="960"/>
                  <a:pt x="20454" y="1076"/>
                  <a:pt x="20416" y="1100"/>
                </a:cubicBezTo>
                <a:cubicBezTo>
                  <a:pt x="20404" y="1107"/>
                  <a:pt x="20395" y="1111"/>
                  <a:pt x="20386" y="1111"/>
                </a:cubicBezTo>
                <a:cubicBezTo>
                  <a:pt x="20361" y="1111"/>
                  <a:pt x="20353" y="1075"/>
                  <a:pt x="20346" y="1029"/>
                </a:cubicBezTo>
                <a:cubicBezTo>
                  <a:pt x="20342" y="1003"/>
                  <a:pt x="20337" y="977"/>
                  <a:pt x="20321" y="977"/>
                </a:cubicBezTo>
                <a:cubicBezTo>
                  <a:pt x="20207" y="979"/>
                  <a:pt x="20190" y="1147"/>
                  <a:pt x="20175" y="1294"/>
                </a:cubicBezTo>
                <a:cubicBezTo>
                  <a:pt x="20171" y="1332"/>
                  <a:pt x="20167" y="1370"/>
                  <a:pt x="20162" y="1405"/>
                </a:cubicBezTo>
                <a:cubicBezTo>
                  <a:pt x="20156" y="1444"/>
                  <a:pt x="20146" y="1483"/>
                  <a:pt x="20136" y="1524"/>
                </a:cubicBezTo>
                <a:cubicBezTo>
                  <a:pt x="20118" y="1593"/>
                  <a:pt x="20101" y="1664"/>
                  <a:pt x="20101" y="1741"/>
                </a:cubicBezTo>
                <a:cubicBezTo>
                  <a:pt x="20101" y="1777"/>
                  <a:pt x="20109" y="1807"/>
                  <a:pt x="20116" y="1833"/>
                </a:cubicBezTo>
                <a:cubicBezTo>
                  <a:pt x="20121" y="1852"/>
                  <a:pt x="20126" y="1871"/>
                  <a:pt x="20127" y="1891"/>
                </a:cubicBezTo>
                <a:cubicBezTo>
                  <a:pt x="20131" y="1930"/>
                  <a:pt x="20123" y="1970"/>
                  <a:pt x="20116" y="2012"/>
                </a:cubicBezTo>
                <a:cubicBezTo>
                  <a:pt x="20112" y="2032"/>
                  <a:pt x="20108" y="2053"/>
                  <a:pt x="20105" y="2075"/>
                </a:cubicBezTo>
                <a:cubicBezTo>
                  <a:pt x="20099" y="2127"/>
                  <a:pt x="20086" y="2257"/>
                  <a:pt x="20104" y="2344"/>
                </a:cubicBezTo>
                <a:cubicBezTo>
                  <a:pt x="20109" y="2367"/>
                  <a:pt x="20117" y="2385"/>
                  <a:pt x="20124" y="2403"/>
                </a:cubicBezTo>
                <a:cubicBezTo>
                  <a:pt x="20133" y="2425"/>
                  <a:pt x="20141" y="2445"/>
                  <a:pt x="20143" y="2469"/>
                </a:cubicBezTo>
                <a:cubicBezTo>
                  <a:pt x="20145" y="2508"/>
                  <a:pt x="20133" y="2580"/>
                  <a:pt x="20121" y="2618"/>
                </a:cubicBezTo>
                <a:cubicBezTo>
                  <a:pt x="20114" y="2638"/>
                  <a:pt x="20107" y="2650"/>
                  <a:pt x="20098" y="2663"/>
                </a:cubicBezTo>
                <a:cubicBezTo>
                  <a:pt x="20090" y="2675"/>
                  <a:pt x="20081" y="2689"/>
                  <a:pt x="20072" y="2711"/>
                </a:cubicBezTo>
                <a:cubicBezTo>
                  <a:pt x="20053" y="2763"/>
                  <a:pt x="20052" y="2821"/>
                  <a:pt x="20052" y="2878"/>
                </a:cubicBezTo>
                <a:cubicBezTo>
                  <a:pt x="20052" y="2933"/>
                  <a:pt x="20052" y="2986"/>
                  <a:pt x="20034" y="3027"/>
                </a:cubicBezTo>
                <a:cubicBezTo>
                  <a:pt x="20022" y="3029"/>
                  <a:pt x="19999" y="3038"/>
                  <a:pt x="19985" y="3044"/>
                </a:cubicBezTo>
                <a:lnTo>
                  <a:pt x="19985" y="3044"/>
                </a:lnTo>
                <a:lnTo>
                  <a:pt x="19984" y="3045"/>
                </a:lnTo>
                <a:cubicBezTo>
                  <a:pt x="19983" y="3045"/>
                  <a:pt x="19982" y="3046"/>
                  <a:pt x="19981" y="3046"/>
                </a:cubicBezTo>
                <a:lnTo>
                  <a:pt x="19973" y="3050"/>
                </a:lnTo>
                <a:cubicBezTo>
                  <a:pt x="19970" y="3051"/>
                  <a:pt x="19965" y="3053"/>
                  <a:pt x="19960" y="3055"/>
                </a:cubicBezTo>
                <a:lnTo>
                  <a:pt x="19959" y="3056"/>
                </a:lnTo>
                <a:lnTo>
                  <a:pt x="19959" y="3056"/>
                </a:lnTo>
                <a:cubicBezTo>
                  <a:pt x="19930" y="3070"/>
                  <a:pt x="19879" y="3095"/>
                  <a:pt x="19863" y="3115"/>
                </a:cubicBezTo>
                <a:lnTo>
                  <a:pt x="19857" y="3122"/>
                </a:lnTo>
                <a:lnTo>
                  <a:pt x="19857" y="3355"/>
                </a:lnTo>
                <a:lnTo>
                  <a:pt x="19213" y="3668"/>
                </a:lnTo>
                <a:lnTo>
                  <a:pt x="19213" y="3668"/>
                </a:lnTo>
                <a:lnTo>
                  <a:pt x="18854" y="3842"/>
                </a:lnTo>
                <a:cubicBezTo>
                  <a:pt x="18833" y="3843"/>
                  <a:pt x="18666" y="3861"/>
                  <a:pt x="18576" y="4056"/>
                </a:cubicBezTo>
                <a:cubicBezTo>
                  <a:pt x="18538" y="4137"/>
                  <a:pt x="18504" y="4223"/>
                  <a:pt x="18472" y="4306"/>
                </a:cubicBezTo>
                <a:lnTo>
                  <a:pt x="18469" y="4312"/>
                </a:lnTo>
                <a:cubicBezTo>
                  <a:pt x="18453" y="4352"/>
                  <a:pt x="18449" y="4398"/>
                  <a:pt x="18445" y="4442"/>
                </a:cubicBezTo>
                <a:cubicBezTo>
                  <a:pt x="18442" y="4478"/>
                  <a:pt x="18439" y="4512"/>
                  <a:pt x="18430" y="4542"/>
                </a:cubicBezTo>
                <a:cubicBezTo>
                  <a:pt x="18406" y="4621"/>
                  <a:pt x="18379" y="4676"/>
                  <a:pt x="18337" y="4732"/>
                </a:cubicBezTo>
                <a:cubicBezTo>
                  <a:pt x="18332" y="4739"/>
                  <a:pt x="18327" y="4745"/>
                  <a:pt x="18323" y="4750"/>
                </a:cubicBezTo>
                <a:cubicBezTo>
                  <a:pt x="18290" y="4791"/>
                  <a:pt x="18277" y="4812"/>
                  <a:pt x="18295" y="4897"/>
                </a:cubicBezTo>
                <a:lnTo>
                  <a:pt x="18298" y="4911"/>
                </a:lnTo>
                <a:lnTo>
                  <a:pt x="18308" y="4912"/>
                </a:lnTo>
                <a:cubicBezTo>
                  <a:pt x="18331" y="4913"/>
                  <a:pt x="18369" y="4930"/>
                  <a:pt x="18378" y="4957"/>
                </a:cubicBezTo>
                <a:cubicBezTo>
                  <a:pt x="18379" y="4961"/>
                  <a:pt x="18382" y="4973"/>
                  <a:pt x="18372" y="4996"/>
                </a:cubicBezTo>
                <a:cubicBezTo>
                  <a:pt x="18370" y="5002"/>
                  <a:pt x="18364" y="5006"/>
                  <a:pt x="18358" y="5010"/>
                </a:cubicBezTo>
                <a:cubicBezTo>
                  <a:pt x="18346" y="5017"/>
                  <a:pt x="18327" y="5029"/>
                  <a:pt x="18327" y="5065"/>
                </a:cubicBezTo>
                <a:cubicBezTo>
                  <a:pt x="18326" y="5095"/>
                  <a:pt x="18343" y="5115"/>
                  <a:pt x="18356" y="5132"/>
                </a:cubicBezTo>
                <a:cubicBezTo>
                  <a:pt x="18361" y="5137"/>
                  <a:pt x="18366" y="5143"/>
                  <a:pt x="18368" y="5147"/>
                </a:cubicBezTo>
                <a:cubicBezTo>
                  <a:pt x="18383" y="5176"/>
                  <a:pt x="18402" y="5284"/>
                  <a:pt x="18390" y="5310"/>
                </a:cubicBezTo>
                <a:cubicBezTo>
                  <a:pt x="18383" y="5326"/>
                  <a:pt x="18367" y="5335"/>
                  <a:pt x="18351" y="5345"/>
                </a:cubicBezTo>
                <a:cubicBezTo>
                  <a:pt x="18335" y="5355"/>
                  <a:pt x="18319" y="5365"/>
                  <a:pt x="18307" y="5382"/>
                </a:cubicBezTo>
                <a:cubicBezTo>
                  <a:pt x="18290" y="5406"/>
                  <a:pt x="18277" y="5434"/>
                  <a:pt x="18263" y="5461"/>
                </a:cubicBezTo>
                <a:cubicBezTo>
                  <a:pt x="18250" y="5489"/>
                  <a:pt x="18237" y="5515"/>
                  <a:pt x="18220" y="5539"/>
                </a:cubicBezTo>
                <a:lnTo>
                  <a:pt x="18191" y="5580"/>
                </a:lnTo>
                <a:cubicBezTo>
                  <a:pt x="18178" y="5599"/>
                  <a:pt x="18165" y="5618"/>
                  <a:pt x="18151" y="5637"/>
                </a:cubicBezTo>
                <a:cubicBezTo>
                  <a:pt x="18138" y="5656"/>
                  <a:pt x="18042" y="5670"/>
                  <a:pt x="18000" y="5676"/>
                </a:cubicBezTo>
                <a:cubicBezTo>
                  <a:pt x="17982" y="5678"/>
                  <a:pt x="17966" y="5681"/>
                  <a:pt x="17957" y="5683"/>
                </a:cubicBezTo>
                <a:cubicBezTo>
                  <a:pt x="17942" y="5686"/>
                  <a:pt x="17926" y="5688"/>
                  <a:pt x="17909" y="5688"/>
                </a:cubicBezTo>
                <a:cubicBezTo>
                  <a:pt x="17881" y="5688"/>
                  <a:pt x="17851" y="5684"/>
                  <a:pt x="17823" y="5679"/>
                </a:cubicBezTo>
                <a:cubicBezTo>
                  <a:pt x="17794" y="5675"/>
                  <a:pt x="17765" y="5670"/>
                  <a:pt x="17735" y="5670"/>
                </a:cubicBezTo>
                <a:cubicBezTo>
                  <a:pt x="17704" y="5670"/>
                  <a:pt x="17676" y="5676"/>
                  <a:pt x="17652" y="5687"/>
                </a:cubicBezTo>
                <a:cubicBezTo>
                  <a:pt x="17577" y="5720"/>
                  <a:pt x="17507" y="5779"/>
                  <a:pt x="17440" y="5836"/>
                </a:cubicBezTo>
                <a:lnTo>
                  <a:pt x="17403" y="5867"/>
                </a:lnTo>
                <a:lnTo>
                  <a:pt x="17403" y="6048"/>
                </a:lnTo>
                <a:lnTo>
                  <a:pt x="17415" y="6051"/>
                </a:lnTo>
                <a:cubicBezTo>
                  <a:pt x="17439" y="6057"/>
                  <a:pt x="17469" y="6072"/>
                  <a:pt x="17475" y="6086"/>
                </a:cubicBezTo>
                <a:cubicBezTo>
                  <a:pt x="17477" y="6092"/>
                  <a:pt x="17476" y="6107"/>
                  <a:pt x="17476" y="6120"/>
                </a:cubicBezTo>
                <a:cubicBezTo>
                  <a:pt x="17475" y="6137"/>
                  <a:pt x="17475" y="6155"/>
                  <a:pt x="17479" y="6172"/>
                </a:cubicBezTo>
                <a:cubicBezTo>
                  <a:pt x="17483" y="6190"/>
                  <a:pt x="17490" y="6203"/>
                  <a:pt x="17496" y="6214"/>
                </a:cubicBezTo>
                <a:cubicBezTo>
                  <a:pt x="17505" y="6231"/>
                  <a:pt x="17511" y="6242"/>
                  <a:pt x="17509" y="6264"/>
                </a:cubicBezTo>
                <a:cubicBezTo>
                  <a:pt x="17507" y="6299"/>
                  <a:pt x="17487" y="6333"/>
                  <a:pt x="17469" y="6362"/>
                </a:cubicBezTo>
                <a:cubicBezTo>
                  <a:pt x="17462" y="6374"/>
                  <a:pt x="17455" y="6384"/>
                  <a:pt x="17450" y="6395"/>
                </a:cubicBezTo>
                <a:cubicBezTo>
                  <a:pt x="17439" y="6415"/>
                  <a:pt x="17430" y="6437"/>
                  <a:pt x="17421" y="6458"/>
                </a:cubicBezTo>
                <a:cubicBezTo>
                  <a:pt x="17411" y="6484"/>
                  <a:pt x="17400" y="6508"/>
                  <a:pt x="17388" y="6530"/>
                </a:cubicBezTo>
                <a:cubicBezTo>
                  <a:pt x="17374" y="6554"/>
                  <a:pt x="17360" y="6579"/>
                  <a:pt x="17347" y="6603"/>
                </a:cubicBezTo>
                <a:cubicBezTo>
                  <a:pt x="17312" y="6667"/>
                  <a:pt x="17278" y="6728"/>
                  <a:pt x="17239" y="6784"/>
                </a:cubicBezTo>
                <a:lnTo>
                  <a:pt x="17238" y="6785"/>
                </a:lnTo>
                <a:lnTo>
                  <a:pt x="17233" y="6793"/>
                </a:lnTo>
                <a:cubicBezTo>
                  <a:pt x="17164" y="6887"/>
                  <a:pt x="17086" y="6982"/>
                  <a:pt x="16988" y="7091"/>
                </a:cubicBezTo>
                <a:lnTo>
                  <a:pt x="16988" y="7091"/>
                </a:lnTo>
                <a:cubicBezTo>
                  <a:pt x="16942" y="7142"/>
                  <a:pt x="16896" y="7192"/>
                  <a:pt x="16849" y="7243"/>
                </a:cubicBezTo>
                <a:lnTo>
                  <a:pt x="16815" y="7279"/>
                </a:lnTo>
                <a:cubicBezTo>
                  <a:pt x="16759" y="7340"/>
                  <a:pt x="16716" y="7390"/>
                  <a:pt x="16670" y="7479"/>
                </a:cubicBezTo>
                <a:lnTo>
                  <a:pt x="16651" y="7516"/>
                </a:lnTo>
                <a:cubicBezTo>
                  <a:pt x="16630" y="7555"/>
                  <a:pt x="16609" y="7596"/>
                  <a:pt x="16590" y="7637"/>
                </a:cubicBezTo>
                <a:cubicBezTo>
                  <a:pt x="16574" y="7641"/>
                  <a:pt x="16557" y="7644"/>
                  <a:pt x="16541" y="7646"/>
                </a:cubicBezTo>
                <a:cubicBezTo>
                  <a:pt x="16504" y="7652"/>
                  <a:pt x="16466" y="7658"/>
                  <a:pt x="16430" y="7680"/>
                </a:cubicBezTo>
                <a:cubicBezTo>
                  <a:pt x="16395" y="7703"/>
                  <a:pt x="16371" y="7740"/>
                  <a:pt x="16347" y="7777"/>
                </a:cubicBezTo>
                <a:cubicBezTo>
                  <a:pt x="16335" y="7796"/>
                  <a:pt x="16323" y="7814"/>
                  <a:pt x="16310" y="7831"/>
                </a:cubicBezTo>
                <a:lnTo>
                  <a:pt x="16306" y="7829"/>
                </a:lnTo>
                <a:cubicBezTo>
                  <a:pt x="16278" y="7815"/>
                  <a:pt x="16224" y="7790"/>
                  <a:pt x="16177" y="7783"/>
                </a:cubicBezTo>
                <a:cubicBezTo>
                  <a:pt x="16178" y="7782"/>
                  <a:pt x="16180" y="7782"/>
                  <a:pt x="16181" y="7781"/>
                </a:cubicBezTo>
                <a:cubicBezTo>
                  <a:pt x="16187" y="7777"/>
                  <a:pt x="16193" y="7772"/>
                  <a:pt x="16200" y="7767"/>
                </a:cubicBezTo>
                <a:lnTo>
                  <a:pt x="16193" y="7725"/>
                </a:lnTo>
                <a:cubicBezTo>
                  <a:pt x="16168" y="7725"/>
                  <a:pt x="15955" y="7663"/>
                  <a:pt x="15904" y="7639"/>
                </a:cubicBezTo>
                <a:cubicBezTo>
                  <a:pt x="15911" y="7615"/>
                  <a:pt x="15919" y="7590"/>
                  <a:pt x="15927" y="7564"/>
                </a:cubicBezTo>
                <a:cubicBezTo>
                  <a:pt x="15947" y="7501"/>
                  <a:pt x="15967" y="7437"/>
                  <a:pt x="15974" y="7374"/>
                </a:cubicBezTo>
                <a:cubicBezTo>
                  <a:pt x="15977" y="7349"/>
                  <a:pt x="15976" y="7323"/>
                  <a:pt x="15976" y="7297"/>
                </a:cubicBezTo>
                <a:cubicBezTo>
                  <a:pt x="15975" y="7259"/>
                  <a:pt x="15974" y="7222"/>
                  <a:pt x="15985" y="7193"/>
                </a:cubicBezTo>
                <a:cubicBezTo>
                  <a:pt x="15993" y="7172"/>
                  <a:pt x="16004" y="7155"/>
                  <a:pt x="16016" y="7138"/>
                </a:cubicBezTo>
                <a:cubicBezTo>
                  <a:pt x="16033" y="7114"/>
                  <a:pt x="16049" y="7089"/>
                  <a:pt x="16059" y="7050"/>
                </a:cubicBezTo>
                <a:cubicBezTo>
                  <a:pt x="16068" y="7015"/>
                  <a:pt x="16071" y="6979"/>
                  <a:pt x="16073" y="6944"/>
                </a:cubicBezTo>
                <a:cubicBezTo>
                  <a:pt x="16075" y="6915"/>
                  <a:pt x="16077" y="6887"/>
                  <a:pt x="16083" y="6858"/>
                </a:cubicBezTo>
                <a:cubicBezTo>
                  <a:pt x="16090" y="6827"/>
                  <a:pt x="16094" y="6814"/>
                  <a:pt x="16101" y="6814"/>
                </a:cubicBezTo>
                <a:cubicBezTo>
                  <a:pt x="16103" y="6814"/>
                  <a:pt x="16105" y="6814"/>
                  <a:pt x="16107" y="6815"/>
                </a:cubicBezTo>
                <a:cubicBezTo>
                  <a:pt x="16112" y="6818"/>
                  <a:pt x="16115" y="6829"/>
                  <a:pt x="16119" y="6847"/>
                </a:cubicBezTo>
                <a:cubicBezTo>
                  <a:pt x="16123" y="6865"/>
                  <a:pt x="16128" y="6886"/>
                  <a:pt x="16141" y="6894"/>
                </a:cubicBezTo>
                <a:cubicBezTo>
                  <a:pt x="16145" y="6897"/>
                  <a:pt x="16149" y="6898"/>
                  <a:pt x="16153" y="6898"/>
                </a:cubicBezTo>
                <a:cubicBezTo>
                  <a:pt x="16186" y="6898"/>
                  <a:pt x="16195" y="6808"/>
                  <a:pt x="16197" y="6769"/>
                </a:cubicBezTo>
                <a:cubicBezTo>
                  <a:pt x="16201" y="6701"/>
                  <a:pt x="16200" y="6633"/>
                  <a:pt x="16199" y="6568"/>
                </a:cubicBezTo>
                <a:cubicBezTo>
                  <a:pt x="16198" y="6545"/>
                  <a:pt x="16198" y="6523"/>
                  <a:pt x="16198" y="6500"/>
                </a:cubicBezTo>
                <a:lnTo>
                  <a:pt x="16198" y="6494"/>
                </a:lnTo>
                <a:lnTo>
                  <a:pt x="16196" y="6489"/>
                </a:lnTo>
                <a:cubicBezTo>
                  <a:pt x="16196" y="6489"/>
                  <a:pt x="16163" y="6400"/>
                  <a:pt x="16149" y="6360"/>
                </a:cubicBezTo>
                <a:cubicBezTo>
                  <a:pt x="16132" y="6313"/>
                  <a:pt x="16126" y="6257"/>
                  <a:pt x="16118" y="6198"/>
                </a:cubicBezTo>
                <a:cubicBezTo>
                  <a:pt x="16114" y="6160"/>
                  <a:pt x="16109" y="6119"/>
                  <a:pt x="16101" y="6082"/>
                </a:cubicBezTo>
                <a:cubicBezTo>
                  <a:pt x="16095" y="6056"/>
                  <a:pt x="16090" y="6031"/>
                  <a:pt x="16085" y="6005"/>
                </a:cubicBezTo>
                <a:cubicBezTo>
                  <a:pt x="16071" y="5939"/>
                  <a:pt x="16058" y="5870"/>
                  <a:pt x="16037" y="5807"/>
                </a:cubicBezTo>
                <a:cubicBezTo>
                  <a:pt x="16018" y="5748"/>
                  <a:pt x="15969" y="5647"/>
                  <a:pt x="15908" y="5647"/>
                </a:cubicBezTo>
                <a:cubicBezTo>
                  <a:pt x="15900" y="5647"/>
                  <a:pt x="15893" y="5649"/>
                  <a:pt x="15885" y="5652"/>
                </a:cubicBezTo>
                <a:cubicBezTo>
                  <a:pt x="15854" y="5666"/>
                  <a:pt x="15822" y="5700"/>
                  <a:pt x="15794" y="5729"/>
                </a:cubicBezTo>
                <a:lnTo>
                  <a:pt x="15780" y="5744"/>
                </a:lnTo>
                <a:cubicBezTo>
                  <a:pt x="15747" y="5777"/>
                  <a:pt x="15738" y="5832"/>
                  <a:pt x="15730" y="5880"/>
                </a:cubicBezTo>
                <a:cubicBezTo>
                  <a:pt x="15727" y="5902"/>
                  <a:pt x="15723" y="5923"/>
                  <a:pt x="15718" y="5942"/>
                </a:cubicBezTo>
                <a:cubicBezTo>
                  <a:pt x="15705" y="5986"/>
                  <a:pt x="15680" y="6059"/>
                  <a:pt x="15643" y="6089"/>
                </a:cubicBezTo>
                <a:cubicBezTo>
                  <a:pt x="15637" y="6076"/>
                  <a:pt x="15630" y="6066"/>
                  <a:pt x="15629" y="6066"/>
                </a:cubicBezTo>
                <a:cubicBezTo>
                  <a:pt x="15626" y="6063"/>
                  <a:pt x="15622" y="6062"/>
                  <a:pt x="15619" y="6062"/>
                </a:cubicBezTo>
                <a:cubicBezTo>
                  <a:pt x="15613" y="6062"/>
                  <a:pt x="15608" y="6065"/>
                  <a:pt x="15604" y="6068"/>
                </a:cubicBezTo>
                <a:cubicBezTo>
                  <a:pt x="15603" y="6068"/>
                  <a:pt x="15602" y="6069"/>
                  <a:pt x="15601" y="6069"/>
                </a:cubicBezTo>
                <a:cubicBezTo>
                  <a:pt x="15596" y="6064"/>
                  <a:pt x="15593" y="6057"/>
                  <a:pt x="15588" y="6041"/>
                </a:cubicBezTo>
                <a:lnTo>
                  <a:pt x="15585" y="6030"/>
                </a:lnTo>
                <a:cubicBezTo>
                  <a:pt x="15573" y="5994"/>
                  <a:pt x="15562" y="5955"/>
                  <a:pt x="15551" y="5910"/>
                </a:cubicBezTo>
                <a:cubicBezTo>
                  <a:pt x="15554" y="5903"/>
                  <a:pt x="15557" y="5895"/>
                  <a:pt x="15559" y="5887"/>
                </a:cubicBezTo>
                <a:cubicBezTo>
                  <a:pt x="15569" y="5857"/>
                  <a:pt x="15578" y="5829"/>
                  <a:pt x="15592" y="5814"/>
                </a:cubicBezTo>
                <a:lnTo>
                  <a:pt x="15602" y="5804"/>
                </a:lnTo>
                <a:cubicBezTo>
                  <a:pt x="15632" y="5772"/>
                  <a:pt x="15661" y="5741"/>
                  <a:pt x="15672" y="5669"/>
                </a:cubicBezTo>
                <a:cubicBezTo>
                  <a:pt x="15675" y="5648"/>
                  <a:pt x="15674" y="5627"/>
                  <a:pt x="15673" y="5607"/>
                </a:cubicBezTo>
                <a:cubicBezTo>
                  <a:pt x="15671" y="5574"/>
                  <a:pt x="15671" y="5554"/>
                  <a:pt x="15682" y="5539"/>
                </a:cubicBezTo>
                <a:cubicBezTo>
                  <a:pt x="15686" y="5533"/>
                  <a:pt x="15693" y="5528"/>
                  <a:pt x="15699" y="5522"/>
                </a:cubicBezTo>
                <a:cubicBezTo>
                  <a:pt x="15712" y="5510"/>
                  <a:pt x="15727" y="5497"/>
                  <a:pt x="15735" y="5476"/>
                </a:cubicBezTo>
                <a:cubicBezTo>
                  <a:pt x="15760" y="5410"/>
                  <a:pt x="15739" y="5210"/>
                  <a:pt x="15738" y="5208"/>
                </a:cubicBezTo>
                <a:cubicBezTo>
                  <a:pt x="15726" y="5101"/>
                  <a:pt x="15702" y="5014"/>
                  <a:pt x="15667" y="4950"/>
                </a:cubicBezTo>
                <a:cubicBezTo>
                  <a:pt x="15644" y="4907"/>
                  <a:pt x="15647" y="4895"/>
                  <a:pt x="15647" y="4895"/>
                </a:cubicBezTo>
                <a:cubicBezTo>
                  <a:pt x="15648" y="4892"/>
                  <a:pt x="15654" y="4885"/>
                  <a:pt x="15674" y="4883"/>
                </a:cubicBezTo>
                <a:lnTo>
                  <a:pt x="15690" y="4881"/>
                </a:lnTo>
                <a:lnTo>
                  <a:pt x="15686" y="4856"/>
                </a:lnTo>
                <a:cubicBezTo>
                  <a:pt x="15678" y="4802"/>
                  <a:pt x="15660" y="4738"/>
                  <a:pt x="15637" y="4679"/>
                </a:cubicBezTo>
                <a:cubicBezTo>
                  <a:pt x="15614" y="4619"/>
                  <a:pt x="15570" y="4608"/>
                  <a:pt x="15532" y="4599"/>
                </a:cubicBezTo>
                <a:cubicBezTo>
                  <a:pt x="15514" y="4594"/>
                  <a:pt x="15497" y="4590"/>
                  <a:pt x="15483" y="4581"/>
                </a:cubicBezTo>
                <a:cubicBezTo>
                  <a:pt x="15466" y="4571"/>
                  <a:pt x="15449" y="4567"/>
                  <a:pt x="15432" y="4564"/>
                </a:cubicBezTo>
                <a:cubicBezTo>
                  <a:pt x="15419" y="4561"/>
                  <a:pt x="15406" y="4559"/>
                  <a:pt x="15394" y="4553"/>
                </a:cubicBezTo>
                <a:cubicBezTo>
                  <a:pt x="15372" y="4543"/>
                  <a:pt x="15367" y="4527"/>
                  <a:pt x="15358" y="4503"/>
                </a:cubicBezTo>
                <a:cubicBezTo>
                  <a:pt x="15352" y="4488"/>
                  <a:pt x="15346" y="4472"/>
                  <a:pt x="15335" y="4454"/>
                </a:cubicBezTo>
                <a:cubicBezTo>
                  <a:pt x="15315" y="4422"/>
                  <a:pt x="15288" y="4417"/>
                  <a:pt x="15267" y="4417"/>
                </a:cubicBezTo>
                <a:cubicBezTo>
                  <a:pt x="15260" y="4417"/>
                  <a:pt x="15254" y="4418"/>
                  <a:pt x="15248" y="4418"/>
                </a:cubicBezTo>
                <a:lnTo>
                  <a:pt x="15234" y="4419"/>
                </a:lnTo>
                <a:cubicBezTo>
                  <a:pt x="15209" y="4419"/>
                  <a:pt x="15195" y="4409"/>
                  <a:pt x="15168" y="4389"/>
                </a:cubicBezTo>
                <a:cubicBezTo>
                  <a:pt x="15143" y="4370"/>
                  <a:pt x="15118" y="4360"/>
                  <a:pt x="15094" y="4360"/>
                </a:cubicBezTo>
                <a:cubicBezTo>
                  <a:pt x="15056" y="4360"/>
                  <a:pt x="15022" y="4386"/>
                  <a:pt x="14998" y="4436"/>
                </a:cubicBezTo>
                <a:cubicBezTo>
                  <a:pt x="14975" y="4486"/>
                  <a:pt x="14970" y="4611"/>
                  <a:pt x="14997" y="4661"/>
                </a:cubicBezTo>
                <a:cubicBezTo>
                  <a:pt x="15005" y="4676"/>
                  <a:pt x="15017" y="4683"/>
                  <a:pt x="15027" y="4688"/>
                </a:cubicBezTo>
                <a:cubicBezTo>
                  <a:pt x="15034" y="4692"/>
                  <a:pt x="15042" y="4696"/>
                  <a:pt x="15045" y="4703"/>
                </a:cubicBezTo>
                <a:cubicBezTo>
                  <a:pt x="15048" y="4710"/>
                  <a:pt x="15048" y="4713"/>
                  <a:pt x="15048" y="4713"/>
                </a:cubicBezTo>
                <a:cubicBezTo>
                  <a:pt x="15044" y="4727"/>
                  <a:pt x="15009" y="4738"/>
                  <a:pt x="14994" y="4743"/>
                </a:cubicBezTo>
                <a:cubicBezTo>
                  <a:pt x="14978" y="4748"/>
                  <a:pt x="14965" y="4752"/>
                  <a:pt x="14957" y="4760"/>
                </a:cubicBezTo>
                <a:cubicBezTo>
                  <a:pt x="14926" y="4790"/>
                  <a:pt x="14896" y="4823"/>
                  <a:pt x="14890" y="4893"/>
                </a:cubicBezTo>
                <a:cubicBezTo>
                  <a:pt x="14888" y="4921"/>
                  <a:pt x="14892" y="4961"/>
                  <a:pt x="14898" y="5008"/>
                </a:cubicBezTo>
                <a:cubicBezTo>
                  <a:pt x="14907" y="5090"/>
                  <a:pt x="14919" y="5192"/>
                  <a:pt x="14887" y="5210"/>
                </a:cubicBezTo>
                <a:cubicBezTo>
                  <a:pt x="14882" y="5213"/>
                  <a:pt x="14877" y="5215"/>
                  <a:pt x="14873" y="5215"/>
                </a:cubicBezTo>
                <a:cubicBezTo>
                  <a:pt x="14868" y="5215"/>
                  <a:pt x="14864" y="5212"/>
                  <a:pt x="14861" y="5206"/>
                </a:cubicBezTo>
                <a:cubicBezTo>
                  <a:pt x="14841" y="5169"/>
                  <a:pt x="14852" y="5039"/>
                  <a:pt x="14858" y="4976"/>
                </a:cubicBezTo>
                <a:cubicBezTo>
                  <a:pt x="14860" y="4956"/>
                  <a:pt x="14861" y="4939"/>
                  <a:pt x="14861" y="4929"/>
                </a:cubicBezTo>
                <a:lnTo>
                  <a:pt x="14862" y="4909"/>
                </a:lnTo>
                <a:lnTo>
                  <a:pt x="14850" y="4906"/>
                </a:lnTo>
                <a:cubicBezTo>
                  <a:pt x="14848" y="4906"/>
                  <a:pt x="14846" y="4906"/>
                  <a:pt x="14845" y="4906"/>
                </a:cubicBezTo>
                <a:cubicBezTo>
                  <a:pt x="14810" y="4906"/>
                  <a:pt x="14795" y="4977"/>
                  <a:pt x="14783" y="5029"/>
                </a:cubicBezTo>
                <a:cubicBezTo>
                  <a:pt x="14780" y="5043"/>
                  <a:pt x="14777" y="5056"/>
                  <a:pt x="14774" y="5065"/>
                </a:cubicBezTo>
                <a:cubicBezTo>
                  <a:pt x="14754" y="5129"/>
                  <a:pt x="14727" y="5200"/>
                  <a:pt x="14697" y="5272"/>
                </a:cubicBezTo>
                <a:cubicBezTo>
                  <a:pt x="14690" y="5288"/>
                  <a:pt x="14681" y="5302"/>
                  <a:pt x="14672" y="5316"/>
                </a:cubicBezTo>
                <a:cubicBezTo>
                  <a:pt x="14654" y="5345"/>
                  <a:pt x="14635" y="5375"/>
                  <a:pt x="14630" y="5423"/>
                </a:cubicBezTo>
                <a:cubicBezTo>
                  <a:pt x="14626" y="5471"/>
                  <a:pt x="14628" y="5519"/>
                  <a:pt x="14630" y="5565"/>
                </a:cubicBezTo>
                <a:cubicBezTo>
                  <a:pt x="14631" y="5586"/>
                  <a:pt x="14632" y="5606"/>
                  <a:pt x="14632" y="5628"/>
                </a:cubicBezTo>
                <a:cubicBezTo>
                  <a:pt x="14633" y="5711"/>
                  <a:pt x="14615" y="5793"/>
                  <a:pt x="14596" y="5870"/>
                </a:cubicBezTo>
                <a:cubicBezTo>
                  <a:pt x="14594" y="5878"/>
                  <a:pt x="14592" y="5886"/>
                  <a:pt x="14589" y="5893"/>
                </a:cubicBezTo>
                <a:cubicBezTo>
                  <a:pt x="14581" y="5923"/>
                  <a:pt x="14572" y="5954"/>
                  <a:pt x="14577" y="5994"/>
                </a:cubicBezTo>
                <a:cubicBezTo>
                  <a:pt x="14580" y="6017"/>
                  <a:pt x="14587" y="6037"/>
                  <a:pt x="14594" y="6057"/>
                </a:cubicBezTo>
                <a:cubicBezTo>
                  <a:pt x="14600" y="6073"/>
                  <a:pt x="14605" y="6089"/>
                  <a:pt x="14608" y="6104"/>
                </a:cubicBezTo>
                <a:cubicBezTo>
                  <a:pt x="14613" y="6134"/>
                  <a:pt x="14615" y="6180"/>
                  <a:pt x="14610" y="6206"/>
                </a:cubicBezTo>
                <a:cubicBezTo>
                  <a:pt x="14608" y="6218"/>
                  <a:pt x="14604" y="6228"/>
                  <a:pt x="14599" y="6238"/>
                </a:cubicBezTo>
                <a:cubicBezTo>
                  <a:pt x="14592" y="6256"/>
                  <a:pt x="14583" y="6275"/>
                  <a:pt x="14582" y="6305"/>
                </a:cubicBezTo>
                <a:cubicBezTo>
                  <a:pt x="14581" y="6348"/>
                  <a:pt x="14593" y="6375"/>
                  <a:pt x="14603" y="6399"/>
                </a:cubicBezTo>
                <a:cubicBezTo>
                  <a:pt x="14607" y="6409"/>
                  <a:pt x="14612" y="6419"/>
                  <a:pt x="14615" y="6431"/>
                </a:cubicBezTo>
                <a:cubicBezTo>
                  <a:pt x="14621" y="6449"/>
                  <a:pt x="14625" y="6469"/>
                  <a:pt x="14629" y="6490"/>
                </a:cubicBezTo>
                <a:cubicBezTo>
                  <a:pt x="14634" y="6520"/>
                  <a:pt x="14640" y="6551"/>
                  <a:pt x="14652" y="6580"/>
                </a:cubicBezTo>
                <a:cubicBezTo>
                  <a:pt x="14655" y="6586"/>
                  <a:pt x="14657" y="6592"/>
                  <a:pt x="14660" y="6598"/>
                </a:cubicBezTo>
                <a:cubicBezTo>
                  <a:pt x="14819" y="6989"/>
                  <a:pt x="14748" y="7368"/>
                  <a:pt x="14648" y="7720"/>
                </a:cubicBezTo>
                <a:cubicBezTo>
                  <a:pt x="14636" y="7761"/>
                  <a:pt x="14624" y="7802"/>
                  <a:pt x="14611" y="7843"/>
                </a:cubicBezTo>
                <a:lnTo>
                  <a:pt x="14610" y="7845"/>
                </a:lnTo>
                <a:cubicBezTo>
                  <a:pt x="14600" y="7880"/>
                  <a:pt x="14573" y="7902"/>
                  <a:pt x="14548" y="7923"/>
                </a:cubicBezTo>
                <a:cubicBezTo>
                  <a:pt x="14538" y="7932"/>
                  <a:pt x="14528" y="7940"/>
                  <a:pt x="14519" y="7949"/>
                </a:cubicBezTo>
                <a:cubicBezTo>
                  <a:pt x="14476" y="7993"/>
                  <a:pt x="14448" y="8011"/>
                  <a:pt x="14423" y="8011"/>
                </a:cubicBezTo>
                <a:cubicBezTo>
                  <a:pt x="14401" y="8011"/>
                  <a:pt x="14381" y="7997"/>
                  <a:pt x="14359" y="7968"/>
                </a:cubicBezTo>
                <a:cubicBezTo>
                  <a:pt x="14355" y="7962"/>
                  <a:pt x="14350" y="7954"/>
                  <a:pt x="14345" y="7946"/>
                </a:cubicBezTo>
                <a:cubicBezTo>
                  <a:pt x="14327" y="7917"/>
                  <a:pt x="14319" y="7879"/>
                  <a:pt x="14312" y="7842"/>
                </a:cubicBezTo>
                <a:cubicBezTo>
                  <a:pt x="14302" y="7787"/>
                  <a:pt x="14283" y="7731"/>
                  <a:pt x="14258" y="7679"/>
                </a:cubicBezTo>
                <a:cubicBezTo>
                  <a:pt x="14210" y="7576"/>
                  <a:pt x="14201" y="7464"/>
                  <a:pt x="14197" y="7347"/>
                </a:cubicBezTo>
                <a:lnTo>
                  <a:pt x="14196" y="7303"/>
                </a:lnTo>
                <a:cubicBezTo>
                  <a:pt x="14193" y="7215"/>
                  <a:pt x="14190" y="7124"/>
                  <a:pt x="14172" y="7034"/>
                </a:cubicBezTo>
                <a:cubicBezTo>
                  <a:pt x="14156" y="6954"/>
                  <a:pt x="14143" y="6887"/>
                  <a:pt x="14135" y="6818"/>
                </a:cubicBezTo>
                <a:cubicBezTo>
                  <a:pt x="14119" y="6688"/>
                  <a:pt x="14135" y="6551"/>
                  <a:pt x="14150" y="6419"/>
                </a:cubicBezTo>
                <a:lnTo>
                  <a:pt x="14155" y="6375"/>
                </a:lnTo>
                <a:cubicBezTo>
                  <a:pt x="14161" y="6325"/>
                  <a:pt x="14156" y="6279"/>
                  <a:pt x="14151" y="6234"/>
                </a:cubicBezTo>
                <a:cubicBezTo>
                  <a:pt x="14146" y="6193"/>
                  <a:pt x="14142" y="6154"/>
                  <a:pt x="14146" y="6117"/>
                </a:cubicBezTo>
                <a:cubicBezTo>
                  <a:pt x="14150" y="6082"/>
                  <a:pt x="14162" y="6052"/>
                  <a:pt x="14174" y="6019"/>
                </a:cubicBezTo>
                <a:cubicBezTo>
                  <a:pt x="14186" y="5988"/>
                  <a:pt x="14198" y="5957"/>
                  <a:pt x="14204" y="5921"/>
                </a:cubicBezTo>
                <a:cubicBezTo>
                  <a:pt x="14210" y="5886"/>
                  <a:pt x="14203" y="5860"/>
                  <a:pt x="14197" y="5836"/>
                </a:cubicBezTo>
                <a:cubicBezTo>
                  <a:pt x="14195" y="5828"/>
                  <a:pt x="14192" y="5818"/>
                  <a:pt x="14190" y="5808"/>
                </a:cubicBezTo>
                <a:cubicBezTo>
                  <a:pt x="14179" y="5741"/>
                  <a:pt x="14184" y="5667"/>
                  <a:pt x="14207" y="5568"/>
                </a:cubicBezTo>
                <a:cubicBezTo>
                  <a:pt x="14209" y="5558"/>
                  <a:pt x="14212" y="5547"/>
                  <a:pt x="14216" y="5535"/>
                </a:cubicBezTo>
                <a:cubicBezTo>
                  <a:pt x="14232" y="5477"/>
                  <a:pt x="14256" y="5389"/>
                  <a:pt x="14207" y="5339"/>
                </a:cubicBezTo>
                <a:cubicBezTo>
                  <a:pt x="14193" y="5326"/>
                  <a:pt x="14180" y="5319"/>
                  <a:pt x="14167" y="5319"/>
                </a:cubicBezTo>
                <a:cubicBezTo>
                  <a:pt x="14124" y="5319"/>
                  <a:pt x="14102" y="5395"/>
                  <a:pt x="14080" y="5469"/>
                </a:cubicBezTo>
                <a:cubicBezTo>
                  <a:pt x="14061" y="5530"/>
                  <a:pt x="14042" y="5593"/>
                  <a:pt x="14015" y="5596"/>
                </a:cubicBezTo>
                <a:cubicBezTo>
                  <a:pt x="14007" y="5596"/>
                  <a:pt x="14004" y="5591"/>
                  <a:pt x="14003" y="5586"/>
                </a:cubicBezTo>
                <a:cubicBezTo>
                  <a:pt x="13989" y="5545"/>
                  <a:pt x="14015" y="5417"/>
                  <a:pt x="14030" y="5379"/>
                </a:cubicBezTo>
                <a:cubicBezTo>
                  <a:pt x="14038" y="5356"/>
                  <a:pt x="14051" y="5338"/>
                  <a:pt x="14063" y="5319"/>
                </a:cubicBezTo>
                <a:cubicBezTo>
                  <a:pt x="14084" y="5288"/>
                  <a:pt x="14104" y="5257"/>
                  <a:pt x="14112" y="5207"/>
                </a:cubicBezTo>
                <a:lnTo>
                  <a:pt x="14120" y="5162"/>
                </a:lnTo>
                <a:cubicBezTo>
                  <a:pt x="14133" y="5083"/>
                  <a:pt x="14147" y="5021"/>
                  <a:pt x="14166" y="4953"/>
                </a:cubicBezTo>
                <a:lnTo>
                  <a:pt x="14178" y="4905"/>
                </a:lnTo>
                <a:cubicBezTo>
                  <a:pt x="14190" y="4861"/>
                  <a:pt x="14201" y="4820"/>
                  <a:pt x="14214" y="4778"/>
                </a:cubicBezTo>
                <a:cubicBezTo>
                  <a:pt x="14220" y="4758"/>
                  <a:pt x="14229" y="4737"/>
                  <a:pt x="14238" y="4715"/>
                </a:cubicBezTo>
                <a:cubicBezTo>
                  <a:pt x="14252" y="4679"/>
                  <a:pt x="14268" y="4641"/>
                  <a:pt x="14275" y="4601"/>
                </a:cubicBezTo>
                <a:cubicBezTo>
                  <a:pt x="14277" y="4588"/>
                  <a:pt x="14277" y="4571"/>
                  <a:pt x="14277" y="4551"/>
                </a:cubicBezTo>
                <a:cubicBezTo>
                  <a:pt x="14278" y="4530"/>
                  <a:pt x="14279" y="4514"/>
                  <a:pt x="14280" y="4501"/>
                </a:cubicBezTo>
                <a:cubicBezTo>
                  <a:pt x="14281" y="4516"/>
                  <a:pt x="14282" y="4531"/>
                  <a:pt x="14282" y="4547"/>
                </a:cubicBezTo>
                <a:cubicBezTo>
                  <a:pt x="14283" y="4569"/>
                  <a:pt x="14284" y="4593"/>
                  <a:pt x="14287" y="4616"/>
                </a:cubicBezTo>
                <a:lnTo>
                  <a:pt x="14290" y="4635"/>
                </a:lnTo>
                <a:lnTo>
                  <a:pt x="14302" y="4632"/>
                </a:lnTo>
                <a:cubicBezTo>
                  <a:pt x="14341" y="4625"/>
                  <a:pt x="14351" y="4575"/>
                  <a:pt x="14359" y="4534"/>
                </a:cubicBezTo>
                <a:cubicBezTo>
                  <a:pt x="14363" y="4513"/>
                  <a:pt x="14367" y="4492"/>
                  <a:pt x="14375" y="4480"/>
                </a:cubicBezTo>
                <a:cubicBezTo>
                  <a:pt x="14384" y="4465"/>
                  <a:pt x="14399" y="4455"/>
                  <a:pt x="14410" y="4455"/>
                </a:cubicBezTo>
                <a:cubicBezTo>
                  <a:pt x="14413" y="4455"/>
                  <a:pt x="14418" y="4456"/>
                  <a:pt x="14420" y="4460"/>
                </a:cubicBezTo>
                <a:cubicBezTo>
                  <a:pt x="14423" y="4465"/>
                  <a:pt x="14423" y="4476"/>
                  <a:pt x="14421" y="4489"/>
                </a:cubicBezTo>
                <a:cubicBezTo>
                  <a:pt x="14421" y="4492"/>
                  <a:pt x="14420" y="4499"/>
                  <a:pt x="14418" y="4509"/>
                </a:cubicBezTo>
                <a:cubicBezTo>
                  <a:pt x="14401" y="4587"/>
                  <a:pt x="14394" y="4634"/>
                  <a:pt x="14405" y="4659"/>
                </a:cubicBezTo>
                <a:cubicBezTo>
                  <a:pt x="14410" y="4669"/>
                  <a:pt x="14416" y="4674"/>
                  <a:pt x="14425" y="4674"/>
                </a:cubicBezTo>
                <a:cubicBezTo>
                  <a:pt x="14425" y="4674"/>
                  <a:pt x="14425" y="4674"/>
                  <a:pt x="14425" y="4674"/>
                </a:cubicBezTo>
                <a:cubicBezTo>
                  <a:pt x="14449" y="4672"/>
                  <a:pt x="14456" y="4624"/>
                  <a:pt x="14462" y="4585"/>
                </a:cubicBezTo>
                <a:cubicBezTo>
                  <a:pt x="14464" y="4574"/>
                  <a:pt x="14467" y="4556"/>
                  <a:pt x="14468" y="4552"/>
                </a:cubicBezTo>
                <a:cubicBezTo>
                  <a:pt x="14474" y="4540"/>
                  <a:pt x="14482" y="4535"/>
                  <a:pt x="14492" y="4529"/>
                </a:cubicBezTo>
                <a:cubicBezTo>
                  <a:pt x="14501" y="4523"/>
                  <a:pt x="14512" y="4517"/>
                  <a:pt x="14520" y="4504"/>
                </a:cubicBezTo>
                <a:cubicBezTo>
                  <a:pt x="14533" y="4485"/>
                  <a:pt x="14536" y="4460"/>
                  <a:pt x="14539" y="4439"/>
                </a:cubicBezTo>
                <a:cubicBezTo>
                  <a:pt x="14540" y="4428"/>
                  <a:pt x="14541" y="4418"/>
                  <a:pt x="14544" y="4409"/>
                </a:cubicBezTo>
                <a:cubicBezTo>
                  <a:pt x="14564" y="4333"/>
                  <a:pt x="14620" y="4322"/>
                  <a:pt x="14653" y="4322"/>
                </a:cubicBezTo>
                <a:cubicBezTo>
                  <a:pt x="14709" y="4322"/>
                  <a:pt x="14744" y="4308"/>
                  <a:pt x="14779" y="4234"/>
                </a:cubicBezTo>
                <a:cubicBezTo>
                  <a:pt x="14805" y="4179"/>
                  <a:pt x="14847" y="4171"/>
                  <a:pt x="14870" y="4171"/>
                </a:cubicBezTo>
                <a:cubicBezTo>
                  <a:pt x="14889" y="4171"/>
                  <a:pt x="14909" y="4177"/>
                  <a:pt x="14927" y="4187"/>
                </a:cubicBezTo>
                <a:cubicBezTo>
                  <a:pt x="14953" y="4203"/>
                  <a:pt x="14977" y="4227"/>
                  <a:pt x="15002" y="4253"/>
                </a:cubicBezTo>
                <a:lnTo>
                  <a:pt x="15004" y="4256"/>
                </a:lnTo>
                <a:cubicBezTo>
                  <a:pt x="15007" y="4259"/>
                  <a:pt x="15011" y="4265"/>
                  <a:pt x="15017" y="4272"/>
                </a:cubicBezTo>
                <a:cubicBezTo>
                  <a:pt x="15052" y="4315"/>
                  <a:pt x="15071" y="4335"/>
                  <a:pt x="15084" y="4335"/>
                </a:cubicBezTo>
                <a:lnTo>
                  <a:pt x="15087" y="4335"/>
                </a:lnTo>
                <a:lnTo>
                  <a:pt x="15090" y="4334"/>
                </a:lnTo>
                <a:cubicBezTo>
                  <a:pt x="15109" y="4323"/>
                  <a:pt x="15109" y="4284"/>
                  <a:pt x="15109" y="4246"/>
                </a:cubicBezTo>
                <a:cubicBezTo>
                  <a:pt x="15109" y="4229"/>
                  <a:pt x="15109" y="4198"/>
                  <a:pt x="15112" y="4192"/>
                </a:cubicBezTo>
                <a:cubicBezTo>
                  <a:pt x="15114" y="4189"/>
                  <a:pt x="15120" y="4183"/>
                  <a:pt x="15137" y="4183"/>
                </a:cubicBezTo>
                <a:cubicBezTo>
                  <a:pt x="15151" y="4183"/>
                  <a:pt x="15166" y="4187"/>
                  <a:pt x="15180" y="4190"/>
                </a:cubicBezTo>
                <a:cubicBezTo>
                  <a:pt x="15192" y="4192"/>
                  <a:pt x="15202" y="4195"/>
                  <a:pt x="15210" y="4195"/>
                </a:cubicBezTo>
                <a:lnTo>
                  <a:pt x="15217" y="4195"/>
                </a:lnTo>
                <a:cubicBezTo>
                  <a:pt x="15228" y="4195"/>
                  <a:pt x="15238" y="4196"/>
                  <a:pt x="15249" y="4196"/>
                </a:cubicBezTo>
                <a:cubicBezTo>
                  <a:pt x="15278" y="4196"/>
                  <a:pt x="15311" y="4194"/>
                  <a:pt x="15344" y="4180"/>
                </a:cubicBezTo>
                <a:cubicBezTo>
                  <a:pt x="15362" y="4172"/>
                  <a:pt x="15378" y="4164"/>
                  <a:pt x="15381" y="4142"/>
                </a:cubicBezTo>
                <a:cubicBezTo>
                  <a:pt x="15383" y="4121"/>
                  <a:pt x="15372" y="4108"/>
                  <a:pt x="15360" y="4095"/>
                </a:cubicBezTo>
                <a:cubicBezTo>
                  <a:pt x="15357" y="4090"/>
                  <a:pt x="15353" y="4086"/>
                  <a:pt x="15349" y="4080"/>
                </a:cubicBezTo>
                <a:cubicBezTo>
                  <a:pt x="15342" y="4072"/>
                  <a:pt x="15340" y="4061"/>
                  <a:pt x="15337" y="4047"/>
                </a:cubicBezTo>
                <a:cubicBezTo>
                  <a:pt x="15332" y="4025"/>
                  <a:pt x="15326" y="3996"/>
                  <a:pt x="15302" y="3981"/>
                </a:cubicBezTo>
                <a:cubicBezTo>
                  <a:pt x="15296" y="3978"/>
                  <a:pt x="15272" y="3974"/>
                  <a:pt x="15255" y="3973"/>
                </a:cubicBezTo>
                <a:cubicBezTo>
                  <a:pt x="15268" y="3923"/>
                  <a:pt x="15273" y="3872"/>
                  <a:pt x="15247" y="3812"/>
                </a:cubicBezTo>
                <a:cubicBezTo>
                  <a:pt x="15231" y="3777"/>
                  <a:pt x="15204" y="3736"/>
                  <a:pt x="15178" y="3736"/>
                </a:cubicBezTo>
                <a:cubicBezTo>
                  <a:pt x="15167" y="3736"/>
                  <a:pt x="15148" y="3744"/>
                  <a:pt x="15139" y="3792"/>
                </a:cubicBezTo>
                <a:cubicBezTo>
                  <a:pt x="15138" y="3792"/>
                  <a:pt x="15137" y="3792"/>
                  <a:pt x="15136" y="3792"/>
                </a:cubicBezTo>
                <a:cubicBezTo>
                  <a:pt x="15114" y="3792"/>
                  <a:pt x="15109" y="3789"/>
                  <a:pt x="15092" y="3753"/>
                </a:cubicBezTo>
                <a:lnTo>
                  <a:pt x="15085" y="3736"/>
                </a:lnTo>
                <a:lnTo>
                  <a:pt x="15074" y="3747"/>
                </a:lnTo>
                <a:cubicBezTo>
                  <a:pt x="15061" y="3760"/>
                  <a:pt x="15022" y="3799"/>
                  <a:pt x="14992" y="3799"/>
                </a:cubicBezTo>
                <a:cubicBezTo>
                  <a:pt x="14975" y="3799"/>
                  <a:pt x="14964" y="3788"/>
                  <a:pt x="14955" y="3765"/>
                </a:cubicBezTo>
                <a:cubicBezTo>
                  <a:pt x="14940" y="3722"/>
                  <a:pt x="14944" y="3629"/>
                  <a:pt x="14963" y="3588"/>
                </a:cubicBezTo>
                <a:lnTo>
                  <a:pt x="14977" y="3559"/>
                </a:lnTo>
                <a:lnTo>
                  <a:pt x="14955" y="3552"/>
                </a:lnTo>
                <a:cubicBezTo>
                  <a:pt x="14944" y="3549"/>
                  <a:pt x="14933" y="3548"/>
                  <a:pt x="14921" y="3548"/>
                </a:cubicBezTo>
                <a:cubicBezTo>
                  <a:pt x="14887" y="3548"/>
                  <a:pt x="14853" y="3561"/>
                  <a:pt x="14825" y="3586"/>
                </a:cubicBezTo>
                <a:cubicBezTo>
                  <a:pt x="14813" y="3596"/>
                  <a:pt x="14802" y="3610"/>
                  <a:pt x="14791" y="3623"/>
                </a:cubicBezTo>
                <a:cubicBezTo>
                  <a:pt x="14771" y="3646"/>
                  <a:pt x="14752" y="3668"/>
                  <a:pt x="14730" y="3675"/>
                </a:cubicBezTo>
                <a:cubicBezTo>
                  <a:pt x="14704" y="3682"/>
                  <a:pt x="14680" y="3684"/>
                  <a:pt x="14657" y="3686"/>
                </a:cubicBezTo>
                <a:cubicBezTo>
                  <a:pt x="14613" y="3689"/>
                  <a:pt x="14571" y="3693"/>
                  <a:pt x="14522" y="3732"/>
                </a:cubicBezTo>
                <a:cubicBezTo>
                  <a:pt x="14484" y="3763"/>
                  <a:pt x="14451" y="3800"/>
                  <a:pt x="14423" y="3843"/>
                </a:cubicBezTo>
                <a:cubicBezTo>
                  <a:pt x="14416" y="3853"/>
                  <a:pt x="14410" y="3867"/>
                  <a:pt x="14403" y="3881"/>
                </a:cubicBezTo>
                <a:cubicBezTo>
                  <a:pt x="14394" y="3902"/>
                  <a:pt x="14383" y="3926"/>
                  <a:pt x="14373" y="3933"/>
                </a:cubicBezTo>
                <a:cubicBezTo>
                  <a:pt x="14370" y="3935"/>
                  <a:pt x="14368" y="3936"/>
                  <a:pt x="14365" y="3936"/>
                </a:cubicBezTo>
                <a:cubicBezTo>
                  <a:pt x="14360" y="3936"/>
                  <a:pt x="14355" y="3934"/>
                  <a:pt x="14350" y="3932"/>
                </a:cubicBezTo>
                <a:cubicBezTo>
                  <a:pt x="14343" y="3929"/>
                  <a:pt x="14336" y="3926"/>
                  <a:pt x="14326" y="3926"/>
                </a:cubicBezTo>
                <a:cubicBezTo>
                  <a:pt x="14326" y="3926"/>
                  <a:pt x="14326" y="3926"/>
                  <a:pt x="14326" y="3926"/>
                </a:cubicBezTo>
                <a:cubicBezTo>
                  <a:pt x="14317" y="3927"/>
                  <a:pt x="14308" y="3931"/>
                  <a:pt x="14301" y="3934"/>
                </a:cubicBezTo>
                <a:cubicBezTo>
                  <a:pt x="14295" y="3937"/>
                  <a:pt x="14288" y="3940"/>
                  <a:pt x="14283" y="3940"/>
                </a:cubicBezTo>
                <a:cubicBezTo>
                  <a:pt x="14280" y="3940"/>
                  <a:pt x="14278" y="3940"/>
                  <a:pt x="14276" y="3938"/>
                </a:cubicBezTo>
                <a:cubicBezTo>
                  <a:pt x="14271" y="3935"/>
                  <a:pt x="14268" y="3929"/>
                  <a:pt x="14264" y="3921"/>
                </a:cubicBezTo>
                <a:cubicBezTo>
                  <a:pt x="14257" y="3907"/>
                  <a:pt x="14247" y="3888"/>
                  <a:pt x="14227" y="3888"/>
                </a:cubicBezTo>
                <a:cubicBezTo>
                  <a:pt x="14225" y="3888"/>
                  <a:pt x="14223" y="3888"/>
                  <a:pt x="14220" y="3889"/>
                </a:cubicBezTo>
                <a:cubicBezTo>
                  <a:pt x="14202" y="3893"/>
                  <a:pt x="14194" y="3908"/>
                  <a:pt x="14188" y="3919"/>
                </a:cubicBezTo>
                <a:cubicBezTo>
                  <a:pt x="14184" y="3926"/>
                  <a:pt x="14181" y="3931"/>
                  <a:pt x="14176" y="3934"/>
                </a:cubicBezTo>
                <a:cubicBezTo>
                  <a:pt x="14172" y="3937"/>
                  <a:pt x="14168" y="3938"/>
                  <a:pt x="14164" y="3938"/>
                </a:cubicBezTo>
                <a:cubicBezTo>
                  <a:pt x="14127" y="3938"/>
                  <a:pt x="14079" y="3844"/>
                  <a:pt x="14050" y="3788"/>
                </a:cubicBezTo>
                <a:cubicBezTo>
                  <a:pt x="14043" y="3774"/>
                  <a:pt x="14037" y="3762"/>
                  <a:pt x="14031" y="3752"/>
                </a:cubicBezTo>
                <a:cubicBezTo>
                  <a:pt x="13982" y="3663"/>
                  <a:pt x="13927" y="3620"/>
                  <a:pt x="13866" y="3620"/>
                </a:cubicBezTo>
                <a:lnTo>
                  <a:pt x="13859" y="3620"/>
                </a:lnTo>
                <a:cubicBezTo>
                  <a:pt x="13827" y="3621"/>
                  <a:pt x="13810" y="3644"/>
                  <a:pt x="13794" y="3665"/>
                </a:cubicBezTo>
                <a:cubicBezTo>
                  <a:pt x="13787" y="3675"/>
                  <a:pt x="13779" y="3685"/>
                  <a:pt x="13770" y="3692"/>
                </a:cubicBezTo>
                <a:cubicBezTo>
                  <a:pt x="13768" y="3694"/>
                  <a:pt x="13764" y="3696"/>
                  <a:pt x="13759" y="3697"/>
                </a:cubicBezTo>
                <a:cubicBezTo>
                  <a:pt x="13751" y="3699"/>
                  <a:pt x="13741" y="3702"/>
                  <a:pt x="13730" y="3713"/>
                </a:cubicBezTo>
                <a:cubicBezTo>
                  <a:pt x="13726" y="3718"/>
                  <a:pt x="13722" y="3723"/>
                  <a:pt x="13718" y="3729"/>
                </a:cubicBezTo>
                <a:cubicBezTo>
                  <a:pt x="13714" y="3735"/>
                  <a:pt x="13710" y="3741"/>
                  <a:pt x="13705" y="3745"/>
                </a:cubicBezTo>
                <a:cubicBezTo>
                  <a:pt x="13705" y="3721"/>
                  <a:pt x="13706" y="3697"/>
                  <a:pt x="13707" y="3673"/>
                </a:cubicBezTo>
                <a:cubicBezTo>
                  <a:pt x="13709" y="3648"/>
                  <a:pt x="13710" y="3623"/>
                  <a:pt x="13710" y="3599"/>
                </a:cubicBezTo>
                <a:lnTo>
                  <a:pt x="13710" y="3582"/>
                </a:lnTo>
                <a:lnTo>
                  <a:pt x="13700" y="3577"/>
                </a:lnTo>
                <a:cubicBezTo>
                  <a:pt x="13693" y="3574"/>
                  <a:pt x="13690" y="3562"/>
                  <a:pt x="13684" y="3543"/>
                </a:cubicBezTo>
                <a:cubicBezTo>
                  <a:pt x="13680" y="3526"/>
                  <a:pt x="13675" y="3506"/>
                  <a:pt x="13664" y="3493"/>
                </a:cubicBezTo>
                <a:cubicBezTo>
                  <a:pt x="13657" y="3485"/>
                  <a:pt x="13651" y="3482"/>
                  <a:pt x="13646" y="3480"/>
                </a:cubicBezTo>
                <a:cubicBezTo>
                  <a:pt x="13640" y="3478"/>
                  <a:pt x="13638" y="3476"/>
                  <a:pt x="13634" y="3469"/>
                </a:cubicBezTo>
                <a:cubicBezTo>
                  <a:pt x="13632" y="3464"/>
                  <a:pt x="13626" y="3437"/>
                  <a:pt x="13625" y="3430"/>
                </a:cubicBezTo>
                <a:cubicBezTo>
                  <a:pt x="13625" y="3435"/>
                  <a:pt x="13623" y="3445"/>
                  <a:pt x="13617" y="3448"/>
                </a:cubicBezTo>
                <a:lnTo>
                  <a:pt x="13608" y="3407"/>
                </a:lnTo>
                <a:cubicBezTo>
                  <a:pt x="13570" y="3429"/>
                  <a:pt x="13548" y="3483"/>
                  <a:pt x="13527" y="3535"/>
                </a:cubicBezTo>
                <a:cubicBezTo>
                  <a:pt x="13513" y="3572"/>
                  <a:pt x="13499" y="3606"/>
                  <a:pt x="13480" y="3628"/>
                </a:cubicBezTo>
                <a:cubicBezTo>
                  <a:pt x="13421" y="3700"/>
                  <a:pt x="13353" y="3756"/>
                  <a:pt x="13289" y="3786"/>
                </a:cubicBezTo>
                <a:cubicBezTo>
                  <a:pt x="13283" y="3788"/>
                  <a:pt x="13278" y="3791"/>
                  <a:pt x="13272" y="3793"/>
                </a:cubicBezTo>
                <a:cubicBezTo>
                  <a:pt x="13246" y="3805"/>
                  <a:pt x="13225" y="3814"/>
                  <a:pt x="13198" y="3850"/>
                </a:cubicBezTo>
                <a:cubicBezTo>
                  <a:pt x="13168" y="3888"/>
                  <a:pt x="13135" y="3932"/>
                  <a:pt x="13101" y="3970"/>
                </a:cubicBezTo>
                <a:cubicBezTo>
                  <a:pt x="13071" y="4003"/>
                  <a:pt x="13041" y="4032"/>
                  <a:pt x="13008" y="4032"/>
                </a:cubicBezTo>
                <a:lnTo>
                  <a:pt x="13004" y="4032"/>
                </a:lnTo>
                <a:cubicBezTo>
                  <a:pt x="12987" y="4030"/>
                  <a:pt x="12970" y="4021"/>
                  <a:pt x="12956" y="4011"/>
                </a:cubicBezTo>
                <a:cubicBezTo>
                  <a:pt x="12953" y="4009"/>
                  <a:pt x="12946" y="4003"/>
                  <a:pt x="12939" y="3996"/>
                </a:cubicBezTo>
                <a:cubicBezTo>
                  <a:pt x="12915" y="3972"/>
                  <a:pt x="12903" y="3961"/>
                  <a:pt x="12893" y="3961"/>
                </a:cubicBezTo>
                <a:lnTo>
                  <a:pt x="12890" y="3961"/>
                </a:lnTo>
                <a:lnTo>
                  <a:pt x="12883" y="3965"/>
                </a:lnTo>
                <a:lnTo>
                  <a:pt x="12880" y="3973"/>
                </a:lnTo>
                <a:cubicBezTo>
                  <a:pt x="12878" y="3980"/>
                  <a:pt x="12875" y="3989"/>
                  <a:pt x="12873" y="3997"/>
                </a:cubicBezTo>
                <a:cubicBezTo>
                  <a:pt x="12869" y="4013"/>
                  <a:pt x="12865" y="4031"/>
                  <a:pt x="12859" y="4037"/>
                </a:cubicBezTo>
                <a:cubicBezTo>
                  <a:pt x="12855" y="4040"/>
                  <a:pt x="12853" y="4042"/>
                  <a:pt x="12851" y="4043"/>
                </a:cubicBezTo>
                <a:cubicBezTo>
                  <a:pt x="12850" y="4028"/>
                  <a:pt x="12854" y="3989"/>
                  <a:pt x="12877" y="3890"/>
                </a:cubicBezTo>
                <a:cubicBezTo>
                  <a:pt x="12882" y="3869"/>
                  <a:pt x="12883" y="3863"/>
                  <a:pt x="12884" y="3858"/>
                </a:cubicBezTo>
                <a:cubicBezTo>
                  <a:pt x="12887" y="3824"/>
                  <a:pt x="12883" y="3797"/>
                  <a:pt x="12873" y="3778"/>
                </a:cubicBezTo>
                <a:cubicBezTo>
                  <a:pt x="12864" y="3762"/>
                  <a:pt x="12851" y="3753"/>
                  <a:pt x="12835" y="3753"/>
                </a:cubicBezTo>
                <a:cubicBezTo>
                  <a:pt x="12821" y="3753"/>
                  <a:pt x="12805" y="3760"/>
                  <a:pt x="12789" y="3773"/>
                </a:cubicBezTo>
                <a:cubicBezTo>
                  <a:pt x="12757" y="3799"/>
                  <a:pt x="12728" y="3828"/>
                  <a:pt x="12700" y="3857"/>
                </a:cubicBezTo>
                <a:cubicBezTo>
                  <a:pt x="12649" y="3909"/>
                  <a:pt x="12601" y="3959"/>
                  <a:pt x="12540" y="3985"/>
                </a:cubicBezTo>
                <a:cubicBezTo>
                  <a:pt x="12524" y="3993"/>
                  <a:pt x="12508" y="3996"/>
                  <a:pt x="12493" y="3996"/>
                </a:cubicBezTo>
                <a:cubicBezTo>
                  <a:pt x="12484" y="3996"/>
                  <a:pt x="12474" y="3995"/>
                  <a:pt x="12465" y="3991"/>
                </a:cubicBezTo>
                <a:cubicBezTo>
                  <a:pt x="12458" y="3989"/>
                  <a:pt x="12451" y="3983"/>
                  <a:pt x="12442" y="3976"/>
                </a:cubicBezTo>
                <a:cubicBezTo>
                  <a:pt x="12437" y="3971"/>
                  <a:pt x="12431" y="3967"/>
                  <a:pt x="12424" y="3963"/>
                </a:cubicBezTo>
                <a:cubicBezTo>
                  <a:pt x="12434" y="3949"/>
                  <a:pt x="12445" y="3935"/>
                  <a:pt x="12455" y="3921"/>
                </a:cubicBezTo>
                <a:cubicBezTo>
                  <a:pt x="12475" y="3895"/>
                  <a:pt x="12496" y="3868"/>
                  <a:pt x="12514" y="3836"/>
                </a:cubicBezTo>
                <a:cubicBezTo>
                  <a:pt x="12536" y="3794"/>
                  <a:pt x="12561" y="3754"/>
                  <a:pt x="12585" y="3715"/>
                </a:cubicBezTo>
                <a:cubicBezTo>
                  <a:pt x="12612" y="3670"/>
                  <a:pt x="12641" y="3623"/>
                  <a:pt x="12667" y="3573"/>
                </a:cubicBezTo>
                <a:cubicBezTo>
                  <a:pt x="12686" y="3537"/>
                  <a:pt x="12704" y="3497"/>
                  <a:pt x="12721" y="3459"/>
                </a:cubicBezTo>
                <a:cubicBezTo>
                  <a:pt x="12739" y="3418"/>
                  <a:pt x="12758" y="3376"/>
                  <a:pt x="12779" y="3337"/>
                </a:cubicBezTo>
                <a:cubicBezTo>
                  <a:pt x="12823" y="3256"/>
                  <a:pt x="12881" y="3194"/>
                  <a:pt x="12921" y="3155"/>
                </a:cubicBezTo>
                <a:cubicBezTo>
                  <a:pt x="12967" y="3110"/>
                  <a:pt x="13015" y="3080"/>
                  <a:pt x="13065" y="3049"/>
                </a:cubicBezTo>
                <a:lnTo>
                  <a:pt x="13093" y="3032"/>
                </a:lnTo>
                <a:cubicBezTo>
                  <a:pt x="13147" y="2997"/>
                  <a:pt x="13217" y="2927"/>
                  <a:pt x="13253" y="2832"/>
                </a:cubicBezTo>
                <a:lnTo>
                  <a:pt x="13263" y="2805"/>
                </a:lnTo>
                <a:lnTo>
                  <a:pt x="13233" y="2795"/>
                </a:lnTo>
                <a:cubicBezTo>
                  <a:pt x="13216" y="2790"/>
                  <a:pt x="13198" y="2784"/>
                  <a:pt x="13180" y="2784"/>
                </a:cubicBezTo>
                <a:cubicBezTo>
                  <a:pt x="13176" y="2784"/>
                  <a:pt x="13172" y="2784"/>
                  <a:pt x="13167" y="2785"/>
                </a:cubicBezTo>
                <a:cubicBezTo>
                  <a:pt x="13157" y="2786"/>
                  <a:pt x="13148" y="2792"/>
                  <a:pt x="13139" y="2797"/>
                </a:cubicBezTo>
                <a:cubicBezTo>
                  <a:pt x="13131" y="2802"/>
                  <a:pt x="13123" y="2806"/>
                  <a:pt x="13116" y="2807"/>
                </a:cubicBezTo>
                <a:cubicBezTo>
                  <a:pt x="13097" y="2753"/>
                  <a:pt x="13070" y="2727"/>
                  <a:pt x="13033" y="2727"/>
                </a:cubicBezTo>
                <a:cubicBezTo>
                  <a:pt x="13011" y="2727"/>
                  <a:pt x="12988" y="2736"/>
                  <a:pt x="12965" y="2744"/>
                </a:cubicBezTo>
                <a:cubicBezTo>
                  <a:pt x="12943" y="2753"/>
                  <a:pt x="12919" y="2762"/>
                  <a:pt x="12897" y="2762"/>
                </a:cubicBezTo>
                <a:lnTo>
                  <a:pt x="12891" y="2762"/>
                </a:lnTo>
                <a:cubicBezTo>
                  <a:pt x="12871" y="2762"/>
                  <a:pt x="12852" y="2762"/>
                  <a:pt x="12833" y="2764"/>
                </a:cubicBezTo>
                <a:cubicBezTo>
                  <a:pt x="12826" y="2732"/>
                  <a:pt x="12810" y="2678"/>
                  <a:pt x="12777" y="2678"/>
                </a:cubicBezTo>
                <a:cubicBezTo>
                  <a:pt x="12752" y="2678"/>
                  <a:pt x="12726" y="2710"/>
                  <a:pt x="12701" y="2744"/>
                </a:cubicBezTo>
                <a:cubicBezTo>
                  <a:pt x="12675" y="2779"/>
                  <a:pt x="12627" y="2845"/>
                  <a:pt x="12582" y="2845"/>
                </a:cubicBezTo>
                <a:cubicBezTo>
                  <a:pt x="12574" y="2845"/>
                  <a:pt x="12567" y="2843"/>
                  <a:pt x="12560" y="2839"/>
                </a:cubicBezTo>
                <a:cubicBezTo>
                  <a:pt x="12542" y="2829"/>
                  <a:pt x="12534" y="2808"/>
                  <a:pt x="12524" y="2784"/>
                </a:cubicBezTo>
                <a:cubicBezTo>
                  <a:pt x="12517" y="2764"/>
                  <a:pt x="12509" y="2742"/>
                  <a:pt x="12494" y="2725"/>
                </a:cubicBezTo>
                <a:cubicBezTo>
                  <a:pt x="12482" y="2711"/>
                  <a:pt x="12468" y="2709"/>
                  <a:pt x="12458" y="2709"/>
                </a:cubicBezTo>
                <a:cubicBezTo>
                  <a:pt x="12455" y="2709"/>
                  <a:pt x="12443" y="2710"/>
                  <a:pt x="12441" y="2710"/>
                </a:cubicBezTo>
                <a:cubicBezTo>
                  <a:pt x="12434" y="2710"/>
                  <a:pt x="12430" y="2709"/>
                  <a:pt x="12426" y="2706"/>
                </a:cubicBezTo>
                <a:cubicBezTo>
                  <a:pt x="12420" y="2701"/>
                  <a:pt x="12417" y="2691"/>
                  <a:pt x="12414" y="2675"/>
                </a:cubicBezTo>
                <a:cubicBezTo>
                  <a:pt x="12410" y="2658"/>
                  <a:pt x="12406" y="2640"/>
                  <a:pt x="12395" y="2626"/>
                </a:cubicBezTo>
                <a:cubicBezTo>
                  <a:pt x="12384" y="2611"/>
                  <a:pt x="12368" y="2603"/>
                  <a:pt x="12348" y="2603"/>
                </a:cubicBezTo>
                <a:cubicBezTo>
                  <a:pt x="12335" y="2603"/>
                  <a:pt x="12322" y="2606"/>
                  <a:pt x="12311" y="2609"/>
                </a:cubicBezTo>
                <a:lnTo>
                  <a:pt x="12301" y="2611"/>
                </a:lnTo>
                <a:cubicBezTo>
                  <a:pt x="12290" y="2614"/>
                  <a:pt x="12289" y="2631"/>
                  <a:pt x="12289" y="2644"/>
                </a:cubicBezTo>
                <a:cubicBezTo>
                  <a:pt x="12286" y="2698"/>
                  <a:pt x="12280" y="2705"/>
                  <a:pt x="12276" y="2705"/>
                </a:cubicBezTo>
                <a:cubicBezTo>
                  <a:pt x="12264" y="2705"/>
                  <a:pt x="12256" y="2660"/>
                  <a:pt x="12252" y="2633"/>
                </a:cubicBezTo>
                <a:cubicBezTo>
                  <a:pt x="12249" y="2619"/>
                  <a:pt x="12247" y="2608"/>
                  <a:pt x="12245" y="2600"/>
                </a:cubicBezTo>
                <a:cubicBezTo>
                  <a:pt x="12230" y="2545"/>
                  <a:pt x="12206" y="2536"/>
                  <a:pt x="12180" y="2533"/>
                </a:cubicBezTo>
                <a:cubicBezTo>
                  <a:pt x="12172" y="2504"/>
                  <a:pt x="12149" y="2473"/>
                  <a:pt x="12149" y="2472"/>
                </a:cubicBezTo>
                <a:cubicBezTo>
                  <a:pt x="12128" y="2449"/>
                  <a:pt x="12105" y="2433"/>
                  <a:pt x="12082" y="2425"/>
                </a:cubicBezTo>
                <a:cubicBezTo>
                  <a:pt x="12050" y="2414"/>
                  <a:pt x="12015" y="2409"/>
                  <a:pt x="11982" y="2409"/>
                </a:cubicBezTo>
                <a:cubicBezTo>
                  <a:pt x="11963" y="2409"/>
                  <a:pt x="11945" y="2411"/>
                  <a:pt x="11929" y="2415"/>
                </a:cubicBezTo>
                <a:cubicBezTo>
                  <a:pt x="11901" y="2421"/>
                  <a:pt x="11887" y="2442"/>
                  <a:pt x="11873" y="2461"/>
                </a:cubicBezTo>
                <a:cubicBezTo>
                  <a:pt x="11867" y="2470"/>
                  <a:pt x="11860" y="2479"/>
                  <a:pt x="11852" y="2488"/>
                </a:cubicBezTo>
                <a:cubicBezTo>
                  <a:pt x="11842" y="2498"/>
                  <a:pt x="11832" y="2504"/>
                  <a:pt x="11822" y="2504"/>
                </a:cubicBezTo>
                <a:cubicBezTo>
                  <a:pt x="11808" y="2504"/>
                  <a:pt x="11794" y="2494"/>
                  <a:pt x="11782" y="2477"/>
                </a:cubicBezTo>
                <a:cubicBezTo>
                  <a:pt x="11745" y="2422"/>
                  <a:pt x="11720" y="2412"/>
                  <a:pt x="11672" y="2398"/>
                </a:cubicBezTo>
                <a:cubicBezTo>
                  <a:pt x="11669" y="2397"/>
                  <a:pt x="11656" y="2395"/>
                  <a:pt x="11639" y="2392"/>
                </a:cubicBezTo>
                <a:cubicBezTo>
                  <a:pt x="11601" y="2385"/>
                  <a:pt x="11505" y="2368"/>
                  <a:pt x="11483" y="2356"/>
                </a:cubicBezTo>
                <a:cubicBezTo>
                  <a:pt x="11478" y="2325"/>
                  <a:pt x="11474" y="2294"/>
                  <a:pt x="11469" y="2263"/>
                </a:cubicBezTo>
                <a:cubicBezTo>
                  <a:pt x="11463" y="2220"/>
                  <a:pt x="11456" y="2177"/>
                  <a:pt x="11451" y="2134"/>
                </a:cubicBezTo>
                <a:cubicBezTo>
                  <a:pt x="11447" y="2110"/>
                  <a:pt x="11446" y="2085"/>
                  <a:pt x="11444" y="2059"/>
                </a:cubicBezTo>
                <a:cubicBezTo>
                  <a:pt x="11441" y="2014"/>
                  <a:pt x="11438" y="1968"/>
                  <a:pt x="11426" y="1924"/>
                </a:cubicBezTo>
                <a:cubicBezTo>
                  <a:pt x="11411" y="1868"/>
                  <a:pt x="11371" y="1825"/>
                  <a:pt x="11334" y="1825"/>
                </a:cubicBezTo>
                <a:cubicBezTo>
                  <a:pt x="11325" y="1825"/>
                  <a:pt x="11315" y="1828"/>
                  <a:pt x="11307" y="1833"/>
                </a:cubicBezTo>
                <a:cubicBezTo>
                  <a:pt x="11254" y="1865"/>
                  <a:pt x="11263" y="2031"/>
                  <a:pt x="11268" y="2120"/>
                </a:cubicBezTo>
                <a:cubicBezTo>
                  <a:pt x="11268" y="2122"/>
                  <a:pt x="11268" y="2124"/>
                  <a:pt x="11268" y="2126"/>
                </a:cubicBezTo>
                <a:cubicBezTo>
                  <a:pt x="11223" y="2127"/>
                  <a:pt x="11074" y="2130"/>
                  <a:pt x="10856" y="2130"/>
                </a:cubicBezTo>
                <a:cubicBezTo>
                  <a:pt x="10776" y="2130"/>
                  <a:pt x="10687" y="2129"/>
                  <a:pt x="10590" y="2128"/>
                </a:cubicBezTo>
                <a:lnTo>
                  <a:pt x="10590" y="2128"/>
                </a:lnTo>
                <a:lnTo>
                  <a:pt x="10580" y="2128"/>
                </a:lnTo>
                <a:cubicBezTo>
                  <a:pt x="10049" y="2123"/>
                  <a:pt x="9247" y="2098"/>
                  <a:pt x="8435" y="2014"/>
                </a:cubicBezTo>
                <a:cubicBezTo>
                  <a:pt x="8375" y="2008"/>
                  <a:pt x="8314" y="2001"/>
                  <a:pt x="8254" y="1994"/>
                </a:cubicBezTo>
                <a:lnTo>
                  <a:pt x="8253" y="1993"/>
                </a:lnTo>
                <a:cubicBezTo>
                  <a:pt x="7679" y="1921"/>
                  <a:pt x="7122" y="1796"/>
                  <a:pt x="6630" y="1686"/>
                </a:cubicBezTo>
                <a:cubicBezTo>
                  <a:pt x="6448" y="1645"/>
                  <a:pt x="6276" y="1607"/>
                  <a:pt x="6122" y="1576"/>
                </a:cubicBezTo>
                <a:cubicBezTo>
                  <a:pt x="5379" y="1424"/>
                  <a:pt x="4932" y="1259"/>
                  <a:pt x="4192" y="987"/>
                </a:cubicBezTo>
                <a:cubicBezTo>
                  <a:pt x="4099" y="952"/>
                  <a:pt x="4000" y="915"/>
                  <a:pt x="3895" y="877"/>
                </a:cubicBezTo>
                <a:lnTo>
                  <a:pt x="3894" y="877"/>
                </a:lnTo>
                <a:cubicBezTo>
                  <a:pt x="3800" y="842"/>
                  <a:pt x="3702" y="806"/>
                  <a:pt x="3597" y="769"/>
                </a:cubicBezTo>
                <a:cubicBezTo>
                  <a:pt x="2645" y="425"/>
                  <a:pt x="1864" y="17"/>
                  <a:pt x="1831" y="0"/>
                </a:cubicBezTo>
                <a:lnTo>
                  <a:pt x="1822" y="42"/>
                </a:lnTo>
                <a:cubicBezTo>
                  <a:pt x="1820" y="41"/>
                  <a:pt x="1819" y="39"/>
                  <a:pt x="1819" y="39"/>
                </a:cubicBezTo>
                <a:cubicBezTo>
                  <a:pt x="1829" y="56"/>
                  <a:pt x="1862" y="203"/>
                  <a:pt x="1865" y="238"/>
                </a:cubicBezTo>
                <a:cubicBezTo>
                  <a:pt x="1859" y="246"/>
                  <a:pt x="1845" y="253"/>
                  <a:pt x="1833" y="258"/>
                </a:cubicBezTo>
                <a:cubicBezTo>
                  <a:pt x="1813" y="266"/>
                  <a:pt x="1791" y="276"/>
                  <a:pt x="1778" y="303"/>
                </a:cubicBezTo>
                <a:cubicBezTo>
                  <a:pt x="1760" y="341"/>
                  <a:pt x="1760" y="390"/>
                  <a:pt x="1761" y="432"/>
                </a:cubicBezTo>
                <a:cubicBezTo>
                  <a:pt x="1761" y="474"/>
                  <a:pt x="1762" y="510"/>
                  <a:pt x="1746" y="530"/>
                </a:cubicBezTo>
                <a:cubicBezTo>
                  <a:pt x="1729" y="551"/>
                  <a:pt x="1665" y="583"/>
                  <a:pt x="1633" y="583"/>
                </a:cubicBezTo>
                <a:cubicBezTo>
                  <a:pt x="1630" y="583"/>
                  <a:pt x="1628" y="583"/>
                  <a:pt x="1626" y="582"/>
                </a:cubicBezTo>
                <a:cubicBezTo>
                  <a:pt x="1601" y="573"/>
                  <a:pt x="1381" y="289"/>
                  <a:pt x="1341" y="182"/>
                </a:cubicBezTo>
                <a:cubicBezTo>
                  <a:pt x="1332" y="159"/>
                  <a:pt x="1321" y="154"/>
                  <a:pt x="1314" y="154"/>
                </a:cubicBezTo>
                <a:cubicBezTo>
                  <a:pt x="1266" y="154"/>
                  <a:pt x="1211" y="406"/>
                  <a:pt x="1189" y="515"/>
                </a:cubicBezTo>
                <a:lnTo>
                  <a:pt x="1188" y="519"/>
                </a:lnTo>
                <a:lnTo>
                  <a:pt x="1214" y="1422"/>
                </a:lnTo>
                <a:lnTo>
                  <a:pt x="1099" y="1987"/>
                </a:lnTo>
                <a:lnTo>
                  <a:pt x="1099" y="1987"/>
                </a:lnTo>
                <a:lnTo>
                  <a:pt x="1081" y="2072"/>
                </a:lnTo>
                <a:cubicBezTo>
                  <a:pt x="1081" y="2072"/>
                  <a:pt x="1099" y="2269"/>
                  <a:pt x="1100" y="2274"/>
                </a:cubicBezTo>
                <a:cubicBezTo>
                  <a:pt x="1105" y="2338"/>
                  <a:pt x="1049" y="2494"/>
                  <a:pt x="1011" y="2598"/>
                </a:cubicBezTo>
                <a:cubicBezTo>
                  <a:pt x="994" y="2645"/>
                  <a:pt x="979" y="2685"/>
                  <a:pt x="972" y="2712"/>
                </a:cubicBezTo>
                <a:cubicBezTo>
                  <a:pt x="950" y="2789"/>
                  <a:pt x="928" y="2866"/>
                  <a:pt x="905" y="2943"/>
                </a:cubicBezTo>
                <a:cubicBezTo>
                  <a:pt x="849" y="3135"/>
                  <a:pt x="791" y="3333"/>
                  <a:pt x="747" y="3534"/>
                </a:cubicBezTo>
                <a:cubicBezTo>
                  <a:pt x="733" y="3599"/>
                  <a:pt x="722" y="3660"/>
                  <a:pt x="710" y="3719"/>
                </a:cubicBezTo>
                <a:cubicBezTo>
                  <a:pt x="681" y="3874"/>
                  <a:pt x="655" y="4008"/>
                  <a:pt x="598" y="4153"/>
                </a:cubicBezTo>
                <a:cubicBezTo>
                  <a:pt x="577" y="4206"/>
                  <a:pt x="556" y="4257"/>
                  <a:pt x="535" y="4307"/>
                </a:cubicBezTo>
                <a:cubicBezTo>
                  <a:pt x="483" y="4431"/>
                  <a:pt x="434" y="4547"/>
                  <a:pt x="393" y="4686"/>
                </a:cubicBezTo>
                <a:cubicBezTo>
                  <a:pt x="319" y="4845"/>
                  <a:pt x="321" y="5112"/>
                  <a:pt x="324" y="5369"/>
                </a:cubicBezTo>
                <a:cubicBezTo>
                  <a:pt x="324" y="5417"/>
                  <a:pt x="324" y="5465"/>
                  <a:pt x="324" y="5511"/>
                </a:cubicBezTo>
                <a:cubicBezTo>
                  <a:pt x="324" y="5610"/>
                  <a:pt x="321" y="5679"/>
                  <a:pt x="315" y="5737"/>
                </a:cubicBezTo>
                <a:cubicBezTo>
                  <a:pt x="307" y="5817"/>
                  <a:pt x="289" y="5889"/>
                  <a:pt x="269" y="5965"/>
                </a:cubicBezTo>
                <a:cubicBezTo>
                  <a:pt x="255" y="6020"/>
                  <a:pt x="240" y="6077"/>
                  <a:pt x="230" y="6137"/>
                </a:cubicBezTo>
                <a:cubicBezTo>
                  <a:pt x="223" y="6178"/>
                  <a:pt x="219" y="6224"/>
                  <a:pt x="215" y="6272"/>
                </a:cubicBezTo>
                <a:cubicBezTo>
                  <a:pt x="207" y="6381"/>
                  <a:pt x="198" y="6493"/>
                  <a:pt x="151" y="6552"/>
                </a:cubicBezTo>
                <a:cubicBezTo>
                  <a:pt x="141" y="6565"/>
                  <a:pt x="129" y="6567"/>
                  <a:pt x="115" y="6569"/>
                </a:cubicBezTo>
                <a:cubicBezTo>
                  <a:pt x="96" y="6572"/>
                  <a:pt x="72" y="6576"/>
                  <a:pt x="51" y="6614"/>
                </a:cubicBezTo>
                <a:cubicBezTo>
                  <a:pt x="11" y="6687"/>
                  <a:pt x="-8" y="6905"/>
                  <a:pt x="3" y="6990"/>
                </a:cubicBezTo>
                <a:cubicBezTo>
                  <a:pt x="15" y="7082"/>
                  <a:pt x="39" y="7163"/>
                  <a:pt x="62" y="7241"/>
                </a:cubicBezTo>
                <a:cubicBezTo>
                  <a:pt x="100" y="7371"/>
                  <a:pt x="136" y="7492"/>
                  <a:pt x="117" y="7655"/>
                </a:cubicBezTo>
                <a:cubicBezTo>
                  <a:pt x="111" y="7710"/>
                  <a:pt x="97" y="7758"/>
                  <a:pt x="83" y="7805"/>
                </a:cubicBezTo>
                <a:cubicBezTo>
                  <a:pt x="63" y="7873"/>
                  <a:pt x="42" y="7943"/>
                  <a:pt x="44" y="8032"/>
                </a:cubicBezTo>
                <a:cubicBezTo>
                  <a:pt x="47" y="8173"/>
                  <a:pt x="85" y="8300"/>
                  <a:pt x="121" y="8424"/>
                </a:cubicBezTo>
                <a:cubicBezTo>
                  <a:pt x="161" y="8557"/>
                  <a:pt x="198" y="8684"/>
                  <a:pt x="194" y="8822"/>
                </a:cubicBezTo>
                <a:cubicBezTo>
                  <a:pt x="193" y="8844"/>
                  <a:pt x="189" y="8878"/>
                  <a:pt x="185" y="8915"/>
                </a:cubicBezTo>
                <a:cubicBezTo>
                  <a:pt x="172" y="9023"/>
                  <a:pt x="164" y="9102"/>
                  <a:pt x="183" y="9139"/>
                </a:cubicBezTo>
                <a:cubicBezTo>
                  <a:pt x="190" y="9152"/>
                  <a:pt x="199" y="9159"/>
                  <a:pt x="210" y="9159"/>
                </a:cubicBezTo>
                <a:cubicBezTo>
                  <a:pt x="220" y="9159"/>
                  <a:pt x="232" y="9153"/>
                  <a:pt x="247" y="9139"/>
                </a:cubicBezTo>
                <a:cubicBezTo>
                  <a:pt x="246" y="9186"/>
                  <a:pt x="260" y="9239"/>
                  <a:pt x="273" y="9288"/>
                </a:cubicBezTo>
                <a:cubicBezTo>
                  <a:pt x="284" y="9331"/>
                  <a:pt x="295" y="9375"/>
                  <a:pt x="294" y="9403"/>
                </a:cubicBezTo>
                <a:cubicBezTo>
                  <a:pt x="293" y="9417"/>
                  <a:pt x="286" y="9430"/>
                  <a:pt x="278" y="9444"/>
                </a:cubicBezTo>
                <a:cubicBezTo>
                  <a:pt x="268" y="9462"/>
                  <a:pt x="256" y="9482"/>
                  <a:pt x="255" y="9509"/>
                </a:cubicBezTo>
                <a:cubicBezTo>
                  <a:pt x="250" y="9650"/>
                  <a:pt x="265" y="9840"/>
                  <a:pt x="309" y="9950"/>
                </a:cubicBezTo>
                <a:cubicBezTo>
                  <a:pt x="331" y="10004"/>
                  <a:pt x="368" y="10032"/>
                  <a:pt x="404" y="10059"/>
                </a:cubicBezTo>
                <a:cubicBezTo>
                  <a:pt x="450" y="10094"/>
                  <a:pt x="491" y="10125"/>
                  <a:pt x="494" y="10204"/>
                </a:cubicBezTo>
                <a:cubicBezTo>
                  <a:pt x="496" y="10236"/>
                  <a:pt x="475" y="10262"/>
                  <a:pt x="456" y="10287"/>
                </a:cubicBezTo>
                <a:cubicBezTo>
                  <a:pt x="440" y="10307"/>
                  <a:pt x="426" y="10326"/>
                  <a:pt x="419" y="10349"/>
                </a:cubicBezTo>
                <a:cubicBezTo>
                  <a:pt x="399" y="10414"/>
                  <a:pt x="401" y="10458"/>
                  <a:pt x="404" y="10525"/>
                </a:cubicBezTo>
                <a:lnTo>
                  <a:pt x="405" y="10537"/>
                </a:lnTo>
                <a:cubicBezTo>
                  <a:pt x="415" y="10788"/>
                  <a:pt x="470" y="11000"/>
                  <a:pt x="523" y="11174"/>
                </a:cubicBezTo>
                <a:cubicBezTo>
                  <a:pt x="535" y="11214"/>
                  <a:pt x="550" y="11254"/>
                  <a:pt x="565" y="11293"/>
                </a:cubicBezTo>
                <a:cubicBezTo>
                  <a:pt x="587" y="11351"/>
                  <a:pt x="609" y="11411"/>
                  <a:pt x="622" y="11472"/>
                </a:cubicBezTo>
                <a:cubicBezTo>
                  <a:pt x="632" y="11519"/>
                  <a:pt x="636" y="11566"/>
                  <a:pt x="639" y="11617"/>
                </a:cubicBezTo>
                <a:cubicBezTo>
                  <a:pt x="644" y="11681"/>
                  <a:pt x="649" y="11748"/>
                  <a:pt x="668" y="11812"/>
                </a:cubicBezTo>
                <a:lnTo>
                  <a:pt x="670" y="11816"/>
                </a:lnTo>
                <a:lnTo>
                  <a:pt x="672" y="11819"/>
                </a:lnTo>
                <a:cubicBezTo>
                  <a:pt x="718" y="11880"/>
                  <a:pt x="703" y="11935"/>
                  <a:pt x="682" y="12011"/>
                </a:cubicBezTo>
                <a:cubicBezTo>
                  <a:pt x="677" y="12030"/>
                  <a:pt x="672" y="12050"/>
                  <a:pt x="668" y="12070"/>
                </a:cubicBezTo>
                <a:cubicBezTo>
                  <a:pt x="646" y="12166"/>
                  <a:pt x="645" y="12239"/>
                  <a:pt x="662" y="12295"/>
                </a:cubicBezTo>
                <a:cubicBezTo>
                  <a:pt x="689" y="12378"/>
                  <a:pt x="751" y="12407"/>
                  <a:pt x="824" y="12441"/>
                </a:cubicBezTo>
                <a:cubicBezTo>
                  <a:pt x="846" y="12451"/>
                  <a:pt x="868" y="12461"/>
                  <a:pt x="891" y="12474"/>
                </a:cubicBezTo>
                <a:cubicBezTo>
                  <a:pt x="967" y="12516"/>
                  <a:pt x="1074" y="12594"/>
                  <a:pt x="1156" y="12729"/>
                </a:cubicBezTo>
                <a:cubicBezTo>
                  <a:pt x="1181" y="12771"/>
                  <a:pt x="1197" y="12829"/>
                  <a:pt x="1213" y="12886"/>
                </a:cubicBezTo>
                <a:cubicBezTo>
                  <a:pt x="1231" y="12951"/>
                  <a:pt x="1249" y="13018"/>
                  <a:pt x="1282" y="13064"/>
                </a:cubicBezTo>
                <a:cubicBezTo>
                  <a:pt x="1311" y="13104"/>
                  <a:pt x="1345" y="13110"/>
                  <a:pt x="1373" y="13110"/>
                </a:cubicBezTo>
                <a:cubicBezTo>
                  <a:pt x="1380" y="13110"/>
                  <a:pt x="1387" y="13110"/>
                  <a:pt x="1394" y="13109"/>
                </a:cubicBezTo>
                <a:cubicBezTo>
                  <a:pt x="1400" y="13109"/>
                  <a:pt x="1407" y="13109"/>
                  <a:pt x="1413" y="13109"/>
                </a:cubicBezTo>
                <a:cubicBezTo>
                  <a:pt x="1447" y="13109"/>
                  <a:pt x="1469" y="13119"/>
                  <a:pt x="1482" y="13175"/>
                </a:cubicBezTo>
                <a:cubicBezTo>
                  <a:pt x="1486" y="13192"/>
                  <a:pt x="1483" y="13219"/>
                  <a:pt x="1481" y="13245"/>
                </a:cubicBezTo>
                <a:cubicBezTo>
                  <a:pt x="1478" y="13282"/>
                  <a:pt x="1475" y="13319"/>
                  <a:pt x="1486" y="13348"/>
                </a:cubicBezTo>
                <a:cubicBezTo>
                  <a:pt x="1499" y="13383"/>
                  <a:pt x="1507" y="13400"/>
                  <a:pt x="1523" y="13400"/>
                </a:cubicBezTo>
                <a:lnTo>
                  <a:pt x="1531" y="13400"/>
                </a:lnTo>
                <a:cubicBezTo>
                  <a:pt x="1534" y="13400"/>
                  <a:pt x="1540" y="13401"/>
                  <a:pt x="1549" y="13409"/>
                </a:cubicBezTo>
                <a:cubicBezTo>
                  <a:pt x="1562" y="13420"/>
                  <a:pt x="1576" y="13422"/>
                  <a:pt x="1589" y="13424"/>
                </a:cubicBezTo>
                <a:cubicBezTo>
                  <a:pt x="1603" y="13426"/>
                  <a:pt x="1616" y="13427"/>
                  <a:pt x="1629" y="13442"/>
                </a:cubicBezTo>
                <a:cubicBezTo>
                  <a:pt x="1643" y="13457"/>
                  <a:pt x="1652" y="13489"/>
                  <a:pt x="1662" y="13519"/>
                </a:cubicBezTo>
                <a:cubicBezTo>
                  <a:pt x="1671" y="13548"/>
                  <a:pt x="1680" y="13577"/>
                  <a:pt x="1693" y="13599"/>
                </a:cubicBezTo>
                <a:cubicBezTo>
                  <a:pt x="1705" y="13618"/>
                  <a:pt x="1721" y="13625"/>
                  <a:pt x="1735" y="13631"/>
                </a:cubicBezTo>
                <a:cubicBezTo>
                  <a:pt x="1752" y="13637"/>
                  <a:pt x="1762" y="13642"/>
                  <a:pt x="1769" y="13659"/>
                </a:cubicBezTo>
                <a:cubicBezTo>
                  <a:pt x="1774" y="13672"/>
                  <a:pt x="1771" y="13693"/>
                  <a:pt x="1768" y="13714"/>
                </a:cubicBezTo>
                <a:cubicBezTo>
                  <a:pt x="1765" y="13740"/>
                  <a:pt x="1761" y="13770"/>
                  <a:pt x="1770" y="13796"/>
                </a:cubicBezTo>
                <a:cubicBezTo>
                  <a:pt x="1787" y="13850"/>
                  <a:pt x="1813" y="13875"/>
                  <a:pt x="1836" y="13897"/>
                </a:cubicBezTo>
                <a:cubicBezTo>
                  <a:pt x="1864" y="13925"/>
                  <a:pt x="1889" y="13950"/>
                  <a:pt x="1899" y="14024"/>
                </a:cubicBezTo>
                <a:cubicBezTo>
                  <a:pt x="1902" y="14056"/>
                  <a:pt x="1892" y="14122"/>
                  <a:pt x="1880" y="14192"/>
                </a:cubicBezTo>
                <a:cubicBezTo>
                  <a:pt x="1861" y="14313"/>
                  <a:pt x="1839" y="14451"/>
                  <a:pt x="1871" y="14524"/>
                </a:cubicBezTo>
                <a:cubicBezTo>
                  <a:pt x="1883" y="14553"/>
                  <a:pt x="1901" y="14569"/>
                  <a:pt x="1927" y="14573"/>
                </a:cubicBezTo>
                <a:cubicBezTo>
                  <a:pt x="1932" y="14574"/>
                  <a:pt x="2785" y="14717"/>
                  <a:pt x="2934" y="14742"/>
                </a:cubicBezTo>
                <a:lnTo>
                  <a:pt x="2884" y="14893"/>
                </a:lnTo>
                <a:lnTo>
                  <a:pt x="4505" y="16371"/>
                </a:lnTo>
                <a:lnTo>
                  <a:pt x="5315" y="16524"/>
                </a:lnTo>
                <a:lnTo>
                  <a:pt x="5315" y="16524"/>
                </a:lnTo>
                <a:lnTo>
                  <a:pt x="5693" y="16596"/>
                </a:lnTo>
                <a:lnTo>
                  <a:pt x="5731" y="16225"/>
                </a:lnTo>
                <a:cubicBezTo>
                  <a:pt x="5820" y="16236"/>
                  <a:pt x="6360" y="16300"/>
                  <a:pt x="6434" y="16309"/>
                </a:cubicBezTo>
                <a:lnTo>
                  <a:pt x="6434" y="16309"/>
                </a:lnTo>
                <a:lnTo>
                  <a:pt x="6442" y="16310"/>
                </a:lnTo>
                <a:cubicBezTo>
                  <a:pt x="6493" y="16317"/>
                  <a:pt x="6541" y="16446"/>
                  <a:pt x="6579" y="16550"/>
                </a:cubicBezTo>
                <a:cubicBezTo>
                  <a:pt x="6595" y="16595"/>
                  <a:pt x="6611" y="16637"/>
                  <a:pt x="6625" y="16665"/>
                </a:cubicBezTo>
                <a:cubicBezTo>
                  <a:pt x="6647" y="16707"/>
                  <a:pt x="6669" y="16751"/>
                  <a:pt x="6690" y="16796"/>
                </a:cubicBezTo>
                <a:cubicBezTo>
                  <a:pt x="6746" y="16909"/>
                  <a:pt x="6803" y="17027"/>
                  <a:pt x="6868" y="17123"/>
                </a:cubicBezTo>
                <a:cubicBezTo>
                  <a:pt x="6895" y="17163"/>
                  <a:pt x="6925" y="17197"/>
                  <a:pt x="6955" y="17230"/>
                </a:cubicBezTo>
                <a:cubicBezTo>
                  <a:pt x="7014" y="17296"/>
                  <a:pt x="7069" y="17359"/>
                  <a:pt x="7099" y="17463"/>
                </a:cubicBezTo>
                <a:cubicBezTo>
                  <a:pt x="7129" y="17565"/>
                  <a:pt x="7146" y="17678"/>
                  <a:pt x="7162" y="17787"/>
                </a:cubicBezTo>
                <a:cubicBezTo>
                  <a:pt x="7186" y="17944"/>
                  <a:pt x="7211" y="18105"/>
                  <a:pt x="7271" y="18241"/>
                </a:cubicBezTo>
                <a:cubicBezTo>
                  <a:pt x="7381" y="18486"/>
                  <a:pt x="7561" y="18658"/>
                  <a:pt x="7693" y="18759"/>
                </a:cubicBezTo>
                <a:cubicBezTo>
                  <a:pt x="7707" y="18769"/>
                  <a:pt x="7722" y="18781"/>
                  <a:pt x="7737" y="18793"/>
                </a:cubicBezTo>
                <a:cubicBezTo>
                  <a:pt x="7783" y="18829"/>
                  <a:pt x="7836" y="18871"/>
                  <a:pt x="7876" y="18894"/>
                </a:cubicBezTo>
                <a:cubicBezTo>
                  <a:pt x="7879" y="18895"/>
                  <a:pt x="7883" y="18896"/>
                  <a:pt x="7886" y="18896"/>
                </a:cubicBezTo>
                <a:cubicBezTo>
                  <a:pt x="7933" y="18896"/>
                  <a:pt x="7991" y="18710"/>
                  <a:pt x="8062" y="18467"/>
                </a:cubicBezTo>
                <a:cubicBezTo>
                  <a:pt x="8081" y="18401"/>
                  <a:pt x="8099" y="18338"/>
                  <a:pt x="8106" y="18324"/>
                </a:cubicBezTo>
                <a:cubicBezTo>
                  <a:pt x="8146" y="18245"/>
                  <a:pt x="8207" y="18206"/>
                  <a:pt x="8292" y="18206"/>
                </a:cubicBezTo>
                <a:cubicBezTo>
                  <a:pt x="8367" y="18206"/>
                  <a:pt x="8448" y="18236"/>
                  <a:pt x="8513" y="18261"/>
                </a:cubicBezTo>
                <a:lnTo>
                  <a:pt x="8527" y="18266"/>
                </a:lnTo>
                <a:cubicBezTo>
                  <a:pt x="8695" y="18329"/>
                  <a:pt x="8882" y="18578"/>
                  <a:pt x="8953" y="18834"/>
                </a:cubicBezTo>
                <a:cubicBezTo>
                  <a:pt x="8972" y="18900"/>
                  <a:pt x="8991" y="18965"/>
                  <a:pt x="9010" y="19027"/>
                </a:cubicBezTo>
                <a:cubicBezTo>
                  <a:pt x="9052" y="19164"/>
                  <a:pt x="9091" y="19293"/>
                  <a:pt x="9120" y="19441"/>
                </a:cubicBezTo>
                <a:cubicBezTo>
                  <a:pt x="9137" y="19528"/>
                  <a:pt x="9170" y="19563"/>
                  <a:pt x="9202" y="19596"/>
                </a:cubicBezTo>
                <a:cubicBezTo>
                  <a:pt x="9222" y="19617"/>
                  <a:pt x="9242" y="19637"/>
                  <a:pt x="9258" y="19670"/>
                </a:cubicBezTo>
                <a:cubicBezTo>
                  <a:pt x="9279" y="19713"/>
                  <a:pt x="9290" y="19768"/>
                  <a:pt x="9301" y="19827"/>
                </a:cubicBezTo>
                <a:cubicBezTo>
                  <a:pt x="9314" y="19893"/>
                  <a:pt x="9327" y="19962"/>
                  <a:pt x="9358" y="20019"/>
                </a:cubicBezTo>
                <a:cubicBezTo>
                  <a:pt x="9374" y="20049"/>
                  <a:pt x="9395" y="20072"/>
                  <a:pt x="9415" y="20094"/>
                </a:cubicBezTo>
                <a:cubicBezTo>
                  <a:pt x="9446" y="20127"/>
                  <a:pt x="9474" y="20158"/>
                  <a:pt x="9485" y="20212"/>
                </a:cubicBezTo>
                <a:cubicBezTo>
                  <a:pt x="9493" y="20252"/>
                  <a:pt x="9489" y="20306"/>
                  <a:pt x="9485" y="20363"/>
                </a:cubicBezTo>
                <a:cubicBezTo>
                  <a:pt x="9482" y="20414"/>
                  <a:pt x="9479" y="20466"/>
                  <a:pt x="9484" y="20512"/>
                </a:cubicBezTo>
                <a:cubicBezTo>
                  <a:pt x="9494" y="20600"/>
                  <a:pt x="9524" y="20671"/>
                  <a:pt x="9552" y="20740"/>
                </a:cubicBezTo>
                <a:cubicBezTo>
                  <a:pt x="9562" y="20763"/>
                  <a:pt x="9571" y="20786"/>
                  <a:pt x="9580" y="20810"/>
                </a:cubicBezTo>
                <a:cubicBezTo>
                  <a:pt x="9599" y="20861"/>
                  <a:pt x="9607" y="20906"/>
                  <a:pt x="9614" y="20954"/>
                </a:cubicBezTo>
                <a:cubicBezTo>
                  <a:pt x="9619" y="20983"/>
                  <a:pt x="9624" y="21013"/>
                  <a:pt x="9632" y="21046"/>
                </a:cubicBezTo>
                <a:cubicBezTo>
                  <a:pt x="9671" y="21211"/>
                  <a:pt x="9761" y="21238"/>
                  <a:pt x="9847" y="21264"/>
                </a:cubicBezTo>
                <a:cubicBezTo>
                  <a:pt x="9888" y="21277"/>
                  <a:pt x="9931" y="21290"/>
                  <a:pt x="9966" y="21317"/>
                </a:cubicBezTo>
                <a:cubicBezTo>
                  <a:pt x="9984" y="21331"/>
                  <a:pt x="9998" y="21353"/>
                  <a:pt x="10014" y="21377"/>
                </a:cubicBezTo>
                <a:cubicBezTo>
                  <a:pt x="10033" y="21406"/>
                  <a:pt x="10053" y="21437"/>
                  <a:pt x="10080" y="21453"/>
                </a:cubicBezTo>
                <a:cubicBezTo>
                  <a:pt x="10118" y="21475"/>
                  <a:pt x="10157" y="21476"/>
                  <a:pt x="10194" y="21476"/>
                </a:cubicBezTo>
                <a:cubicBezTo>
                  <a:pt x="10230" y="21477"/>
                  <a:pt x="10263" y="21477"/>
                  <a:pt x="10296" y="21494"/>
                </a:cubicBezTo>
                <a:cubicBezTo>
                  <a:pt x="10317" y="21504"/>
                  <a:pt x="10336" y="21521"/>
                  <a:pt x="10356" y="21540"/>
                </a:cubicBezTo>
                <a:cubicBezTo>
                  <a:pt x="10390" y="21569"/>
                  <a:pt x="10424" y="21600"/>
                  <a:pt x="10466" y="21600"/>
                </a:cubicBezTo>
                <a:cubicBezTo>
                  <a:pt x="10470" y="21600"/>
                  <a:pt x="10474" y="21600"/>
                  <a:pt x="10479" y="21599"/>
                </a:cubicBezTo>
                <a:cubicBezTo>
                  <a:pt x="10537" y="21590"/>
                  <a:pt x="10579" y="21574"/>
                  <a:pt x="10596" y="21526"/>
                </a:cubicBezTo>
                <a:cubicBezTo>
                  <a:pt x="10609" y="21489"/>
                  <a:pt x="10606" y="21440"/>
                  <a:pt x="10587" y="21371"/>
                </a:cubicBezTo>
                <a:cubicBezTo>
                  <a:pt x="10571" y="21316"/>
                  <a:pt x="10552" y="21260"/>
                  <a:pt x="10533" y="21206"/>
                </a:cubicBezTo>
                <a:cubicBezTo>
                  <a:pt x="10492" y="21087"/>
                  <a:pt x="10450" y="20964"/>
                  <a:pt x="10441" y="20830"/>
                </a:cubicBezTo>
                <a:cubicBezTo>
                  <a:pt x="10431" y="20662"/>
                  <a:pt x="10476" y="20459"/>
                  <a:pt x="10517" y="20280"/>
                </a:cubicBezTo>
                <a:cubicBezTo>
                  <a:pt x="10528" y="20227"/>
                  <a:pt x="10540" y="20177"/>
                  <a:pt x="10549" y="20130"/>
                </a:cubicBezTo>
                <a:cubicBezTo>
                  <a:pt x="10596" y="19898"/>
                  <a:pt x="10647" y="19681"/>
                  <a:pt x="10762" y="19567"/>
                </a:cubicBezTo>
                <a:cubicBezTo>
                  <a:pt x="10775" y="19554"/>
                  <a:pt x="10785" y="19548"/>
                  <a:pt x="10793" y="19548"/>
                </a:cubicBezTo>
                <a:cubicBezTo>
                  <a:pt x="10800" y="19548"/>
                  <a:pt x="10806" y="19552"/>
                  <a:pt x="10813" y="19557"/>
                </a:cubicBezTo>
                <a:cubicBezTo>
                  <a:pt x="10822" y="19563"/>
                  <a:pt x="10833" y="19571"/>
                  <a:pt x="10849" y="19571"/>
                </a:cubicBezTo>
                <a:cubicBezTo>
                  <a:pt x="10858" y="19571"/>
                  <a:pt x="10867" y="19568"/>
                  <a:pt x="10878" y="19562"/>
                </a:cubicBezTo>
                <a:cubicBezTo>
                  <a:pt x="10902" y="19550"/>
                  <a:pt x="10923" y="19515"/>
                  <a:pt x="10931" y="19472"/>
                </a:cubicBezTo>
                <a:cubicBezTo>
                  <a:pt x="10939" y="19436"/>
                  <a:pt x="10936" y="19400"/>
                  <a:pt x="10925" y="19374"/>
                </a:cubicBezTo>
                <a:cubicBezTo>
                  <a:pt x="10917" y="19358"/>
                  <a:pt x="10907" y="19346"/>
                  <a:pt x="10898" y="19334"/>
                </a:cubicBezTo>
                <a:cubicBezTo>
                  <a:pt x="10892" y="19327"/>
                  <a:pt x="10882" y="19315"/>
                  <a:pt x="10881" y="19310"/>
                </a:cubicBezTo>
                <a:cubicBezTo>
                  <a:pt x="10881" y="19310"/>
                  <a:pt x="10883" y="19300"/>
                  <a:pt x="10906" y="19283"/>
                </a:cubicBezTo>
                <a:cubicBezTo>
                  <a:pt x="10921" y="19272"/>
                  <a:pt x="10942" y="19265"/>
                  <a:pt x="10964" y="19265"/>
                </a:cubicBezTo>
                <a:cubicBezTo>
                  <a:pt x="10996" y="19265"/>
                  <a:pt x="11023" y="19279"/>
                  <a:pt x="11036" y="19302"/>
                </a:cubicBezTo>
                <a:lnTo>
                  <a:pt x="11039" y="19307"/>
                </a:lnTo>
                <a:lnTo>
                  <a:pt x="11044" y="19308"/>
                </a:lnTo>
                <a:cubicBezTo>
                  <a:pt x="11054" y="19311"/>
                  <a:pt x="11065" y="19312"/>
                  <a:pt x="11075" y="19312"/>
                </a:cubicBezTo>
                <a:cubicBezTo>
                  <a:pt x="11075" y="19312"/>
                  <a:pt x="11075" y="19312"/>
                  <a:pt x="11075" y="19312"/>
                </a:cubicBezTo>
                <a:cubicBezTo>
                  <a:pt x="11190" y="19312"/>
                  <a:pt x="11290" y="19168"/>
                  <a:pt x="11386" y="19029"/>
                </a:cubicBezTo>
                <a:cubicBezTo>
                  <a:pt x="11463" y="18920"/>
                  <a:pt x="11542" y="18806"/>
                  <a:pt x="11623" y="18773"/>
                </a:cubicBezTo>
                <a:cubicBezTo>
                  <a:pt x="11633" y="18769"/>
                  <a:pt x="11642" y="18766"/>
                  <a:pt x="11650" y="18764"/>
                </a:cubicBezTo>
                <a:cubicBezTo>
                  <a:pt x="11692" y="18750"/>
                  <a:pt x="11731" y="18737"/>
                  <a:pt x="11753" y="18646"/>
                </a:cubicBezTo>
                <a:lnTo>
                  <a:pt x="11763" y="18607"/>
                </a:lnTo>
                <a:lnTo>
                  <a:pt x="11738" y="18617"/>
                </a:lnTo>
                <a:cubicBezTo>
                  <a:pt x="11732" y="18619"/>
                  <a:pt x="11727" y="18620"/>
                  <a:pt x="11721" y="18620"/>
                </a:cubicBezTo>
                <a:cubicBezTo>
                  <a:pt x="11670" y="18620"/>
                  <a:pt x="11614" y="18547"/>
                  <a:pt x="11594" y="18478"/>
                </a:cubicBezTo>
                <a:cubicBezTo>
                  <a:pt x="11602" y="18488"/>
                  <a:pt x="11610" y="18500"/>
                  <a:pt x="11612" y="18506"/>
                </a:cubicBezTo>
                <a:cubicBezTo>
                  <a:pt x="11611" y="18501"/>
                  <a:pt x="11613" y="18493"/>
                  <a:pt x="11616" y="18490"/>
                </a:cubicBezTo>
                <a:lnTo>
                  <a:pt x="11627" y="18531"/>
                </a:lnTo>
                <a:cubicBezTo>
                  <a:pt x="11660" y="18509"/>
                  <a:pt x="11661" y="18458"/>
                  <a:pt x="11661" y="18421"/>
                </a:cubicBezTo>
                <a:cubicBezTo>
                  <a:pt x="11662" y="18377"/>
                  <a:pt x="11664" y="18368"/>
                  <a:pt x="11682" y="18368"/>
                </a:cubicBezTo>
                <a:cubicBezTo>
                  <a:pt x="11686" y="18368"/>
                  <a:pt x="11690" y="18368"/>
                  <a:pt x="11695" y="18370"/>
                </a:cubicBezTo>
                <a:cubicBezTo>
                  <a:pt x="11689" y="18429"/>
                  <a:pt x="11685" y="18488"/>
                  <a:pt x="11704" y="18516"/>
                </a:cubicBezTo>
                <a:cubicBezTo>
                  <a:pt x="11712" y="18528"/>
                  <a:pt x="11721" y="18534"/>
                  <a:pt x="11731" y="18534"/>
                </a:cubicBezTo>
                <a:cubicBezTo>
                  <a:pt x="11744" y="18534"/>
                  <a:pt x="11755" y="18525"/>
                  <a:pt x="11765" y="18517"/>
                </a:cubicBezTo>
                <a:cubicBezTo>
                  <a:pt x="11774" y="18510"/>
                  <a:pt x="11782" y="18503"/>
                  <a:pt x="11790" y="18503"/>
                </a:cubicBezTo>
                <a:cubicBezTo>
                  <a:pt x="11795" y="18503"/>
                  <a:pt x="11803" y="18511"/>
                  <a:pt x="11811" y="18518"/>
                </a:cubicBezTo>
                <a:cubicBezTo>
                  <a:pt x="11822" y="18528"/>
                  <a:pt x="11833" y="18538"/>
                  <a:pt x="11844" y="18538"/>
                </a:cubicBezTo>
                <a:cubicBezTo>
                  <a:pt x="11848" y="18538"/>
                  <a:pt x="11852" y="18536"/>
                  <a:pt x="11856" y="18533"/>
                </a:cubicBezTo>
                <a:cubicBezTo>
                  <a:pt x="11879" y="18516"/>
                  <a:pt x="11882" y="18463"/>
                  <a:pt x="11879" y="18406"/>
                </a:cubicBezTo>
                <a:cubicBezTo>
                  <a:pt x="11890" y="18407"/>
                  <a:pt x="11900" y="18407"/>
                  <a:pt x="11910" y="18408"/>
                </a:cubicBezTo>
                <a:cubicBezTo>
                  <a:pt x="11935" y="18410"/>
                  <a:pt x="11960" y="18412"/>
                  <a:pt x="11985" y="18412"/>
                </a:cubicBezTo>
                <a:cubicBezTo>
                  <a:pt x="11997" y="18412"/>
                  <a:pt x="12009" y="18412"/>
                  <a:pt x="12021" y="18411"/>
                </a:cubicBezTo>
                <a:cubicBezTo>
                  <a:pt x="12049" y="18408"/>
                  <a:pt x="12079" y="18404"/>
                  <a:pt x="12112" y="18399"/>
                </a:cubicBezTo>
                <a:lnTo>
                  <a:pt x="12112" y="18399"/>
                </a:lnTo>
                <a:lnTo>
                  <a:pt x="12119" y="18398"/>
                </a:lnTo>
                <a:lnTo>
                  <a:pt x="12145" y="18394"/>
                </a:lnTo>
                <a:lnTo>
                  <a:pt x="12144" y="18393"/>
                </a:lnTo>
                <a:cubicBezTo>
                  <a:pt x="12194" y="18385"/>
                  <a:pt x="12244" y="18376"/>
                  <a:pt x="12293" y="18366"/>
                </a:cubicBezTo>
                <a:cubicBezTo>
                  <a:pt x="12301" y="18364"/>
                  <a:pt x="12310" y="18362"/>
                  <a:pt x="12318" y="18361"/>
                </a:cubicBezTo>
                <a:cubicBezTo>
                  <a:pt x="12354" y="18354"/>
                  <a:pt x="12392" y="18347"/>
                  <a:pt x="12426" y="18328"/>
                </a:cubicBezTo>
                <a:cubicBezTo>
                  <a:pt x="12441" y="18319"/>
                  <a:pt x="12452" y="18315"/>
                  <a:pt x="12461" y="18315"/>
                </a:cubicBezTo>
                <a:cubicBezTo>
                  <a:pt x="12473" y="18315"/>
                  <a:pt x="12479" y="18323"/>
                  <a:pt x="12492" y="18341"/>
                </a:cubicBezTo>
                <a:cubicBezTo>
                  <a:pt x="12502" y="18355"/>
                  <a:pt x="12515" y="18372"/>
                  <a:pt x="12535" y="18388"/>
                </a:cubicBezTo>
                <a:cubicBezTo>
                  <a:pt x="12539" y="18392"/>
                  <a:pt x="12544" y="18397"/>
                  <a:pt x="12550" y="18402"/>
                </a:cubicBezTo>
                <a:cubicBezTo>
                  <a:pt x="12575" y="18425"/>
                  <a:pt x="12610" y="18457"/>
                  <a:pt x="12641" y="18457"/>
                </a:cubicBezTo>
                <a:cubicBezTo>
                  <a:pt x="12658" y="18457"/>
                  <a:pt x="12672" y="18448"/>
                  <a:pt x="12682" y="18429"/>
                </a:cubicBezTo>
                <a:cubicBezTo>
                  <a:pt x="12687" y="18429"/>
                  <a:pt x="12693" y="18429"/>
                  <a:pt x="12698" y="18429"/>
                </a:cubicBezTo>
                <a:cubicBezTo>
                  <a:pt x="12721" y="18429"/>
                  <a:pt x="12740" y="18433"/>
                  <a:pt x="12757" y="18442"/>
                </a:cubicBezTo>
                <a:cubicBezTo>
                  <a:pt x="12763" y="18445"/>
                  <a:pt x="12770" y="18450"/>
                  <a:pt x="12776" y="18455"/>
                </a:cubicBezTo>
                <a:cubicBezTo>
                  <a:pt x="12788" y="18465"/>
                  <a:pt x="12802" y="18477"/>
                  <a:pt x="12818" y="18477"/>
                </a:cubicBezTo>
                <a:cubicBezTo>
                  <a:pt x="12825" y="18477"/>
                  <a:pt x="12833" y="18474"/>
                  <a:pt x="12840" y="18469"/>
                </a:cubicBezTo>
                <a:lnTo>
                  <a:pt x="12848" y="18463"/>
                </a:lnTo>
                <a:lnTo>
                  <a:pt x="12848" y="18448"/>
                </a:lnTo>
                <a:cubicBezTo>
                  <a:pt x="12847" y="18415"/>
                  <a:pt x="12835" y="18383"/>
                  <a:pt x="12824" y="18352"/>
                </a:cubicBezTo>
                <a:cubicBezTo>
                  <a:pt x="12813" y="18319"/>
                  <a:pt x="12801" y="18285"/>
                  <a:pt x="12806" y="18261"/>
                </a:cubicBezTo>
                <a:cubicBezTo>
                  <a:pt x="12815" y="18220"/>
                  <a:pt x="12863" y="18214"/>
                  <a:pt x="12891" y="18214"/>
                </a:cubicBezTo>
                <a:cubicBezTo>
                  <a:pt x="12905" y="18214"/>
                  <a:pt x="12917" y="18215"/>
                  <a:pt x="12927" y="18217"/>
                </a:cubicBezTo>
                <a:cubicBezTo>
                  <a:pt x="12971" y="18224"/>
                  <a:pt x="13007" y="18263"/>
                  <a:pt x="13045" y="18305"/>
                </a:cubicBezTo>
                <a:cubicBezTo>
                  <a:pt x="13052" y="18313"/>
                  <a:pt x="13059" y="18320"/>
                  <a:pt x="13066" y="18327"/>
                </a:cubicBezTo>
                <a:cubicBezTo>
                  <a:pt x="13093" y="18356"/>
                  <a:pt x="13127" y="18370"/>
                  <a:pt x="13159" y="18383"/>
                </a:cubicBezTo>
                <a:cubicBezTo>
                  <a:pt x="13196" y="18398"/>
                  <a:pt x="13232" y="18412"/>
                  <a:pt x="13257" y="18449"/>
                </a:cubicBezTo>
                <a:cubicBezTo>
                  <a:pt x="13272" y="18471"/>
                  <a:pt x="13278" y="18504"/>
                  <a:pt x="13285" y="18539"/>
                </a:cubicBezTo>
                <a:cubicBezTo>
                  <a:pt x="13293" y="18581"/>
                  <a:pt x="13301" y="18624"/>
                  <a:pt x="13324" y="18650"/>
                </a:cubicBezTo>
                <a:cubicBezTo>
                  <a:pt x="13346" y="18676"/>
                  <a:pt x="13378" y="18680"/>
                  <a:pt x="13406" y="18680"/>
                </a:cubicBezTo>
                <a:cubicBezTo>
                  <a:pt x="13416" y="18680"/>
                  <a:pt x="13426" y="18680"/>
                  <a:pt x="13435" y="18679"/>
                </a:cubicBezTo>
                <a:cubicBezTo>
                  <a:pt x="13444" y="18679"/>
                  <a:pt x="13453" y="18678"/>
                  <a:pt x="13462" y="18678"/>
                </a:cubicBezTo>
                <a:cubicBezTo>
                  <a:pt x="13476" y="18678"/>
                  <a:pt x="13486" y="18679"/>
                  <a:pt x="13493" y="18682"/>
                </a:cubicBezTo>
                <a:lnTo>
                  <a:pt x="13508" y="18686"/>
                </a:lnTo>
                <a:lnTo>
                  <a:pt x="13510" y="18663"/>
                </a:lnTo>
                <a:cubicBezTo>
                  <a:pt x="13512" y="18629"/>
                  <a:pt x="13518" y="18601"/>
                  <a:pt x="13526" y="18591"/>
                </a:cubicBezTo>
                <a:cubicBezTo>
                  <a:pt x="13528" y="18587"/>
                  <a:pt x="13541" y="18574"/>
                  <a:pt x="13589" y="18574"/>
                </a:cubicBezTo>
                <a:cubicBezTo>
                  <a:pt x="13634" y="18574"/>
                  <a:pt x="13688" y="18586"/>
                  <a:pt x="13714" y="18596"/>
                </a:cubicBezTo>
                <a:cubicBezTo>
                  <a:pt x="13708" y="18654"/>
                  <a:pt x="13702" y="18714"/>
                  <a:pt x="13705" y="18753"/>
                </a:cubicBezTo>
                <a:lnTo>
                  <a:pt x="13706" y="18768"/>
                </a:lnTo>
                <a:lnTo>
                  <a:pt x="13715" y="18772"/>
                </a:lnTo>
                <a:cubicBezTo>
                  <a:pt x="13719" y="18774"/>
                  <a:pt x="13723" y="18775"/>
                  <a:pt x="13727" y="18775"/>
                </a:cubicBezTo>
                <a:cubicBezTo>
                  <a:pt x="13776" y="18775"/>
                  <a:pt x="13794" y="18667"/>
                  <a:pt x="13798" y="18645"/>
                </a:cubicBezTo>
                <a:cubicBezTo>
                  <a:pt x="13819" y="18504"/>
                  <a:pt x="13737" y="18453"/>
                  <a:pt x="13657" y="18404"/>
                </a:cubicBezTo>
                <a:cubicBezTo>
                  <a:pt x="13592" y="18364"/>
                  <a:pt x="13526" y="18323"/>
                  <a:pt x="13505" y="18236"/>
                </a:cubicBezTo>
                <a:cubicBezTo>
                  <a:pt x="13515" y="18245"/>
                  <a:pt x="13524" y="18257"/>
                  <a:pt x="13534" y="18269"/>
                </a:cubicBezTo>
                <a:cubicBezTo>
                  <a:pt x="13539" y="18274"/>
                  <a:pt x="13544" y="18280"/>
                  <a:pt x="13550" y="18286"/>
                </a:cubicBezTo>
                <a:cubicBezTo>
                  <a:pt x="13587" y="18328"/>
                  <a:pt x="13612" y="18330"/>
                  <a:pt x="13649" y="18330"/>
                </a:cubicBezTo>
                <a:lnTo>
                  <a:pt x="13666" y="18330"/>
                </a:lnTo>
                <a:cubicBezTo>
                  <a:pt x="13735" y="18330"/>
                  <a:pt x="13775" y="18385"/>
                  <a:pt x="13822" y="18449"/>
                </a:cubicBezTo>
                <a:cubicBezTo>
                  <a:pt x="13843" y="18478"/>
                  <a:pt x="13865" y="18507"/>
                  <a:pt x="13890" y="18533"/>
                </a:cubicBezTo>
                <a:cubicBezTo>
                  <a:pt x="13922" y="18565"/>
                  <a:pt x="13968" y="18570"/>
                  <a:pt x="14008" y="18574"/>
                </a:cubicBezTo>
                <a:cubicBezTo>
                  <a:pt x="14027" y="18577"/>
                  <a:pt x="14045" y="18579"/>
                  <a:pt x="14061" y="18583"/>
                </a:cubicBezTo>
                <a:cubicBezTo>
                  <a:pt x="14080" y="18589"/>
                  <a:pt x="14094" y="18623"/>
                  <a:pt x="14108" y="18660"/>
                </a:cubicBezTo>
                <a:cubicBezTo>
                  <a:pt x="14125" y="18703"/>
                  <a:pt x="14144" y="18751"/>
                  <a:pt x="14178" y="18752"/>
                </a:cubicBezTo>
                <a:cubicBezTo>
                  <a:pt x="14218" y="18752"/>
                  <a:pt x="14261" y="18618"/>
                  <a:pt x="14265" y="18563"/>
                </a:cubicBezTo>
                <a:cubicBezTo>
                  <a:pt x="14269" y="18523"/>
                  <a:pt x="14256" y="18512"/>
                  <a:pt x="14250" y="18510"/>
                </a:cubicBezTo>
                <a:cubicBezTo>
                  <a:pt x="14226" y="18499"/>
                  <a:pt x="14203" y="18498"/>
                  <a:pt x="14181" y="18498"/>
                </a:cubicBezTo>
                <a:cubicBezTo>
                  <a:pt x="14167" y="18498"/>
                  <a:pt x="14154" y="18498"/>
                  <a:pt x="14141" y="18495"/>
                </a:cubicBezTo>
                <a:cubicBezTo>
                  <a:pt x="14094" y="18486"/>
                  <a:pt x="14033" y="18455"/>
                  <a:pt x="14001" y="18406"/>
                </a:cubicBezTo>
                <a:cubicBezTo>
                  <a:pt x="13964" y="18349"/>
                  <a:pt x="13945" y="18279"/>
                  <a:pt x="13925" y="18204"/>
                </a:cubicBezTo>
                <a:lnTo>
                  <a:pt x="13919" y="18182"/>
                </a:lnTo>
                <a:cubicBezTo>
                  <a:pt x="13916" y="18171"/>
                  <a:pt x="13912" y="18162"/>
                  <a:pt x="13908" y="18155"/>
                </a:cubicBezTo>
                <a:cubicBezTo>
                  <a:pt x="13903" y="18145"/>
                  <a:pt x="13900" y="18138"/>
                  <a:pt x="13900" y="18131"/>
                </a:cubicBezTo>
                <a:cubicBezTo>
                  <a:pt x="13900" y="18127"/>
                  <a:pt x="13905" y="18115"/>
                  <a:pt x="13908" y="18109"/>
                </a:cubicBezTo>
                <a:cubicBezTo>
                  <a:pt x="13911" y="18103"/>
                  <a:pt x="13914" y="18095"/>
                  <a:pt x="13916" y="18087"/>
                </a:cubicBezTo>
                <a:cubicBezTo>
                  <a:pt x="13921" y="18117"/>
                  <a:pt x="13930" y="18139"/>
                  <a:pt x="13944" y="18139"/>
                </a:cubicBezTo>
                <a:cubicBezTo>
                  <a:pt x="13966" y="18139"/>
                  <a:pt x="13975" y="18092"/>
                  <a:pt x="13975" y="18045"/>
                </a:cubicBezTo>
                <a:cubicBezTo>
                  <a:pt x="13975" y="17998"/>
                  <a:pt x="13966" y="17950"/>
                  <a:pt x="13944" y="17950"/>
                </a:cubicBezTo>
                <a:cubicBezTo>
                  <a:pt x="13924" y="17950"/>
                  <a:pt x="13915" y="17992"/>
                  <a:pt x="13914" y="18036"/>
                </a:cubicBezTo>
                <a:cubicBezTo>
                  <a:pt x="13890" y="17946"/>
                  <a:pt x="13795" y="17936"/>
                  <a:pt x="13723" y="17930"/>
                </a:cubicBezTo>
                <a:cubicBezTo>
                  <a:pt x="13700" y="17928"/>
                  <a:pt x="13679" y="17926"/>
                  <a:pt x="13668" y="17922"/>
                </a:cubicBezTo>
                <a:cubicBezTo>
                  <a:pt x="13640" y="17912"/>
                  <a:pt x="13543" y="17853"/>
                  <a:pt x="13530" y="17828"/>
                </a:cubicBezTo>
                <a:cubicBezTo>
                  <a:pt x="13529" y="17804"/>
                  <a:pt x="13533" y="17783"/>
                  <a:pt x="13541" y="17769"/>
                </a:cubicBezTo>
                <a:cubicBezTo>
                  <a:pt x="13550" y="17753"/>
                  <a:pt x="13564" y="17745"/>
                  <a:pt x="13580" y="17745"/>
                </a:cubicBezTo>
                <a:lnTo>
                  <a:pt x="13584" y="17745"/>
                </a:lnTo>
                <a:cubicBezTo>
                  <a:pt x="13620" y="17748"/>
                  <a:pt x="13662" y="17785"/>
                  <a:pt x="13703" y="17820"/>
                </a:cubicBezTo>
                <a:cubicBezTo>
                  <a:pt x="13733" y="17847"/>
                  <a:pt x="13763" y="17874"/>
                  <a:pt x="13793" y="17888"/>
                </a:cubicBezTo>
                <a:cubicBezTo>
                  <a:pt x="13838" y="17909"/>
                  <a:pt x="13867" y="17920"/>
                  <a:pt x="13880" y="17920"/>
                </a:cubicBezTo>
                <a:cubicBezTo>
                  <a:pt x="13882" y="17920"/>
                  <a:pt x="13890" y="17920"/>
                  <a:pt x="13895" y="17911"/>
                </a:cubicBezTo>
                <a:lnTo>
                  <a:pt x="13899" y="17902"/>
                </a:lnTo>
                <a:lnTo>
                  <a:pt x="13898" y="17892"/>
                </a:lnTo>
                <a:cubicBezTo>
                  <a:pt x="13896" y="17872"/>
                  <a:pt x="13888" y="17857"/>
                  <a:pt x="13879" y="17843"/>
                </a:cubicBezTo>
                <a:cubicBezTo>
                  <a:pt x="13867" y="17822"/>
                  <a:pt x="13863" y="17814"/>
                  <a:pt x="13866" y="17803"/>
                </a:cubicBezTo>
                <a:cubicBezTo>
                  <a:pt x="13867" y="17798"/>
                  <a:pt x="13870" y="17786"/>
                  <a:pt x="13894" y="17786"/>
                </a:cubicBezTo>
                <a:cubicBezTo>
                  <a:pt x="13908" y="17786"/>
                  <a:pt x="13925" y="17791"/>
                  <a:pt x="13939" y="17795"/>
                </a:cubicBezTo>
                <a:cubicBezTo>
                  <a:pt x="13947" y="17797"/>
                  <a:pt x="13954" y="17799"/>
                  <a:pt x="13959" y="17800"/>
                </a:cubicBezTo>
                <a:cubicBezTo>
                  <a:pt x="13967" y="17801"/>
                  <a:pt x="13974" y="17802"/>
                  <a:pt x="13981" y="17802"/>
                </a:cubicBezTo>
                <a:cubicBezTo>
                  <a:pt x="13987" y="17802"/>
                  <a:pt x="13993" y="17801"/>
                  <a:pt x="13998" y="17800"/>
                </a:cubicBezTo>
                <a:cubicBezTo>
                  <a:pt x="14000" y="17800"/>
                  <a:pt x="14002" y="17799"/>
                  <a:pt x="14003" y="17798"/>
                </a:cubicBezTo>
                <a:lnTo>
                  <a:pt x="14005" y="17803"/>
                </a:lnTo>
                <a:lnTo>
                  <a:pt x="14015" y="17800"/>
                </a:lnTo>
                <a:cubicBezTo>
                  <a:pt x="14031" y="17794"/>
                  <a:pt x="14047" y="17782"/>
                  <a:pt x="14068" y="17761"/>
                </a:cubicBezTo>
                <a:cubicBezTo>
                  <a:pt x="14147" y="17685"/>
                  <a:pt x="14219" y="17668"/>
                  <a:pt x="14297" y="17649"/>
                </a:cubicBezTo>
                <a:cubicBezTo>
                  <a:pt x="14327" y="17642"/>
                  <a:pt x="14359" y="17634"/>
                  <a:pt x="14393" y="17622"/>
                </a:cubicBezTo>
                <a:cubicBezTo>
                  <a:pt x="14428" y="17598"/>
                  <a:pt x="14464" y="17585"/>
                  <a:pt x="14503" y="17583"/>
                </a:cubicBezTo>
                <a:cubicBezTo>
                  <a:pt x="14507" y="17583"/>
                  <a:pt x="14510" y="17583"/>
                  <a:pt x="14513" y="17583"/>
                </a:cubicBezTo>
                <a:lnTo>
                  <a:pt x="14529" y="17583"/>
                </a:lnTo>
                <a:lnTo>
                  <a:pt x="14529" y="17582"/>
                </a:lnTo>
                <a:cubicBezTo>
                  <a:pt x="14550" y="17586"/>
                  <a:pt x="14570" y="17594"/>
                  <a:pt x="14588" y="17610"/>
                </a:cubicBezTo>
                <a:cubicBezTo>
                  <a:pt x="14591" y="17613"/>
                  <a:pt x="14598" y="17622"/>
                  <a:pt x="14604" y="17630"/>
                </a:cubicBezTo>
                <a:cubicBezTo>
                  <a:pt x="14621" y="17653"/>
                  <a:pt x="14640" y="17679"/>
                  <a:pt x="14657" y="17679"/>
                </a:cubicBezTo>
                <a:cubicBezTo>
                  <a:pt x="14662" y="17679"/>
                  <a:pt x="14667" y="17677"/>
                  <a:pt x="14671" y="17672"/>
                </a:cubicBezTo>
                <a:cubicBezTo>
                  <a:pt x="14684" y="17657"/>
                  <a:pt x="14683" y="17622"/>
                  <a:pt x="14677" y="17526"/>
                </a:cubicBezTo>
                <a:cubicBezTo>
                  <a:pt x="14675" y="17491"/>
                  <a:pt x="14671" y="17439"/>
                  <a:pt x="14672" y="17408"/>
                </a:cubicBezTo>
                <a:cubicBezTo>
                  <a:pt x="14677" y="17433"/>
                  <a:pt x="14683" y="17469"/>
                  <a:pt x="14686" y="17486"/>
                </a:cubicBezTo>
                <a:cubicBezTo>
                  <a:pt x="14690" y="17508"/>
                  <a:pt x="14692" y="17520"/>
                  <a:pt x="14694" y="17526"/>
                </a:cubicBezTo>
                <a:cubicBezTo>
                  <a:pt x="14714" y="17595"/>
                  <a:pt x="14762" y="17669"/>
                  <a:pt x="14822" y="17670"/>
                </a:cubicBezTo>
                <a:cubicBezTo>
                  <a:pt x="14864" y="17670"/>
                  <a:pt x="14891" y="17629"/>
                  <a:pt x="14915" y="17593"/>
                </a:cubicBezTo>
                <a:cubicBezTo>
                  <a:pt x="14931" y="17570"/>
                  <a:pt x="14945" y="17548"/>
                  <a:pt x="14963" y="17536"/>
                </a:cubicBezTo>
                <a:cubicBezTo>
                  <a:pt x="14977" y="17526"/>
                  <a:pt x="14993" y="17522"/>
                  <a:pt x="15012" y="17522"/>
                </a:cubicBezTo>
                <a:cubicBezTo>
                  <a:pt x="15032" y="17522"/>
                  <a:pt x="15054" y="17527"/>
                  <a:pt x="15076" y="17532"/>
                </a:cubicBezTo>
                <a:cubicBezTo>
                  <a:pt x="15097" y="17537"/>
                  <a:pt x="15120" y="17542"/>
                  <a:pt x="15141" y="17542"/>
                </a:cubicBezTo>
                <a:lnTo>
                  <a:pt x="15147" y="17542"/>
                </a:lnTo>
                <a:cubicBezTo>
                  <a:pt x="15201" y="17540"/>
                  <a:pt x="15251" y="17531"/>
                  <a:pt x="15300" y="17522"/>
                </a:cubicBezTo>
                <a:cubicBezTo>
                  <a:pt x="15354" y="17513"/>
                  <a:pt x="15406" y="17504"/>
                  <a:pt x="15457" y="17504"/>
                </a:cubicBezTo>
                <a:cubicBezTo>
                  <a:pt x="15549" y="17504"/>
                  <a:pt x="15624" y="17534"/>
                  <a:pt x="15700" y="17601"/>
                </a:cubicBezTo>
                <a:cubicBezTo>
                  <a:pt x="15741" y="17637"/>
                  <a:pt x="15777" y="17690"/>
                  <a:pt x="15811" y="17741"/>
                </a:cubicBezTo>
                <a:cubicBezTo>
                  <a:pt x="15848" y="17796"/>
                  <a:pt x="15885" y="17852"/>
                  <a:pt x="15932" y="17891"/>
                </a:cubicBezTo>
                <a:cubicBezTo>
                  <a:pt x="15968" y="17922"/>
                  <a:pt x="16004" y="17938"/>
                  <a:pt x="16039" y="17938"/>
                </a:cubicBezTo>
                <a:lnTo>
                  <a:pt x="16039" y="17938"/>
                </a:lnTo>
                <a:cubicBezTo>
                  <a:pt x="16144" y="17938"/>
                  <a:pt x="16223" y="17804"/>
                  <a:pt x="16299" y="17674"/>
                </a:cubicBezTo>
                <a:cubicBezTo>
                  <a:pt x="16346" y="17595"/>
                  <a:pt x="16391" y="17520"/>
                  <a:pt x="16439" y="17478"/>
                </a:cubicBezTo>
                <a:cubicBezTo>
                  <a:pt x="16445" y="17473"/>
                  <a:pt x="16490" y="17459"/>
                  <a:pt x="16516" y="17456"/>
                </a:cubicBezTo>
                <a:cubicBezTo>
                  <a:pt x="16511" y="17482"/>
                  <a:pt x="16511" y="17506"/>
                  <a:pt x="16516" y="17527"/>
                </a:cubicBezTo>
                <a:cubicBezTo>
                  <a:pt x="16529" y="17583"/>
                  <a:pt x="16572" y="17610"/>
                  <a:pt x="16617" y="17638"/>
                </a:cubicBezTo>
                <a:cubicBezTo>
                  <a:pt x="16649" y="17658"/>
                  <a:pt x="16681" y="17678"/>
                  <a:pt x="16700" y="17707"/>
                </a:cubicBezTo>
                <a:cubicBezTo>
                  <a:pt x="16732" y="17753"/>
                  <a:pt x="16760" y="17821"/>
                  <a:pt x="16790" y="17893"/>
                </a:cubicBezTo>
                <a:cubicBezTo>
                  <a:pt x="16844" y="18025"/>
                  <a:pt x="16900" y="18162"/>
                  <a:pt x="16990" y="18191"/>
                </a:cubicBezTo>
                <a:cubicBezTo>
                  <a:pt x="16997" y="18193"/>
                  <a:pt x="17003" y="18194"/>
                  <a:pt x="17011" y="18194"/>
                </a:cubicBezTo>
                <a:cubicBezTo>
                  <a:pt x="17022" y="18194"/>
                  <a:pt x="17034" y="18191"/>
                  <a:pt x="17045" y="18189"/>
                </a:cubicBezTo>
                <a:cubicBezTo>
                  <a:pt x="17056" y="18187"/>
                  <a:pt x="17066" y="18185"/>
                  <a:pt x="17075" y="18185"/>
                </a:cubicBezTo>
                <a:cubicBezTo>
                  <a:pt x="17093" y="18185"/>
                  <a:pt x="17105" y="18192"/>
                  <a:pt x="17115" y="18210"/>
                </a:cubicBezTo>
                <a:cubicBezTo>
                  <a:pt x="17140" y="18254"/>
                  <a:pt x="17121" y="18330"/>
                  <a:pt x="17101" y="18367"/>
                </a:cubicBezTo>
                <a:lnTo>
                  <a:pt x="17122" y="18397"/>
                </a:lnTo>
                <a:cubicBezTo>
                  <a:pt x="17121" y="18398"/>
                  <a:pt x="17119" y="18399"/>
                  <a:pt x="17116" y="18399"/>
                </a:cubicBezTo>
                <a:cubicBezTo>
                  <a:pt x="17116" y="18399"/>
                  <a:pt x="17115" y="18399"/>
                  <a:pt x="17115" y="18399"/>
                </a:cubicBezTo>
                <a:cubicBezTo>
                  <a:pt x="17130" y="18410"/>
                  <a:pt x="17169" y="18546"/>
                  <a:pt x="17173" y="18571"/>
                </a:cubicBezTo>
                <a:cubicBezTo>
                  <a:pt x="17177" y="18631"/>
                  <a:pt x="17168" y="18695"/>
                  <a:pt x="17159" y="18756"/>
                </a:cubicBezTo>
                <a:cubicBezTo>
                  <a:pt x="17156" y="18775"/>
                  <a:pt x="17153" y="18794"/>
                  <a:pt x="17151" y="18812"/>
                </a:cubicBezTo>
                <a:cubicBezTo>
                  <a:pt x="17067" y="19485"/>
                  <a:pt x="17419" y="19958"/>
                  <a:pt x="17730" y="20376"/>
                </a:cubicBezTo>
                <a:cubicBezTo>
                  <a:pt x="17881" y="20578"/>
                  <a:pt x="18023" y="20769"/>
                  <a:pt x="18114" y="20972"/>
                </a:cubicBezTo>
                <a:cubicBezTo>
                  <a:pt x="18124" y="20994"/>
                  <a:pt x="18126" y="21008"/>
                  <a:pt x="18123" y="21023"/>
                </a:cubicBezTo>
                <a:cubicBezTo>
                  <a:pt x="18121" y="21031"/>
                  <a:pt x="18115" y="21038"/>
                  <a:pt x="18109" y="21046"/>
                </a:cubicBezTo>
                <a:cubicBezTo>
                  <a:pt x="18101" y="21055"/>
                  <a:pt x="18092" y="21066"/>
                  <a:pt x="18088" y="21083"/>
                </a:cubicBezTo>
                <a:cubicBezTo>
                  <a:pt x="18070" y="21165"/>
                  <a:pt x="18086" y="21237"/>
                  <a:pt x="18131" y="21270"/>
                </a:cubicBezTo>
                <a:cubicBezTo>
                  <a:pt x="18140" y="21277"/>
                  <a:pt x="18154" y="21285"/>
                  <a:pt x="18169" y="21285"/>
                </a:cubicBezTo>
                <a:cubicBezTo>
                  <a:pt x="18178" y="21285"/>
                  <a:pt x="18187" y="21282"/>
                  <a:pt x="18194" y="21275"/>
                </a:cubicBezTo>
                <a:cubicBezTo>
                  <a:pt x="18203" y="21265"/>
                  <a:pt x="18226" y="21222"/>
                  <a:pt x="18217" y="21190"/>
                </a:cubicBezTo>
                <a:cubicBezTo>
                  <a:pt x="18209" y="21162"/>
                  <a:pt x="18193" y="21148"/>
                  <a:pt x="18179" y="21136"/>
                </a:cubicBezTo>
                <a:cubicBezTo>
                  <a:pt x="18171" y="21129"/>
                  <a:pt x="18161" y="21121"/>
                  <a:pt x="18160" y="21113"/>
                </a:cubicBezTo>
                <a:cubicBezTo>
                  <a:pt x="18160" y="21112"/>
                  <a:pt x="18159" y="21106"/>
                  <a:pt x="18163" y="21095"/>
                </a:cubicBezTo>
                <a:cubicBezTo>
                  <a:pt x="18181" y="21104"/>
                  <a:pt x="18196" y="21121"/>
                  <a:pt x="18212" y="21139"/>
                </a:cubicBezTo>
                <a:cubicBezTo>
                  <a:pt x="18234" y="21165"/>
                  <a:pt x="18257" y="21190"/>
                  <a:pt x="18287" y="21196"/>
                </a:cubicBezTo>
                <a:cubicBezTo>
                  <a:pt x="18292" y="21197"/>
                  <a:pt x="18296" y="21198"/>
                  <a:pt x="18301" y="21198"/>
                </a:cubicBezTo>
                <a:cubicBezTo>
                  <a:pt x="18347" y="21198"/>
                  <a:pt x="18394" y="21154"/>
                  <a:pt x="18429" y="21116"/>
                </a:cubicBezTo>
                <a:cubicBezTo>
                  <a:pt x="18433" y="21111"/>
                  <a:pt x="18437" y="21107"/>
                  <a:pt x="18443" y="21101"/>
                </a:cubicBezTo>
                <a:cubicBezTo>
                  <a:pt x="18463" y="21081"/>
                  <a:pt x="18489" y="21056"/>
                  <a:pt x="18498" y="21025"/>
                </a:cubicBezTo>
                <a:cubicBezTo>
                  <a:pt x="18513" y="20977"/>
                  <a:pt x="18491" y="20946"/>
                  <a:pt x="18476" y="20925"/>
                </a:cubicBezTo>
                <a:cubicBezTo>
                  <a:pt x="18472" y="20920"/>
                  <a:pt x="18469" y="20915"/>
                  <a:pt x="18466" y="20910"/>
                </a:cubicBezTo>
                <a:cubicBezTo>
                  <a:pt x="18434" y="20857"/>
                  <a:pt x="18472" y="20699"/>
                  <a:pt x="18500" y="20584"/>
                </a:cubicBezTo>
                <a:cubicBezTo>
                  <a:pt x="18513" y="20529"/>
                  <a:pt x="18525" y="20481"/>
                  <a:pt x="18529" y="20449"/>
                </a:cubicBezTo>
                <a:cubicBezTo>
                  <a:pt x="18562" y="20152"/>
                  <a:pt x="18567" y="19619"/>
                  <a:pt x="18447" y="19367"/>
                </a:cubicBezTo>
                <a:cubicBezTo>
                  <a:pt x="18397" y="19262"/>
                  <a:pt x="18358" y="19150"/>
                  <a:pt x="18321" y="19041"/>
                </a:cubicBezTo>
                <a:cubicBezTo>
                  <a:pt x="18293" y="18960"/>
                  <a:pt x="18265" y="18877"/>
                  <a:pt x="18231" y="18796"/>
                </a:cubicBezTo>
                <a:cubicBezTo>
                  <a:pt x="18219" y="18767"/>
                  <a:pt x="18207" y="18740"/>
                  <a:pt x="18195" y="18713"/>
                </a:cubicBezTo>
                <a:cubicBezTo>
                  <a:pt x="18154" y="18620"/>
                  <a:pt x="18118" y="18540"/>
                  <a:pt x="18107" y="18418"/>
                </a:cubicBezTo>
                <a:cubicBezTo>
                  <a:pt x="18099" y="18326"/>
                  <a:pt x="18037" y="18154"/>
                  <a:pt x="18005" y="18062"/>
                </a:cubicBezTo>
                <a:lnTo>
                  <a:pt x="17998" y="18043"/>
                </a:lnTo>
                <a:cubicBezTo>
                  <a:pt x="17983" y="18002"/>
                  <a:pt x="17961" y="17974"/>
                  <a:pt x="17940" y="17948"/>
                </a:cubicBezTo>
                <a:cubicBezTo>
                  <a:pt x="17920" y="17923"/>
                  <a:pt x="17901" y="17900"/>
                  <a:pt x="17889" y="17866"/>
                </a:cubicBezTo>
                <a:cubicBezTo>
                  <a:pt x="17876" y="17831"/>
                  <a:pt x="17874" y="17789"/>
                  <a:pt x="17871" y="17745"/>
                </a:cubicBezTo>
                <a:cubicBezTo>
                  <a:pt x="17868" y="17700"/>
                  <a:pt x="17864" y="17653"/>
                  <a:pt x="17850" y="17609"/>
                </a:cubicBezTo>
                <a:cubicBezTo>
                  <a:pt x="17839" y="17578"/>
                  <a:pt x="17825" y="17549"/>
                  <a:pt x="17811" y="17521"/>
                </a:cubicBezTo>
                <a:cubicBezTo>
                  <a:pt x="17793" y="17484"/>
                  <a:pt x="17776" y="17449"/>
                  <a:pt x="17766" y="17408"/>
                </a:cubicBezTo>
                <a:cubicBezTo>
                  <a:pt x="17759" y="17379"/>
                  <a:pt x="17758" y="17346"/>
                  <a:pt x="17756" y="17311"/>
                </a:cubicBezTo>
                <a:cubicBezTo>
                  <a:pt x="17754" y="17258"/>
                  <a:pt x="17751" y="17202"/>
                  <a:pt x="17728" y="17157"/>
                </a:cubicBezTo>
                <a:cubicBezTo>
                  <a:pt x="17715" y="17132"/>
                  <a:pt x="17697" y="17126"/>
                  <a:pt x="17681" y="17121"/>
                </a:cubicBezTo>
                <a:cubicBezTo>
                  <a:pt x="17670" y="17117"/>
                  <a:pt x="17659" y="17113"/>
                  <a:pt x="17656" y="17105"/>
                </a:cubicBezTo>
                <a:cubicBezTo>
                  <a:pt x="17633" y="17054"/>
                  <a:pt x="17637" y="17040"/>
                  <a:pt x="17645" y="17010"/>
                </a:cubicBezTo>
                <a:cubicBezTo>
                  <a:pt x="17651" y="16988"/>
                  <a:pt x="17658" y="16960"/>
                  <a:pt x="17657" y="16914"/>
                </a:cubicBezTo>
                <a:cubicBezTo>
                  <a:pt x="17656" y="16835"/>
                  <a:pt x="17647" y="16761"/>
                  <a:pt x="17639" y="16688"/>
                </a:cubicBezTo>
                <a:lnTo>
                  <a:pt x="17634" y="16645"/>
                </a:lnTo>
                <a:cubicBezTo>
                  <a:pt x="17626" y="16580"/>
                  <a:pt x="17620" y="16510"/>
                  <a:pt x="17620" y="16434"/>
                </a:cubicBezTo>
                <a:cubicBezTo>
                  <a:pt x="17620" y="16395"/>
                  <a:pt x="17619" y="16385"/>
                  <a:pt x="17602" y="16368"/>
                </a:cubicBezTo>
                <a:cubicBezTo>
                  <a:pt x="17600" y="16366"/>
                  <a:pt x="17597" y="16364"/>
                  <a:pt x="17594" y="16360"/>
                </a:cubicBezTo>
                <a:cubicBezTo>
                  <a:pt x="17569" y="16334"/>
                  <a:pt x="17573" y="16282"/>
                  <a:pt x="17580" y="16217"/>
                </a:cubicBezTo>
                <a:cubicBezTo>
                  <a:pt x="17581" y="16208"/>
                  <a:pt x="17582" y="16199"/>
                  <a:pt x="17583" y="16191"/>
                </a:cubicBezTo>
                <a:cubicBezTo>
                  <a:pt x="17584" y="16180"/>
                  <a:pt x="17585" y="16167"/>
                  <a:pt x="17585" y="16154"/>
                </a:cubicBezTo>
                <a:cubicBezTo>
                  <a:pt x="17585" y="16134"/>
                  <a:pt x="17586" y="16111"/>
                  <a:pt x="17590" y="16097"/>
                </a:cubicBezTo>
                <a:cubicBezTo>
                  <a:pt x="17593" y="16088"/>
                  <a:pt x="17598" y="16084"/>
                  <a:pt x="17606" y="16077"/>
                </a:cubicBezTo>
                <a:cubicBezTo>
                  <a:pt x="17611" y="16072"/>
                  <a:pt x="17618" y="16066"/>
                  <a:pt x="17624" y="16058"/>
                </a:cubicBezTo>
                <a:cubicBezTo>
                  <a:pt x="17647" y="16024"/>
                  <a:pt x="17657" y="15945"/>
                  <a:pt x="17651" y="15902"/>
                </a:cubicBezTo>
                <a:cubicBezTo>
                  <a:pt x="17649" y="15892"/>
                  <a:pt x="17625" y="15836"/>
                  <a:pt x="17605" y="15810"/>
                </a:cubicBezTo>
                <a:cubicBezTo>
                  <a:pt x="17614" y="15784"/>
                  <a:pt x="17628" y="15762"/>
                  <a:pt x="17642" y="15739"/>
                </a:cubicBezTo>
                <a:cubicBezTo>
                  <a:pt x="17657" y="15714"/>
                  <a:pt x="17672" y="15689"/>
                  <a:pt x="17683" y="15658"/>
                </a:cubicBezTo>
                <a:cubicBezTo>
                  <a:pt x="17694" y="15627"/>
                  <a:pt x="17698" y="15597"/>
                  <a:pt x="17702" y="15567"/>
                </a:cubicBezTo>
                <a:cubicBezTo>
                  <a:pt x="17706" y="15538"/>
                  <a:pt x="17709" y="15510"/>
                  <a:pt x="17720" y="15484"/>
                </a:cubicBezTo>
                <a:lnTo>
                  <a:pt x="17721" y="15484"/>
                </a:lnTo>
                <a:cubicBezTo>
                  <a:pt x="17722" y="15480"/>
                  <a:pt x="17724" y="15477"/>
                  <a:pt x="17726" y="15473"/>
                </a:cubicBezTo>
                <a:cubicBezTo>
                  <a:pt x="17747" y="15434"/>
                  <a:pt x="17774" y="15403"/>
                  <a:pt x="17801" y="15373"/>
                </a:cubicBezTo>
                <a:cubicBezTo>
                  <a:pt x="17850" y="15318"/>
                  <a:pt x="17900" y="15262"/>
                  <a:pt x="17917" y="15150"/>
                </a:cubicBezTo>
                <a:cubicBezTo>
                  <a:pt x="17920" y="15128"/>
                  <a:pt x="17919" y="15102"/>
                  <a:pt x="17918" y="15074"/>
                </a:cubicBezTo>
                <a:cubicBezTo>
                  <a:pt x="17916" y="15013"/>
                  <a:pt x="17916" y="14975"/>
                  <a:pt x="17941" y="14962"/>
                </a:cubicBezTo>
                <a:cubicBezTo>
                  <a:pt x="17966" y="14962"/>
                  <a:pt x="18062" y="14979"/>
                  <a:pt x="18073" y="14985"/>
                </a:cubicBezTo>
                <a:lnTo>
                  <a:pt x="18078" y="14965"/>
                </a:lnTo>
                <a:lnTo>
                  <a:pt x="18088" y="14948"/>
                </a:lnTo>
                <a:cubicBezTo>
                  <a:pt x="18056" y="14902"/>
                  <a:pt x="18054" y="14882"/>
                  <a:pt x="18055" y="14875"/>
                </a:cubicBezTo>
                <a:cubicBezTo>
                  <a:pt x="18057" y="14859"/>
                  <a:pt x="18080" y="14845"/>
                  <a:pt x="18101" y="14833"/>
                </a:cubicBezTo>
                <a:cubicBezTo>
                  <a:pt x="18134" y="14813"/>
                  <a:pt x="18171" y="14790"/>
                  <a:pt x="18183" y="14736"/>
                </a:cubicBezTo>
                <a:cubicBezTo>
                  <a:pt x="18191" y="14705"/>
                  <a:pt x="18192" y="14679"/>
                  <a:pt x="18192" y="14656"/>
                </a:cubicBezTo>
                <a:cubicBezTo>
                  <a:pt x="18194" y="14621"/>
                  <a:pt x="18194" y="14598"/>
                  <a:pt x="18218" y="14566"/>
                </a:cubicBezTo>
                <a:cubicBezTo>
                  <a:pt x="18229" y="14551"/>
                  <a:pt x="18239" y="14543"/>
                  <a:pt x="18249" y="14535"/>
                </a:cubicBezTo>
                <a:cubicBezTo>
                  <a:pt x="18267" y="14520"/>
                  <a:pt x="18285" y="14505"/>
                  <a:pt x="18301" y="14457"/>
                </a:cubicBezTo>
                <a:cubicBezTo>
                  <a:pt x="18323" y="14391"/>
                  <a:pt x="18330" y="14315"/>
                  <a:pt x="18337" y="14241"/>
                </a:cubicBezTo>
                <a:cubicBezTo>
                  <a:pt x="18343" y="14182"/>
                  <a:pt x="18348" y="14127"/>
                  <a:pt x="18360" y="14077"/>
                </a:cubicBezTo>
                <a:cubicBezTo>
                  <a:pt x="18390" y="13950"/>
                  <a:pt x="18434" y="13871"/>
                  <a:pt x="18502" y="13821"/>
                </a:cubicBezTo>
                <a:cubicBezTo>
                  <a:pt x="18531" y="13799"/>
                  <a:pt x="18554" y="13774"/>
                  <a:pt x="18575" y="13744"/>
                </a:cubicBezTo>
                <a:lnTo>
                  <a:pt x="18576" y="13745"/>
                </a:lnTo>
                <a:lnTo>
                  <a:pt x="18583" y="13733"/>
                </a:lnTo>
                <a:cubicBezTo>
                  <a:pt x="18583" y="13733"/>
                  <a:pt x="18584" y="13732"/>
                  <a:pt x="18584" y="13732"/>
                </a:cubicBezTo>
                <a:lnTo>
                  <a:pt x="18588" y="13725"/>
                </a:lnTo>
                <a:lnTo>
                  <a:pt x="18588" y="13724"/>
                </a:lnTo>
                <a:cubicBezTo>
                  <a:pt x="18612" y="13684"/>
                  <a:pt x="18631" y="13638"/>
                  <a:pt x="18651" y="13587"/>
                </a:cubicBezTo>
                <a:cubicBezTo>
                  <a:pt x="18666" y="13591"/>
                  <a:pt x="18687" y="13604"/>
                  <a:pt x="18707" y="13617"/>
                </a:cubicBezTo>
                <a:cubicBezTo>
                  <a:pt x="18734" y="13634"/>
                  <a:pt x="18762" y="13652"/>
                  <a:pt x="18786" y="13652"/>
                </a:cubicBezTo>
                <a:cubicBezTo>
                  <a:pt x="18792" y="13652"/>
                  <a:pt x="18799" y="13651"/>
                  <a:pt x="18804" y="13648"/>
                </a:cubicBezTo>
                <a:cubicBezTo>
                  <a:pt x="18858" y="13618"/>
                  <a:pt x="18847" y="13539"/>
                  <a:pt x="18839" y="13486"/>
                </a:cubicBezTo>
                <a:cubicBezTo>
                  <a:pt x="18836" y="13469"/>
                  <a:pt x="18834" y="13452"/>
                  <a:pt x="18833" y="13438"/>
                </a:cubicBezTo>
                <a:cubicBezTo>
                  <a:pt x="18829" y="13372"/>
                  <a:pt x="18839" y="13349"/>
                  <a:pt x="18861" y="13300"/>
                </a:cubicBezTo>
                <a:cubicBezTo>
                  <a:pt x="18865" y="13291"/>
                  <a:pt x="18869" y="13281"/>
                  <a:pt x="18874" y="13270"/>
                </a:cubicBezTo>
                <a:cubicBezTo>
                  <a:pt x="18897" y="13215"/>
                  <a:pt x="18925" y="13164"/>
                  <a:pt x="18953" y="13114"/>
                </a:cubicBezTo>
                <a:cubicBezTo>
                  <a:pt x="18977" y="13068"/>
                  <a:pt x="19003" y="13021"/>
                  <a:pt x="19025" y="12971"/>
                </a:cubicBezTo>
                <a:cubicBezTo>
                  <a:pt x="19050" y="12915"/>
                  <a:pt x="19093" y="12874"/>
                  <a:pt x="19137" y="12831"/>
                </a:cubicBezTo>
                <a:cubicBezTo>
                  <a:pt x="19174" y="12795"/>
                  <a:pt x="19211" y="12759"/>
                  <a:pt x="19240" y="12713"/>
                </a:cubicBezTo>
                <a:cubicBezTo>
                  <a:pt x="19257" y="12732"/>
                  <a:pt x="19281" y="12750"/>
                  <a:pt x="19303" y="12750"/>
                </a:cubicBezTo>
                <a:cubicBezTo>
                  <a:pt x="19322" y="12750"/>
                  <a:pt x="19338" y="12735"/>
                  <a:pt x="19347" y="12708"/>
                </a:cubicBezTo>
                <a:cubicBezTo>
                  <a:pt x="19367" y="12646"/>
                  <a:pt x="19322" y="12552"/>
                  <a:pt x="19298" y="12526"/>
                </a:cubicBezTo>
                <a:cubicBezTo>
                  <a:pt x="19290" y="12517"/>
                  <a:pt x="19280" y="12508"/>
                  <a:pt x="19269" y="12500"/>
                </a:cubicBezTo>
                <a:cubicBezTo>
                  <a:pt x="19228" y="12467"/>
                  <a:pt x="19210" y="12446"/>
                  <a:pt x="19222" y="12400"/>
                </a:cubicBezTo>
                <a:cubicBezTo>
                  <a:pt x="19235" y="12354"/>
                  <a:pt x="19248" y="12354"/>
                  <a:pt x="19253" y="12354"/>
                </a:cubicBezTo>
                <a:cubicBezTo>
                  <a:pt x="19294" y="12354"/>
                  <a:pt x="19354" y="12492"/>
                  <a:pt x="19377" y="12543"/>
                </a:cubicBezTo>
                <a:lnTo>
                  <a:pt x="19402" y="12600"/>
                </a:lnTo>
                <a:lnTo>
                  <a:pt x="19407" y="12547"/>
                </a:lnTo>
                <a:cubicBezTo>
                  <a:pt x="19416" y="12456"/>
                  <a:pt x="19388" y="12311"/>
                  <a:pt x="19347" y="12244"/>
                </a:cubicBezTo>
                <a:cubicBezTo>
                  <a:pt x="19333" y="12220"/>
                  <a:pt x="19305" y="12181"/>
                  <a:pt x="19276" y="12181"/>
                </a:cubicBezTo>
                <a:cubicBezTo>
                  <a:pt x="19261" y="12181"/>
                  <a:pt x="19241" y="12191"/>
                  <a:pt x="19227" y="12237"/>
                </a:cubicBezTo>
                <a:cubicBezTo>
                  <a:pt x="19214" y="12228"/>
                  <a:pt x="19198" y="12206"/>
                  <a:pt x="19187" y="12180"/>
                </a:cubicBezTo>
                <a:cubicBezTo>
                  <a:pt x="19177" y="12158"/>
                  <a:pt x="19173" y="12137"/>
                  <a:pt x="19176" y="12123"/>
                </a:cubicBezTo>
                <a:cubicBezTo>
                  <a:pt x="19181" y="12095"/>
                  <a:pt x="19192" y="12084"/>
                  <a:pt x="19216" y="12084"/>
                </a:cubicBezTo>
                <a:cubicBezTo>
                  <a:pt x="19225" y="12084"/>
                  <a:pt x="19234" y="12086"/>
                  <a:pt x="19243" y="12087"/>
                </a:cubicBezTo>
                <a:cubicBezTo>
                  <a:pt x="19253" y="12088"/>
                  <a:pt x="19262" y="12090"/>
                  <a:pt x="19271" y="12090"/>
                </a:cubicBezTo>
                <a:cubicBezTo>
                  <a:pt x="19278" y="12090"/>
                  <a:pt x="19284" y="12089"/>
                  <a:pt x="19290" y="12087"/>
                </a:cubicBezTo>
                <a:cubicBezTo>
                  <a:pt x="19305" y="12081"/>
                  <a:pt x="19313" y="12071"/>
                  <a:pt x="19318" y="12064"/>
                </a:cubicBezTo>
                <a:cubicBezTo>
                  <a:pt x="19319" y="12062"/>
                  <a:pt x="19321" y="12060"/>
                  <a:pt x="19321" y="12060"/>
                </a:cubicBezTo>
                <a:cubicBezTo>
                  <a:pt x="19322" y="12060"/>
                  <a:pt x="19326" y="12061"/>
                  <a:pt x="19334" y="12067"/>
                </a:cubicBezTo>
                <a:lnTo>
                  <a:pt x="19335" y="12068"/>
                </a:lnTo>
                <a:cubicBezTo>
                  <a:pt x="19391" y="12210"/>
                  <a:pt x="19413" y="12229"/>
                  <a:pt x="19427" y="12229"/>
                </a:cubicBezTo>
                <a:cubicBezTo>
                  <a:pt x="19435" y="12229"/>
                  <a:pt x="19443" y="12220"/>
                  <a:pt x="19447" y="12206"/>
                </a:cubicBezTo>
                <a:cubicBezTo>
                  <a:pt x="19458" y="12159"/>
                  <a:pt x="19452" y="12105"/>
                  <a:pt x="19446" y="12053"/>
                </a:cubicBezTo>
                <a:cubicBezTo>
                  <a:pt x="19442" y="12015"/>
                  <a:pt x="19438" y="11980"/>
                  <a:pt x="19441" y="11950"/>
                </a:cubicBezTo>
                <a:cubicBezTo>
                  <a:pt x="19443" y="11934"/>
                  <a:pt x="19442" y="11923"/>
                  <a:pt x="19442" y="11915"/>
                </a:cubicBezTo>
                <a:cubicBezTo>
                  <a:pt x="19442" y="11902"/>
                  <a:pt x="19442" y="11900"/>
                  <a:pt x="19448" y="11888"/>
                </a:cubicBezTo>
                <a:cubicBezTo>
                  <a:pt x="19453" y="11882"/>
                  <a:pt x="19483" y="11866"/>
                  <a:pt x="19495" y="11860"/>
                </a:cubicBezTo>
                <a:lnTo>
                  <a:pt x="19509" y="11886"/>
                </a:lnTo>
                <a:lnTo>
                  <a:pt x="19513" y="11839"/>
                </a:lnTo>
                <a:cubicBezTo>
                  <a:pt x="19517" y="11789"/>
                  <a:pt x="19514" y="11739"/>
                  <a:pt x="19512" y="11690"/>
                </a:cubicBezTo>
                <a:cubicBezTo>
                  <a:pt x="19511" y="11675"/>
                  <a:pt x="19510" y="11660"/>
                  <a:pt x="19509" y="11645"/>
                </a:cubicBezTo>
                <a:cubicBezTo>
                  <a:pt x="19532" y="11689"/>
                  <a:pt x="19554" y="11715"/>
                  <a:pt x="19574" y="11715"/>
                </a:cubicBezTo>
                <a:cubicBezTo>
                  <a:pt x="19578" y="11715"/>
                  <a:pt x="19581" y="11714"/>
                  <a:pt x="19585" y="11712"/>
                </a:cubicBezTo>
                <a:cubicBezTo>
                  <a:pt x="19591" y="11710"/>
                  <a:pt x="19595" y="11702"/>
                  <a:pt x="19597" y="11691"/>
                </a:cubicBezTo>
                <a:cubicBezTo>
                  <a:pt x="19609" y="11631"/>
                  <a:pt x="19521" y="11353"/>
                  <a:pt x="19505" y="11320"/>
                </a:cubicBezTo>
                <a:cubicBezTo>
                  <a:pt x="19493" y="11298"/>
                  <a:pt x="19479" y="11276"/>
                  <a:pt x="19466" y="11256"/>
                </a:cubicBezTo>
                <a:cubicBezTo>
                  <a:pt x="19441" y="11219"/>
                  <a:pt x="19416" y="11181"/>
                  <a:pt x="19406" y="11136"/>
                </a:cubicBezTo>
                <a:cubicBezTo>
                  <a:pt x="19399" y="11102"/>
                  <a:pt x="19398" y="11077"/>
                  <a:pt x="19399" y="11057"/>
                </a:cubicBezTo>
                <a:lnTo>
                  <a:pt x="19400" y="11041"/>
                </a:lnTo>
                <a:cubicBezTo>
                  <a:pt x="19400" y="11038"/>
                  <a:pt x="19400" y="11035"/>
                  <a:pt x="19400" y="11032"/>
                </a:cubicBezTo>
                <a:lnTo>
                  <a:pt x="19400" y="11029"/>
                </a:lnTo>
                <a:lnTo>
                  <a:pt x="19400" y="11029"/>
                </a:lnTo>
                <a:cubicBezTo>
                  <a:pt x="19400" y="10982"/>
                  <a:pt x="19388" y="10966"/>
                  <a:pt x="19342" y="10954"/>
                </a:cubicBezTo>
                <a:cubicBezTo>
                  <a:pt x="19342" y="10923"/>
                  <a:pt x="19344" y="10890"/>
                  <a:pt x="19346" y="10854"/>
                </a:cubicBezTo>
                <a:cubicBezTo>
                  <a:pt x="19351" y="10791"/>
                  <a:pt x="19355" y="10726"/>
                  <a:pt x="19344" y="10669"/>
                </a:cubicBezTo>
                <a:cubicBezTo>
                  <a:pt x="19339" y="10643"/>
                  <a:pt x="19329" y="10624"/>
                  <a:pt x="19321" y="10607"/>
                </a:cubicBezTo>
                <a:cubicBezTo>
                  <a:pt x="19307" y="10579"/>
                  <a:pt x="19298" y="10560"/>
                  <a:pt x="19308" y="10521"/>
                </a:cubicBezTo>
                <a:cubicBezTo>
                  <a:pt x="19310" y="10512"/>
                  <a:pt x="19319" y="10503"/>
                  <a:pt x="19327" y="10494"/>
                </a:cubicBezTo>
                <a:cubicBezTo>
                  <a:pt x="19337" y="10482"/>
                  <a:pt x="19349" y="10469"/>
                  <a:pt x="19355" y="10450"/>
                </a:cubicBezTo>
                <a:cubicBezTo>
                  <a:pt x="19365" y="10424"/>
                  <a:pt x="19368" y="10385"/>
                  <a:pt x="19371" y="10354"/>
                </a:cubicBezTo>
                <a:lnTo>
                  <a:pt x="19373" y="10337"/>
                </a:lnTo>
                <a:cubicBezTo>
                  <a:pt x="19379" y="10275"/>
                  <a:pt x="19383" y="10215"/>
                  <a:pt x="19364" y="10175"/>
                </a:cubicBezTo>
                <a:cubicBezTo>
                  <a:pt x="19356" y="10159"/>
                  <a:pt x="19345" y="10147"/>
                  <a:pt x="19332" y="10140"/>
                </a:cubicBezTo>
                <a:cubicBezTo>
                  <a:pt x="19362" y="10078"/>
                  <a:pt x="19375" y="10045"/>
                  <a:pt x="19379" y="10027"/>
                </a:cubicBezTo>
                <a:cubicBezTo>
                  <a:pt x="19400" y="10022"/>
                  <a:pt x="19416" y="10010"/>
                  <a:pt x="19426" y="9990"/>
                </a:cubicBezTo>
                <a:cubicBezTo>
                  <a:pt x="19445" y="9955"/>
                  <a:pt x="19443" y="9905"/>
                  <a:pt x="19440" y="9852"/>
                </a:cubicBezTo>
                <a:lnTo>
                  <a:pt x="19439" y="9827"/>
                </a:lnTo>
                <a:cubicBezTo>
                  <a:pt x="19438" y="9791"/>
                  <a:pt x="19438" y="9754"/>
                  <a:pt x="19447" y="9722"/>
                </a:cubicBezTo>
                <a:cubicBezTo>
                  <a:pt x="19452" y="9705"/>
                  <a:pt x="19456" y="9690"/>
                  <a:pt x="19460" y="9675"/>
                </a:cubicBezTo>
                <a:cubicBezTo>
                  <a:pt x="19492" y="9564"/>
                  <a:pt x="19507" y="9509"/>
                  <a:pt x="19493" y="9368"/>
                </a:cubicBezTo>
                <a:lnTo>
                  <a:pt x="19494" y="9368"/>
                </a:lnTo>
                <a:lnTo>
                  <a:pt x="19491" y="9346"/>
                </a:lnTo>
                <a:cubicBezTo>
                  <a:pt x="19490" y="9335"/>
                  <a:pt x="19489" y="9321"/>
                  <a:pt x="19488" y="9303"/>
                </a:cubicBezTo>
                <a:cubicBezTo>
                  <a:pt x="19478" y="9179"/>
                  <a:pt x="19465" y="9055"/>
                  <a:pt x="19429" y="9027"/>
                </a:cubicBezTo>
                <a:lnTo>
                  <a:pt x="19416" y="9016"/>
                </a:lnTo>
                <a:cubicBezTo>
                  <a:pt x="19363" y="8974"/>
                  <a:pt x="19339" y="8955"/>
                  <a:pt x="19308" y="8865"/>
                </a:cubicBezTo>
                <a:cubicBezTo>
                  <a:pt x="19302" y="8846"/>
                  <a:pt x="19297" y="8819"/>
                  <a:pt x="19292" y="8790"/>
                </a:cubicBezTo>
                <a:cubicBezTo>
                  <a:pt x="19287" y="8760"/>
                  <a:pt x="19281" y="8730"/>
                  <a:pt x="19274" y="8703"/>
                </a:cubicBezTo>
                <a:lnTo>
                  <a:pt x="19272" y="8699"/>
                </a:lnTo>
                <a:lnTo>
                  <a:pt x="19256" y="8678"/>
                </a:lnTo>
                <a:cubicBezTo>
                  <a:pt x="19291" y="8694"/>
                  <a:pt x="19305" y="8743"/>
                  <a:pt x="19322" y="8803"/>
                </a:cubicBezTo>
                <a:cubicBezTo>
                  <a:pt x="19334" y="8848"/>
                  <a:pt x="19349" y="8900"/>
                  <a:pt x="19374" y="8939"/>
                </a:cubicBezTo>
                <a:lnTo>
                  <a:pt x="19385" y="8955"/>
                </a:lnTo>
                <a:lnTo>
                  <a:pt x="19394" y="8938"/>
                </a:lnTo>
                <a:cubicBezTo>
                  <a:pt x="19410" y="8909"/>
                  <a:pt x="19435" y="8889"/>
                  <a:pt x="19461" y="8868"/>
                </a:cubicBezTo>
                <a:cubicBezTo>
                  <a:pt x="19503" y="8834"/>
                  <a:pt x="19547" y="8799"/>
                  <a:pt x="19559" y="8719"/>
                </a:cubicBezTo>
                <a:cubicBezTo>
                  <a:pt x="19563" y="8686"/>
                  <a:pt x="19563" y="8657"/>
                  <a:pt x="19563" y="8630"/>
                </a:cubicBezTo>
                <a:cubicBezTo>
                  <a:pt x="19563" y="8584"/>
                  <a:pt x="19563" y="8545"/>
                  <a:pt x="19585" y="8493"/>
                </a:cubicBezTo>
                <a:cubicBezTo>
                  <a:pt x="19595" y="8473"/>
                  <a:pt x="19678" y="8367"/>
                  <a:pt x="19694" y="8363"/>
                </a:cubicBezTo>
                <a:cubicBezTo>
                  <a:pt x="19689" y="8363"/>
                  <a:pt x="19684" y="8355"/>
                  <a:pt x="19684" y="8347"/>
                </a:cubicBezTo>
                <a:lnTo>
                  <a:pt x="19698" y="8346"/>
                </a:lnTo>
                <a:lnTo>
                  <a:pt x="19711" y="8345"/>
                </a:lnTo>
                <a:lnTo>
                  <a:pt x="19711" y="8345"/>
                </a:lnTo>
                <a:cubicBezTo>
                  <a:pt x="19710" y="8294"/>
                  <a:pt x="19682" y="8259"/>
                  <a:pt x="19651" y="8247"/>
                </a:cubicBezTo>
                <a:cubicBezTo>
                  <a:pt x="19656" y="8225"/>
                  <a:pt x="19663" y="8202"/>
                  <a:pt x="19669" y="8179"/>
                </a:cubicBezTo>
                <a:cubicBezTo>
                  <a:pt x="19689" y="8109"/>
                  <a:pt x="19709" y="8037"/>
                  <a:pt x="19705" y="7970"/>
                </a:cubicBezTo>
                <a:lnTo>
                  <a:pt x="19703" y="7942"/>
                </a:lnTo>
                <a:cubicBezTo>
                  <a:pt x="19698" y="7838"/>
                  <a:pt x="19693" y="7763"/>
                  <a:pt x="19700" y="7657"/>
                </a:cubicBezTo>
                <a:lnTo>
                  <a:pt x="19701" y="7649"/>
                </a:lnTo>
                <a:cubicBezTo>
                  <a:pt x="19704" y="7603"/>
                  <a:pt x="19706" y="7560"/>
                  <a:pt x="19689" y="7512"/>
                </a:cubicBezTo>
                <a:cubicBezTo>
                  <a:pt x="19689" y="7512"/>
                  <a:pt x="19669" y="7472"/>
                  <a:pt x="19651" y="7450"/>
                </a:cubicBezTo>
                <a:cubicBezTo>
                  <a:pt x="19659" y="7432"/>
                  <a:pt x="19675" y="7424"/>
                  <a:pt x="19702" y="7424"/>
                </a:cubicBezTo>
                <a:cubicBezTo>
                  <a:pt x="19711" y="7424"/>
                  <a:pt x="19719" y="7425"/>
                  <a:pt x="19728" y="7425"/>
                </a:cubicBezTo>
                <a:cubicBezTo>
                  <a:pt x="19737" y="7426"/>
                  <a:pt x="19745" y="7427"/>
                  <a:pt x="19752" y="7427"/>
                </a:cubicBezTo>
                <a:cubicBezTo>
                  <a:pt x="19770" y="7427"/>
                  <a:pt x="19790" y="7424"/>
                  <a:pt x="19801" y="7402"/>
                </a:cubicBezTo>
                <a:cubicBezTo>
                  <a:pt x="19808" y="7387"/>
                  <a:pt x="19810" y="7367"/>
                  <a:pt x="19807" y="7343"/>
                </a:cubicBezTo>
                <a:lnTo>
                  <a:pt x="19806" y="7328"/>
                </a:lnTo>
                <a:lnTo>
                  <a:pt x="19797" y="7325"/>
                </a:lnTo>
                <a:cubicBezTo>
                  <a:pt x="19793" y="7324"/>
                  <a:pt x="19791" y="7323"/>
                  <a:pt x="19788" y="7321"/>
                </a:cubicBezTo>
                <a:cubicBezTo>
                  <a:pt x="19788" y="7321"/>
                  <a:pt x="19787" y="7321"/>
                  <a:pt x="19787" y="7321"/>
                </a:cubicBezTo>
                <a:cubicBezTo>
                  <a:pt x="19804" y="7259"/>
                  <a:pt x="19872" y="7226"/>
                  <a:pt x="19928" y="7198"/>
                </a:cubicBezTo>
                <a:cubicBezTo>
                  <a:pt x="19950" y="7188"/>
                  <a:pt x="19970" y="7178"/>
                  <a:pt x="19985" y="7168"/>
                </a:cubicBezTo>
                <a:lnTo>
                  <a:pt x="20004" y="7154"/>
                </a:lnTo>
                <a:cubicBezTo>
                  <a:pt x="20086" y="7098"/>
                  <a:pt x="20163" y="7045"/>
                  <a:pt x="20232" y="6945"/>
                </a:cubicBezTo>
                <a:cubicBezTo>
                  <a:pt x="20240" y="6933"/>
                  <a:pt x="20252" y="6920"/>
                  <a:pt x="20265" y="6905"/>
                </a:cubicBezTo>
                <a:cubicBezTo>
                  <a:pt x="20310" y="6854"/>
                  <a:pt x="20365" y="6791"/>
                  <a:pt x="20358" y="6710"/>
                </a:cubicBezTo>
                <a:cubicBezTo>
                  <a:pt x="20352" y="6634"/>
                  <a:pt x="20293" y="6634"/>
                  <a:pt x="20274" y="6634"/>
                </a:cubicBezTo>
                <a:cubicBezTo>
                  <a:pt x="20260" y="6634"/>
                  <a:pt x="20247" y="6636"/>
                  <a:pt x="20235" y="6637"/>
                </a:cubicBezTo>
                <a:cubicBezTo>
                  <a:pt x="20227" y="6638"/>
                  <a:pt x="20220" y="6639"/>
                  <a:pt x="20213" y="6639"/>
                </a:cubicBezTo>
                <a:lnTo>
                  <a:pt x="20198" y="6638"/>
                </a:lnTo>
                <a:cubicBezTo>
                  <a:pt x="20190" y="6638"/>
                  <a:pt x="20182" y="6637"/>
                  <a:pt x="20173" y="6637"/>
                </a:cubicBezTo>
                <a:cubicBezTo>
                  <a:pt x="20134" y="6637"/>
                  <a:pt x="20086" y="6647"/>
                  <a:pt x="20063" y="6717"/>
                </a:cubicBezTo>
                <a:cubicBezTo>
                  <a:pt x="20058" y="6734"/>
                  <a:pt x="20056" y="6751"/>
                  <a:pt x="20054" y="6767"/>
                </a:cubicBezTo>
                <a:cubicBezTo>
                  <a:pt x="20051" y="6788"/>
                  <a:pt x="20049" y="6805"/>
                  <a:pt x="20039" y="6819"/>
                </a:cubicBezTo>
                <a:cubicBezTo>
                  <a:pt x="20025" y="6840"/>
                  <a:pt x="20001" y="6849"/>
                  <a:pt x="19981" y="6854"/>
                </a:cubicBezTo>
                <a:cubicBezTo>
                  <a:pt x="19969" y="6857"/>
                  <a:pt x="19958" y="6860"/>
                  <a:pt x="19948" y="6862"/>
                </a:cubicBezTo>
                <a:cubicBezTo>
                  <a:pt x="19912" y="6869"/>
                  <a:pt x="19880" y="6877"/>
                  <a:pt x="19848" y="6909"/>
                </a:cubicBezTo>
                <a:cubicBezTo>
                  <a:pt x="19864" y="6888"/>
                  <a:pt x="19881" y="6869"/>
                  <a:pt x="19899" y="6850"/>
                </a:cubicBezTo>
                <a:cubicBezTo>
                  <a:pt x="19908" y="6841"/>
                  <a:pt x="19916" y="6833"/>
                  <a:pt x="19925" y="6823"/>
                </a:cubicBezTo>
                <a:cubicBezTo>
                  <a:pt x="19940" y="6806"/>
                  <a:pt x="19954" y="6786"/>
                  <a:pt x="19968" y="6767"/>
                </a:cubicBezTo>
                <a:cubicBezTo>
                  <a:pt x="19988" y="6739"/>
                  <a:pt x="20006" y="6713"/>
                  <a:pt x="20028" y="6695"/>
                </a:cubicBezTo>
                <a:cubicBezTo>
                  <a:pt x="20063" y="6666"/>
                  <a:pt x="20099" y="6649"/>
                  <a:pt x="20138" y="6631"/>
                </a:cubicBezTo>
                <a:cubicBezTo>
                  <a:pt x="20181" y="6611"/>
                  <a:pt x="20224" y="6591"/>
                  <a:pt x="20265" y="6554"/>
                </a:cubicBezTo>
                <a:lnTo>
                  <a:pt x="20275" y="6545"/>
                </a:lnTo>
                <a:cubicBezTo>
                  <a:pt x="20298" y="6523"/>
                  <a:pt x="20327" y="6497"/>
                  <a:pt x="20352" y="6497"/>
                </a:cubicBezTo>
                <a:cubicBezTo>
                  <a:pt x="20354" y="6497"/>
                  <a:pt x="20357" y="6497"/>
                  <a:pt x="20360" y="6498"/>
                </a:cubicBezTo>
                <a:lnTo>
                  <a:pt x="20360" y="6498"/>
                </a:lnTo>
                <a:cubicBezTo>
                  <a:pt x="20367" y="6499"/>
                  <a:pt x="20373" y="6504"/>
                  <a:pt x="20378" y="6511"/>
                </a:cubicBezTo>
                <a:cubicBezTo>
                  <a:pt x="20384" y="6518"/>
                  <a:pt x="20389" y="6535"/>
                  <a:pt x="20393" y="6552"/>
                </a:cubicBezTo>
                <a:cubicBezTo>
                  <a:pt x="20402" y="6584"/>
                  <a:pt x="20411" y="6619"/>
                  <a:pt x="20434" y="6626"/>
                </a:cubicBezTo>
                <a:cubicBezTo>
                  <a:pt x="20438" y="6628"/>
                  <a:pt x="20442" y="6629"/>
                  <a:pt x="20446" y="6629"/>
                </a:cubicBezTo>
                <a:cubicBezTo>
                  <a:pt x="20461" y="6629"/>
                  <a:pt x="20468" y="6618"/>
                  <a:pt x="20472" y="6609"/>
                </a:cubicBezTo>
                <a:cubicBezTo>
                  <a:pt x="20485" y="6579"/>
                  <a:pt x="20474" y="6529"/>
                  <a:pt x="20461" y="6476"/>
                </a:cubicBezTo>
                <a:cubicBezTo>
                  <a:pt x="20457" y="6458"/>
                  <a:pt x="20451" y="6432"/>
                  <a:pt x="20450" y="6420"/>
                </a:cubicBezTo>
                <a:cubicBezTo>
                  <a:pt x="20474" y="6401"/>
                  <a:pt x="20492" y="6370"/>
                  <a:pt x="20510" y="6340"/>
                </a:cubicBezTo>
                <a:cubicBezTo>
                  <a:pt x="20526" y="6313"/>
                  <a:pt x="20541" y="6288"/>
                  <a:pt x="20558" y="6272"/>
                </a:cubicBezTo>
                <a:cubicBezTo>
                  <a:pt x="20572" y="6260"/>
                  <a:pt x="20581" y="6254"/>
                  <a:pt x="20588" y="6253"/>
                </a:cubicBezTo>
                <a:lnTo>
                  <a:pt x="20589" y="6253"/>
                </a:lnTo>
                <a:cubicBezTo>
                  <a:pt x="20590" y="6252"/>
                  <a:pt x="20591" y="6252"/>
                  <a:pt x="20593" y="6252"/>
                </a:cubicBezTo>
                <a:cubicBezTo>
                  <a:pt x="20601" y="6252"/>
                  <a:pt x="20609" y="6260"/>
                  <a:pt x="20623" y="6276"/>
                </a:cubicBezTo>
                <a:cubicBezTo>
                  <a:pt x="20632" y="6285"/>
                  <a:pt x="20642" y="6296"/>
                  <a:pt x="20655" y="6308"/>
                </a:cubicBezTo>
                <a:cubicBezTo>
                  <a:pt x="20680" y="6331"/>
                  <a:pt x="20692" y="6338"/>
                  <a:pt x="20703" y="6338"/>
                </a:cubicBezTo>
                <a:cubicBezTo>
                  <a:pt x="20717" y="6338"/>
                  <a:pt x="20725" y="6326"/>
                  <a:pt x="20735" y="6312"/>
                </a:cubicBezTo>
                <a:cubicBezTo>
                  <a:pt x="20742" y="6301"/>
                  <a:pt x="20751" y="6287"/>
                  <a:pt x="20766" y="6272"/>
                </a:cubicBezTo>
                <a:cubicBezTo>
                  <a:pt x="20781" y="6257"/>
                  <a:pt x="20823" y="6249"/>
                  <a:pt x="20864" y="6243"/>
                </a:cubicBezTo>
                <a:cubicBezTo>
                  <a:pt x="20931" y="6231"/>
                  <a:pt x="21001" y="6219"/>
                  <a:pt x="21022" y="6164"/>
                </a:cubicBezTo>
                <a:cubicBezTo>
                  <a:pt x="21027" y="6151"/>
                  <a:pt x="21032" y="6129"/>
                  <a:pt x="21025" y="6099"/>
                </a:cubicBezTo>
                <a:lnTo>
                  <a:pt x="21020" y="6079"/>
                </a:lnTo>
                <a:lnTo>
                  <a:pt x="21008" y="6086"/>
                </a:lnTo>
                <a:cubicBezTo>
                  <a:pt x="21001" y="6090"/>
                  <a:pt x="20993" y="6094"/>
                  <a:pt x="20986" y="6099"/>
                </a:cubicBezTo>
                <a:cubicBezTo>
                  <a:pt x="20950" y="6119"/>
                  <a:pt x="20910" y="6143"/>
                  <a:pt x="20875" y="6143"/>
                </a:cubicBezTo>
                <a:cubicBezTo>
                  <a:pt x="20862" y="6143"/>
                  <a:pt x="20851" y="6140"/>
                  <a:pt x="20842" y="6134"/>
                </a:cubicBezTo>
                <a:cubicBezTo>
                  <a:pt x="20820" y="6122"/>
                  <a:pt x="20803" y="6095"/>
                  <a:pt x="20796" y="6064"/>
                </a:cubicBezTo>
                <a:cubicBezTo>
                  <a:pt x="20790" y="6036"/>
                  <a:pt x="20792" y="6006"/>
                  <a:pt x="20803" y="5978"/>
                </a:cubicBezTo>
                <a:cubicBezTo>
                  <a:pt x="20820" y="5933"/>
                  <a:pt x="20847" y="5928"/>
                  <a:pt x="20879" y="5922"/>
                </a:cubicBezTo>
                <a:cubicBezTo>
                  <a:pt x="20902" y="5918"/>
                  <a:pt x="20926" y="5913"/>
                  <a:pt x="20947" y="5891"/>
                </a:cubicBezTo>
                <a:cubicBezTo>
                  <a:pt x="20969" y="5869"/>
                  <a:pt x="20982" y="5832"/>
                  <a:pt x="20985" y="5784"/>
                </a:cubicBezTo>
                <a:cubicBezTo>
                  <a:pt x="20989" y="5706"/>
                  <a:pt x="20965" y="5618"/>
                  <a:pt x="20939" y="5579"/>
                </a:cubicBezTo>
                <a:cubicBezTo>
                  <a:pt x="20912" y="5539"/>
                  <a:pt x="20889" y="5518"/>
                  <a:pt x="20869" y="5518"/>
                </a:cubicBezTo>
                <a:cubicBezTo>
                  <a:pt x="20853" y="5518"/>
                  <a:pt x="20841" y="5531"/>
                  <a:pt x="20834" y="5554"/>
                </a:cubicBezTo>
                <a:cubicBezTo>
                  <a:pt x="20822" y="5593"/>
                  <a:pt x="20830" y="5655"/>
                  <a:pt x="20852" y="5712"/>
                </a:cubicBezTo>
                <a:cubicBezTo>
                  <a:pt x="20821" y="5727"/>
                  <a:pt x="20802" y="5761"/>
                  <a:pt x="20796" y="5811"/>
                </a:cubicBezTo>
                <a:cubicBezTo>
                  <a:pt x="20781" y="5787"/>
                  <a:pt x="20765" y="5766"/>
                  <a:pt x="20749" y="5745"/>
                </a:cubicBezTo>
                <a:cubicBezTo>
                  <a:pt x="20738" y="5730"/>
                  <a:pt x="20727" y="5716"/>
                  <a:pt x="20716" y="5700"/>
                </a:cubicBezTo>
                <a:cubicBezTo>
                  <a:pt x="20696" y="5672"/>
                  <a:pt x="20680" y="5640"/>
                  <a:pt x="20664" y="5607"/>
                </a:cubicBezTo>
                <a:cubicBezTo>
                  <a:pt x="20656" y="5589"/>
                  <a:pt x="20647" y="5571"/>
                  <a:pt x="20637" y="5553"/>
                </a:cubicBezTo>
                <a:cubicBezTo>
                  <a:pt x="20627" y="5534"/>
                  <a:pt x="20613" y="5517"/>
                  <a:pt x="20598" y="5498"/>
                </a:cubicBezTo>
                <a:cubicBezTo>
                  <a:pt x="20578" y="5474"/>
                  <a:pt x="20558" y="5450"/>
                  <a:pt x="20551" y="5425"/>
                </a:cubicBezTo>
                <a:cubicBezTo>
                  <a:pt x="20538" y="5381"/>
                  <a:pt x="20550" y="5350"/>
                  <a:pt x="20564" y="5311"/>
                </a:cubicBezTo>
                <a:cubicBezTo>
                  <a:pt x="20574" y="5286"/>
                  <a:pt x="20583" y="5260"/>
                  <a:pt x="20587" y="5229"/>
                </a:cubicBezTo>
                <a:cubicBezTo>
                  <a:pt x="20596" y="5147"/>
                  <a:pt x="20562" y="5058"/>
                  <a:pt x="20523" y="5013"/>
                </a:cubicBezTo>
                <a:lnTo>
                  <a:pt x="20515" y="5003"/>
                </a:lnTo>
                <a:lnTo>
                  <a:pt x="20507" y="5014"/>
                </a:lnTo>
                <a:lnTo>
                  <a:pt x="20504" y="5019"/>
                </a:lnTo>
                <a:lnTo>
                  <a:pt x="20502" y="5024"/>
                </a:lnTo>
                <a:cubicBezTo>
                  <a:pt x="20496" y="5051"/>
                  <a:pt x="20490" y="5073"/>
                  <a:pt x="20480" y="5090"/>
                </a:cubicBezTo>
                <a:cubicBezTo>
                  <a:pt x="20477" y="5073"/>
                  <a:pt x="20474" y="5057"/>
                  <a:pt x="20471" y="5041"/>
                </a:cubicBezTo>
                <a:lnTo>
                  <a:pt x="20471" y="5038"/>
                </a:lnTo>
                <a:cubicBezTo>
                  <a:pt x="20459" y="4963"/>
                  <a:pt x="20459" y="4905"/>
                  <a:pt x="20470" y="4847"/>
                </a:cubicBezTo>
                <a:lnTo>
                  <a:pt x="20470" y="4846"/>
                </a:lnTo>
                <a:cubicBezTo>
                  <a:pt x="20474" y="4826"/>
                  <a:pt x="20479" y="4806"/>
                  <a:pt x="20486" y="4784"/>
                </a:cubicBezTo>
                <a:cubicBezTo>
                  <a:pt x="20488" y="4781"/>
                  <a:pt x="20492" y="4772"/>
                  <a:pt x="20497" y="4761"/>
                </a:cubicBezTo>
                <a:cubicBezTo>
                  <a:pt x="20551" y="4649"/>
                  <a:pt x="20584" y="4563"/>
                  <a:pt x="20575" y="4511"/>
                </a:cubicBezTo>
                <a:cubicBezTo>
                  <a:pt x="20572" y="4495"/>
                  <a:pt x="20565" y="4483"/>
                  <a:pt x="20555" y="4477"/>
                </a:cubicBezTo>
                <a:cubicBezTo>
                  <a:pt x="20554" y="4476"/>
                  <a:pt x="20554" y="4472"/>
                  <a:pt x="20553" y="4471"/>
                </a:cubicBezTo>
                <a:cubicBezTo>
                  <a:pt x="20546" y="4421"/>
                  <a:pt x="20595" y="4262"/>
                  <a:pt x="20616" y="4225"/>
                </a:cubicBezTo>
                <a:cubicBezTo>
                  <a:pt x="20629" y="4203"/>
                  <a:pt x="20646" y="4191"/>
                  <a:pt x="20663" y="4178"/>
                </a:cubicBezTo>
                <a:cubicBezTo>
                  <a:pt x="20683" y="4163"/>
                  <a:pt x="20703" y="4147"/>
                  <a:pt x="20720" y="4117"/>
                </a:cubicBezTo>
                <a:cubicBezTo>
                  <a:pt x="20775" y="4021"/>
                  <a:pt x="20844" y="3950"/>
                  <a:pt x="20911" y="3881"/>
                </a:cubicBezTo>
                <a:cubicBezTo>
                  <a:pt x="20966" y="3824"/>
                  <a:pt x="21024" y="3765"/>
                  <a:pt x="21073" y="3692"/>
                </a:cubicBezTo>
                <a:cubicBezTo>
                  <a:pt x="21123" y="3617"/>
                  <a:pt x="21158" y="3535"/>
                  <a:pt x="21178" y="3448"/>
                </a:cubicBezTo>
                <a:cubicBezTo>
                  <a:pt x="21214" y="3293"/>
                  <a:pt x="21295" y="3139"/>
                  <a:pt x="21394" y="3035"/>
                </a:cubicBezTo>
                <a:cubicBezTo>
                  <a:pt x="21399" y="3031"/>
                  <a:pt x="21404" y="3027"/>
                  <a:pt x="21409" y="3022"/>
                </a:cubicBezTo>
                <a:cubicBezTo>
                  <a:pt x="21426" y="3008"/>
                  <a:pt x="21446" y="2991"/>
                  <a:pt x="21454" y="2958"/>
                </a:cubicBezTo>
                <a:cubicBezTo>
                  <a:pt x="21459" y="2937"/>
                  <a:pt x="21451" y="2886"/>
                  <a:pt x="21445" y="2859"/>
                </a:cubicBezTo>
                <a:cubicBezTo>
                  <a:pt x="21453" y="2848"/>
                  <a:pt x="21459" y="2847"/>
                  <a:pt x="21463" y="2847"/>
                </a:cubicBezTo>
                <a:cubicBezTo>
                  <a:pt x="21476" y="2847"/>
                  <a:pt x="21492" y="2865"/>
                  <a:pt x="21507" y="2882"/>
                </a:cubicBezTo>
                <a:cubicBezTo>
                  <a:pt x="21526" y="2904"/>
                  <a:pt x="21545" y="2926"/>
                  <a:pt x="21567" y="2926"/>
                </a:cubicBezTo>
                <a:cubicBezTo>
                  <a:pt x="21571" y="2926"/>
                  <a:pt x="21575" y="2925"/>
                  <a:pt x="21579" y="2923"/>
                </a:cubicBezTo>
                <a:lnTo>
                  <a:pt x="21589" y="2919"/>
                </a:lnTo>
                <a:lnTo>
                  <a:pt x="21589" y="2903"/>
                </a:lnTo>
                <a:cubicBezTo>
                  <a:pt x="21592" y="2798"/>
                  <a:pt x="21564" y="2770"/>
                  <a:pt x="21534" y="274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Gill Sans"/>
            </a:endParaRPr>
          </a:p>
        </p:txBody>
      </p:sp>
      <p:sp>
        <p:nvSpPr>
          <p:cNvPr id="7" name="Kształt">
            <a:extLst>
              <a:ext uri="{FF2B5EF4-FFF2-40B4-BE49-F238E27FC236}">
                <a16:creationId xmlns:a16="http://schemas.microsoft.com/office/drawing/2014/main" id="{A2144942-D1B7-4AC0-8DFD-63CDB81323BC}"/>
              </a:ext>
            </a:extLst>
          </p:cNvPr>
          <p:cNvSpPr>
            <a:spLocks noChangeAspect="1"/>
          </p:cNvSpPr>
          <p:nvPr/>
        </p:nvSpPr>
        <p:spPr>
          <a:xfrm>
            <a:off x="1106093" y="4564218"/>
            <a:ext cx="1234520" cy="901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25" h="21600" extrusionOk="0">
                <a:moveTo>
                  <a:pt x="5477" y="21600"/>
                </a:moveTo>
                <a:cubicBezTo>
                  <a:pt x="5127" y="21600"/>
                  <a:pt x="4803" y="21358"/>
                  <a:pt x="4539" y="20903"/>
                </a:cubicBezTo>
                <a:cubicBezTo>
                  <a:pt x="4496" y="20828"/>
                  <a:pt x="4446" y="20750"/>
                  <a:pt x="4394" y="20668"/>
                </a:cubicBezTo>
                <a:cubicBezTo>
                  <a:pt x="4227" y="20407"/>
                  <a:pt x="4037" y="20111"/>
                  <a:pt x="3971" y="19779"/>
                </a:cubicBezTo>
                <a:cubicBezTo>
                  <a:pt x="3941" y="19634"/>
                  <a:pt x="3938" y="19502"/>
                  <a:pt x="3936" y="19386"/>
                </a:cubicBezTo>
                <a:cubicBezTo>
                  <a:pt x="3932" y="19183"/>
                  <a:pt x="3926" y="19108"/>
                  <a:pt x="3837" y="19011"/>
                </a:cubicBezTo>
                <a:cubicBezTo>
                  <a:pt x="3742" y="18951"/>
                  <a:pt x="3629" y="18850"/>
                  <a:pt x="3521" y="18752"/>
                </a:cubicBezTo>
                <a:cubicBezTo>
                  <a:pt x="3325" y="18574"/>
                  <a:pt x="3169" y="18434"/>
                  <a:pt x="2928" y="18382"/>
                </a:cubicBezTo>
                <a:cubicBezTo>
                  <a:pt x="2825" y="18359"/>
                  <a:pt x="2725" y="18346"/>
                  <a:pt x="2630" y="18346"/>
                </a:cubicBezTo>
                <a:cubicBezTo>
                  <a:pt x="2584" y="18346"/>
                  <a:pt x="2540" y="18349"/>
                  <a:pt x="2496" y="18356"/>
                </a:cubicBezTo>
                <a:lnTo>
                  <a:pt x="2147" y="18413"/>
                </a:lnTo>
                <a:lnTo>
                  <a:pt x="2259" y="17981"/>
                </a:lnTo>
                <a:cubicBezTo>
                  <a:pt x="2288" y="17869"/>
                  <a:pt x="2273" y="17725"/>
                  <a:pt x="2255" y="17559"/>
                </a:cubicBezTo>
                <a:cubicBezTo>
                  <a:pt x="2244" y="17451"/>
                  <a:pt x="2232" y="17341"/>
                  <a:pt x="2230" y="17229"/>
                </a:cubicBezTo>
                <a:cubicBezTo>
                  <a:pt x="2209" y="16411"/>
                  <a:pt x="2398" y="16174"/>
                  <a:pt x="2867" y="15795"/>
                </a:cubicBezTo>
                <a:cubicBezTo>
                  <a:pt x="2905" y="15765"/>
                  <a:pt x="2952" y="15736"/>
                  <a:pt x="3001" y="15706"/>
                </a:cubicBezTo>
                <a:cubicBezTo>
                  <a:pt x="3056" y="15673"/>
                  <a:pt x="3158" y="15610"/>
                  <a:pt x="3179" y="15571"/>
                </a:cubicBezTo>
                <a:cubicBezTo>
                  <a:pt x="3163" y="15567"/>
                  <a:pt x="3069" y="15460"/>
                  <a:pt x="3014" y="15397"/>
                </a:cubicBezTo>
                <a:cubicBezTo>
                  <a:pt x="2899" y="15267"/>
                  <a:pt x="2769" y="15120"/>
                  <a:pt x="2715" y="14914"/>
                </a:cubicBezTo>
                <a:cubicBezTo>
                  <a:pt x="2541" y="14247"/>
                  <a:pt x="2776" y="13832"/>
                  <a:pt x="3001" y="13545"/>
                </a:cubicBezTo>
                <a:cubicBezTo>
                  <a:pt x="3150" y="13354"/>
                  <a:pt x="3299" y="13084"/>
                  <a:pt x="3232" y="12951"/>
                </a:cubicBezTo>
                <a:cubicBezTo>
                  <a:pt x="3208" y="12904"/>
                  <a:pt x="3144" y="12860"/>
                  <a:pt x="3077" y="12814"/>
                </a:cubicBezTo>
                <a:cubicBezTo>
                  <a:pt x="2968" y="12739"/>
                  <a:pt x="2832" y="12646"/>
                  <a:pt x="2751" y="12457"/>
                </a:cubicBezTo>
                <a:cubicBezTo>
                  <a:pt x="2701" y="12338"/>
                  <a:pt x="2679" y="12223"/>
                  <a:pt x="2662" y="12130"/>
                </a:cubicBezTo>
                <a:cubicBezTo>
                  <a:pt x="2643" y="12029"/>
                  <a:pt x="2631" y="11970"/>
                  <a:pt x="2601" y="11922"/>
                </a:cubicBezTo>
                <a:cubicBezTo>
                  <a:pt x="2587" y="11898"/>
                  <a:pt x="2556" y="11867"/>
                  <a:pt x="2526" y="11837"/>
                </a:cubicBezTo>
                <a:cubicBezTo>
                  <a:pt x="2478" y="11789"/>
                  <a:pt x="2432" y="11740"/>
                  <a:pt x="2394" y="11684"/>
                </a:cubicBezTo>
                <a:lnTo>
                  <a:pt x="2191" y="11385"/>
                </a:lnTo>
                <a:lnTo>
                  <a:pt x="2474" y="11231"/>
                </a:lnTo>
                <a:cubicBezTo>
                  <a:pt x="2710" y="11103"/>
                  <a:pt x="3069" y="11054"/>
                  <a:pt x="3342" y="11049"/>
                </a:cubicBezTo>
                <a:cubicBezTo>
                  <a:pt x="3554" y="10581"/>
                  <a:pt x="3537" y="10431"/>
                  <a:pt x="3537" y="10430"/>
                </a:cubicBezTo>
                <a:cubicBezTo>
                  <a:pt x="3479" y="10405"/>
                  <a:pt x="3335" y="10283"/>
                  <a:pt x="3350" y="10018"/>
                </a:cubicBezTo>
                <a:cubicBezTo>
                  <a:pt x="3362" y="9768"/>
                  <a:pt x="3525" y="9627"/>
                  <a:pt x="3656" y="9513"/>
                </a:cubicBezTo>
                <a:cubicBezTo>
                  <a:pt x="3694" y="9479"/>
                  <a:pt x="3760" y="9422"/>
                  <a:pt x="3775" y="9396"/>
                </a:cubicBezTo>
                <a:cubicBezTo>
                  <a:pt x="3809" y="9307"/>
                  <a:pt x="3796" y="9142"/>
                  <a:pt x="3784" y="8982"/>
                </a:cubicBezTo>
                <a:cubicBezTo>
                  <a:pt x="3778" y="8915"/>
                  <a:pt x="3762" y="8627"/>
                  <a:pt x="3755" y="8542"/>
                </a:cubicBezTo>
                <a:cubicBezTo>
                  <a:pt x="3727" y="8176"/>
                  <a:pt x="3692" y="7719"/>
                  <a:pt x="3914" y="7362"/>
                </a:cubicBezTo>
                <a:cubicBezTo>
                  <a:pt x="4024" y="7186"/>
                  <a:pt x="4171" y="7037"/>
                  <a:pt x="4314" y="6894"/>
                </a:cubicBezTo>
                <a:cubicBezTo>
                  <a:pt x="4375" y="6833"/>
                  <a:pt x="4434" y="6774"/>
                  <a:pt x="4487" y="6714"/>
                </a:cubicBezTo>
                <a:cubicBezTo>
                  <a:pt x="4535" y="6660"/>
                  <a:pt x="4615" y="6595"/>
                  <a:pt x="4703" y="6525"/>
                </a:cubicBezTo>
                <a:cubicBezTo>
                  <a:pt x="4771" y="6471"/>
                  <a:pt x="4892" y="6375"/>
                  <a:pt x="4938" y="6318"/>
                </a:cubicBezTo>
                <a:cubicBezTo>
                  <a:pt x="4932" y="6321"/>
                  <a:pt x="4923" y="6322"/>
                  <a:pt x="4914" y="6322"/>
                </a:cubicBezTo>
                <a:cubicBezTo>
                  <a:pt x="4881" y="6322"/>
                  <a:pt x="4834" y="6307"/>
                  <a:pt x="4806" y="6298"/>
                </a:cubicBezTo>
                <a:lnTo>
                  <a:pt x="4712" y="6266"/>
                </a:lnTo>
                <a:cubicBezTo>
                  <a:pt x="4438" y="6153"/>
                  <a:pt x="4351" y="6011"/>
                  <a:pt x="4369" y="5699"/>
                </a:cubicBezTo>
                <a:cubicBezTo>
                  <a:pt x="4371" y="5657"/>
                  <a:pt x="4375" y="5604"/>
                  <a:pt x="4371" y="5535"/>
                </a:cubicBezTo>
                <a:cubicBezTo>
                  <a:pt x="4366" y="5451"/>
                  <a:pt x="4358" y="5325"/>
                  <a:pt x="4110" y="5325"/>
                </a:cubicBezTo>
                <a:cubicBezTo>
                  <a:pt x="3899" y="5325"/>
                  <a:pt x="3622" y="5430"/>
                  <a:pt x="3440" y="5534"/>
                </a:cubicBezTo>
                <a:cubicBezTo>
                  <a:pt x="3329" y="5599"/>
                  <a:pt x="3229" y="5630"/>
                  <a:pt x="3129" y="5630"/>
                </a:cubicBezTo>
                <a:cubicBezTo>
                  <a:pt x="3039" y="5630"/>
                  <a:pt x="2962" y="5605"/>
                  <a:pt x="2888" y="5582"/>
                </a:cubicBezTo>
                <a:cubicBezTo>
                  <a:pt x="2843" y="5567"/>
                  <a:pt x="2793" y="5551"/>
                  <a:pt x="2732" y="5539"/>
                </a:cubicBezTo>
                <a:cubicBezTo>
                  <a:pt x="2726" y="5538"/>
                  <a:pt x="2720" y="5538"/>
                  <a:pt x="2714" y="5538"/>
                </a:cubicBezTo>
                <a:cubicBezTo>
                  <a:pt x="2603" y="5538"/>
                  <a:pt x="2525" y="5573"/>
                  <a:pt x="2436" y="5613"/>
                </a:cubicBezTo>
                <a:cubicBezTo>
                  <a:pt x="2325" y="5662"/>
                  <a:pt x="2200" y="5718"/>
                  <a:pt x="2058" y="5718"/>
                </a:cubicBezTo>
                <a:cubicBezTo>
                  <a:pt x="1878" y="5716"/>
                  <a:pt x="1771" y="5622"/>
                  <a:pt x="1712" y="5544"/>
                </a:cubicBezTo>
                <a:cubicBezTo>
                  <a:pt x="1593" y="5385"/>
                  <a:pt x="1568" y="5168"/>
                  <a:pt x="1565" y="4965"/>
                </a:cubicBezTo>
                <a:cubicBezTo>
                  <a:pt x="1329" y="5034"/>
                  <a:pt x="1124" y="5232"/>
                  <a:pt x="925" y="5426"/>
                </a:cubicBezTo>
                <a:lnTo>
                  <a:pt x="438" y="5882"/>
                </a:lnTo>
                <a:lnTo>
                  <a:pt x="401" y="5232"/>
                </a:lnTo>
                <a:cubicBezTo>
                  <a:pt x="381" y="4943"/>
                  <a:pt x="364" y="4693"/>
                  <a:pt x="567" y="4349"/>
                </a:cubicBezTo>
                <a:cubicBezTo>
                  <a:pt x="738" y="4057"/>
                  <a:pt x="685" y="3924"/>
                  <a:pt x="456" y="3462"/>
                </a:cubicBezTo>
                <a:lnTo>
                  <a:pt x="346" y="3247"/>
                </a:lnTo>
                <a:cubicBezTo>
                  <a:pt x="144" y="2863"/>
                  <a:pt x="-161" y="2283"/>
                  <a:pt x="101" y="1747"/>
                </a:cubicBezTo>
                <a:cubicBezTo>
                  <a:pt x="303" y="1331"/>
                  <a:pt x="691" y="1079"/>
                  <a:pt x="1140" y="1073"/>
                </a:cubicBezTo>
                <a:cubicBezTo>
                  <a:pt x="1140" y="1073"/>
                  <a:pt x="1141" y="1073"/>
                  <a:pt x="1141" y="1073"/>
                </a:cubicBezTo>
                <a:cubicBezTo>
                  <a:pt x="1203" y="1073"/>
                  <a:pt x="1260" y="1078"/>
                  <a:pt x="1321" y="1084"/>
                </a:cubicBezTo>
                <a:cubicBezTo>
                  <a:pt x="1381" y="1089"/>
                  <a:pt x="1444" y="1096"/>
                  <a:pt x="1507" y="1096"/>
                </a:cubicBezTo>
                <a:cubicBezTo>
                  <a:pt x="1630" y="1096"/>
                  <a:pt x="1706" y="1070"/>
                  <a:pt x="1733" y="1020"/>
                </a:cubicBezTo>
                <a:cubicBezTo>
                  <a:pt x="1755" y="877"/>
                  <a:pt x="1773" y="766"/>
                  <a:pt x="1830" y="662"/>
                </a:cubicBezTo>
                <a:cubicBezTo>
                  <a:pt x="1938" y="461"/>
                  <a:pt x="2118" y="327"/>
                  <a:pt x="2237" y="238"/>
                </a:cubicBezTo>
                <a:cubicBezTo>
                  <a:pt x="2445" y="80"/>
                  <a:pt x="2662" y="0"/>
                  <a:pt x="2879" y="0"/>
                </a:cubicBezTo>
                <a:cubicBezTo>
                  <a:pt x="3005" y="0"/>
                  <a:pt x="3133" y="27"/>
                  <a:pt x="3262" y="80"/>
                </a:cubicBezTo>
                <a:cubicBezTo>
                  <a:pt x="3404" y="138"/>
                  <a:pt x="3505" y="237"/>
                  <a:pt x="3595" y="323"/>
                </a:cubicBezTo>
                <a:cubicBezTo>
                  <a:pt x="3652" y="379"/>
                  <a:pt x="3702" y="427"/>
                  <a:pt x="3756" y="458"/>
                </a:cubicBezTo>
                <a:cubicBezTo>
                  <a:pt x="3787" y="476"/>
                  <a:pt x="3837" y="485"/>
                  <a:pt x="3903" y="485"/>
                </a:cubicBezTo>
                <a:cubicBezTo>
                  <a:pt x="3962" y="485"/>
                  <a:pt x="4023" y="478"/>
                  <a:pt x="4082" y="472"/>
                </a:cubicBezTo>
                <a:cubicBezTo>
                  <a:pt x="4136" y="466"/>
                  <a:pt x="4188" y="461"/>
                  <a:pt x="4237" y="459"/>
                </a:cubicBezTo>
                <a:lnTo>
                  <a:pt x="4549" y="451"/>
                </a:lnTo>
                <a:cubicBezTo>
                  <a:pt x="4746" y="446"/>
                  <a:pt x="4942" y="440"/>
                  <a:pt x="5138" y="440"/>
                </a:cubicBezTo>
                <a:cubicBezTo>
                  <a:pt x="5278" y="440"/>
                  <a:pt x="5419" y="443"/>
                  <a:pt x="5560" y="450"/>
                </a:cubicBezTo>
                <a:lnTo>
                  <a:pt x="5893" y="466"/>
                </a:lnTo>
                <a:cubicBezTo>
                  <a:pt x="6281" y="483"/>
                  <a:pt x="6682" y="500"/>
                  <a:pt x="7079" y="577"/>
                </a:cubicBezTo>
                <a:cubicBezTo>
                  <a:pt x="7273" y="615"/>
                  <a:pt x="7457" y="680"/>
                  <a:pt x="7638" y="744"/>
                </a:cubicBezTo>
                <a:cubicBezTo>
                  <a:pt x="7875" y="828"/>
                  <a:pt x="8098" y="907"/>
                  <a:pt x="8332" y="916"/>
                </a:cubicBezTo>
                <a:cubicBezTo>
                  <a:pt x="8333" y="916"/>
                  <a:pt x="8334" y="916"/>
                  <a:pt x="8334" y="916"/>
                </a:cubicBezTo>
                <a:cubicBezTo>
                  <a:pt x="8540" y="916"/>
                  <a:pt x="8740" y="859"/>
                  <a:pt x="8952" y="799"/>
                </a:cubicBezTo>
                <a:cubicBezTo>
                  <a:pt x="9182" y="734"/>
                  <a:pt x="9420" y="667"/>
                  <a:pt x="9654" y="667"/>
                </a:cubicBezTo>
                <a:cubicBezTo>
                  <a:pt x="9804" y="667"/>
                  <a:pt x="9937" y="694"/>
                  <a:pt x="10060" y="750"/>
                </a:cubicBezTo>
                <a:lnTo>
                  <a:pt x="10184" y="809"/>
                </a:lnTo>
                <a:cubicBezTo>
                  <a:pt x="10311" y="870"/>
                  <a:pt x="10394" y="911"/>
                  <a:pt x="10506" y="911"/>
                </a:cubicBezTo>
                <a:cubicBezTo>
                  <a:pt x="10538" y="911"/>
                  <a:pt x="10574" y="908"/>
                  <a:pt x="10613" y="900"/>
                </a:cubicBezTo>
                <a:lnTo>
                  <a:pt x="10748" y="871"/>
                </a:lnTo>
                <a:cubicBezTo>
                  <a:pt x="10870" y="843"/>
                  <a:pt x="10983" y="819"/>
                  <a:pt x="11098" y="819"/>
                </a:cubicBezTo>
                <a:cubicBezTo>
                  <a:pt x="11235" y="819"/>
                  <a:pt x="11363" y="853"/>
                  <a:pt x="11489" y="922"/>
                </a:cubicBezTo>
                <a:cubicBezTo>
                  <a:pt x="11561" y="961"/>
                  <a:pt x="11629" y="1005"/>
                  <a:pt x="11695" y="1049"/>
                </a:cubicBezTo>
                <a:cubicBezTo>
                  <a:pt x="11822" y="1133"/>
                  <a:pt x="11931" y="1205"/>
                  <a:pt x="12055" y="1222"/>
                </a:cubicBezTo>
                <a:cubicBezTo>
                  <a:pt x="12063" y="1222"/>
                  <a:pt x="12071" y="1222"/>
                  <a:pt x="12078" y="1222"/>
                </a:cubicBezTo>
                <a:cubicBezTo>
                  <a:pt x="12215" y="1222"/>
                  <a:pt x="12310" y="1198"/>
                  <a:pt x="12405" y="1175"/>
                </a:cubicBezTo>
                <a:cubicBezTo>
                  <a:pt x="12531" y="1144"/>
                  <a:pt x="12656" y="1116"/>
                  <a:pt x="12775" y="1116"/>
                </a:cubicBezTo>
                <a:cubicBezTo>
                  <a:pt x="13040" y="1116"/>
                  <a:pt x="13245" y="1249"/>
                  <a:pt x="13401" y="1522"/>
                </a:cubicBezTo>
                <a:cubicBezTo>
                  <a:pt x="13467" y="1640"/>
                  <a:pt x="13497" y="1760"/>
                  <a:pt x="13521" y="1856"/>
                </a:cubicBezTo>
                <a:cubicBezTo>
                  <a:pt x="13548" y="1961"/>
                  <a:pt x="13559" y="1995"/>
                  <a:pt x="13580" y="2011"/>
                </a:cubicBezTo>
                <a:cubicBezTo>
                  <a:pt x="13682" y="2094"/>
                  <a:pt x="13840" y="2105"/>
                  <a:pt x="13982" y="2105"/>
                </a:cubicBezTo>
                <a:lnTo>
                  <a:pt x="14196" y="2102"/>
                </a:lnTo>
                <a:cubicBezTo>
                  <a:pt x="14435" y="2102"/>
                  <a:pt x="14507" y="2164"/>
                  <a:pt x="14638" y="2329"/>
                </a:cubicBezTo>
                <a:lnTo>
                  <a:pt x="14713" y="2420"/>
                </a:lnTo>
                <a:cubicBezTo>
                  <a:pt x="14814" y="2540"/>
                  <a:pt x="15002" y="2584"/>
                  <a:pt x="15183" y="2627"/>
                </a:cubicBezTo>
                <a:cubicBezTo>
                  <a:pt x="15252" y="2644"/>
                  <a:pt x="15319" y="2660"/>
                  <a:pt x="15381" y="2679"/>
                </a:cubicBezTo>
                <a:cubicBezTo>
                  <a:pt x="15677" y="2773"/>
                  <a:pt x="15956" y="2793"/>
                  <a:pt x="16252" y="2814"/>
                </a:cubicBezTo>
                <a:cubicBezTo>
                  <a:pt x="16382" y="2823"/>
                  <a:pt x="16513" y="2833"/>
                  <a:pt x="16646" y="2849"/>
                </a:cubicBezTo>
                <a:lnTo>
                  <a:pt x="16646" y="2706"/>
                </a:lnTo>
                <a:lnTo>
                  <a:pt x="16866" y="2705"/>
                </a:lnTo>
                <a:lnTo>
                  <a:pt x="16959" y="2449"/>
                </a:lnTo>
                <a:cubicBezTo>
                  <a:pt x="17029" y="2482"/>
                  <a:pt x="17301" y="2553"/>
                  <a:pt x="17456" y="2594"/>
                </a:cubicBezTo>
                <a:lnTo>
                  <a:pt x="17583" y="2630"/>
                </a:lnTo>
                <a:cubicBezTo>
                  <a:pt x="17951" y="2738"/>
                  <a:pt x="18304" y="2919"/>
                  <a:pt x="18626" y="3165"/>
                </a:cubicBezTo>
                <a:cubicBezTo>
                  <a:pt x="18674" y="3202"/>
                  <a:pt x="18720" y="3242"/>
                  <a:pt x="18765" y="3282"/>
                </a:cubicBezTo>
                <a:cubicBezTo>
                  <a:pt x="18846" y="3353"/>
                  <a:pt x="18916" y="3415"/>
                  <a:pt x="18986" y="3437"/>
                </a:cubicBezTo>
                <a:cubicBezTo>
                  <a:pt x="19053" y="3458"/>
                  <a:pt x="19127" y="3461"/>
                  <a:pt x="19205" y="3464"/>
                </a:cubicBezTo>
                <a:cubicBezTo>
                  <a:pt x="19335" y="3470"/>
                  <a:pt x="19482" y="3476"/>
                  <a:pt x="19641" y="3562"/>
                </a:cubicBezTo>
                <a:cubicBezTo>
                  <a:pt x="19808" y="3654"/>
                  <a:pt x="19950" y="3698"/>
                  <a:pt x="20079" y="3698"/>
                </a:cubicBezTo>
                <a:cubicBezTo>
                  <a:pt x="20130" y="3698"/>
                  <a:pt x="20179" y="3691"/>
                  <a:pt x="20225" y="3676"/>
                </a:cubicBezTo>
                <a:cubicBezTo>
                  <a:pt x="20277" y="3660"/>
                  <a:pt x="20329" y="3633"/>
                  <a:pt x="20381" y="3607"/>
                </a:cubicBezTo>
                <a:cubicBezTo>
                  <a:pt x="20493" y="3552"/>
                  <a:pt x="20619" y="3489"/>
                  <a:pt x="20763" y="3489"/>
                </a:cubicBezTo>
                <a:cubicBezTo>
                  <a:pt x="20862" y="3489"/>
                  <a:pt x="20957" y="3520"/>
                  <a:pt x="21045" y="3580"/>
                </a:cubicBezTo>
                <a:cubicBezTo>
                  <a:pt x="21082" y="3601"/>
                  <a:pt x="21123" y="3635"/>
                  <a:pt x="21165" y="3678"/>
                </a:cubicBezTo>
                <a:cubicBezTo>
                  <a:pt x="21439" y="3963"/>
                  <a:pt x="21293" y="4324"/>
                  <a:pt x="21222" y="4498"/>
                </a:cubicBezTo>
                <a:lnTo>
                  <a:pt x="21180" y="4606"/>
                </a:lnTo>
                <a:cubicBezTo>
                  <a:pt x="21155" y="4677"/>
                  <a:pt x="21166" y="4735"/>
                  <a:pt x="21204" y="4880"/>
                </a:cubicBezTo>
                <a:cubicBezTo>
                  <a:pt x="21242" y="5026"/>
                  <a:pt x="21294" y="5226"/>
                  <a:pt x="21241" y="5457"/>
                </a:cubicBezTo>
                <a:cubicBezTo>
                  <a:pt x="21166" y="5787"/>
                  <a:pt x="20891" y="5964"/>
                  <a:pt x="20669" y="6105"/>
                </a:cubicBezTo>
                <a:cubicBezTo>
                  <a:pt x="20609" y="6144"/>
                  <a:pt x="20552" y="6180"/>
                  <a:pt x="20509" y="6215"/>
                </a:cubicBezTo>
                <a:cubicBezTo>
                  <a:pt x="20351" y="6343"/>
                  <a:pt x="20191" y="6449"/>
                  <a:pt x="20031" y="6555"/>
                </a:cubicBezTo>
                <a:lnTo>
                  <a:pt x="19799" y="6710"/>
                </a:lnTo>
                <a:cubicBezTo>
                  <a:pt x="19715" y="6769"/>
                  <a:pt x="19644" y="6847"/>
                  <a:pt x="19573" y="6923"/>
                </a:cubicBezTo>
                <a:cubicBezTo>
                  <a:pt x="19474" y="7028"/>
                  <a:pt x="19372" y="7137"/>
                  <a:pt x="19243" y="7218"/>
                </a:cubicBezTo>
                <a:cubicBezTo>
                  <a:pt x="19034" y="7347"/>
                  <a:pt x="18816" y="7373"/>
                  <a:pt x="18605" y="7398"/>
                </a:cubicBezTo>
                <a:cubicBezTo>
                  <a:pt x="18492" y="7412"/>
                  <a:pt x="18379" y="7425"/>
                  <a:pt x="18273" y="7458"/>
                </a:cubicBezTo>
                <a:cubicBezTo>
                  <a:pt x="17538" y="7685"/>
                  <a:pt x="17119" y="7999"/>
                  <a:pt x="17085" y="8191"/>
                </a:cubicBezTo>
                <a:cubicBezTo>
                  <a:pt x="17071" y="8275"/>
                  <a:pt x="17067" y="8346"/>
                  <a:pt x="17063" y="8408"/>
                </a:cubicBezTo>
                <a:cubicBezTo>
                  <a:pt x="17049" y="8643"/>
                  <a:pt x="17021" y="8843"/>
                  <a:pt x="16797" y="9082"/>
                </a:cubicBezTo>
                <a:cubicBezTo>
                  <a:pt x="16375" y="9534"/>
                  <a:pt x="15893" y="10220"/>
                  <a:pt x="15508" y="10920"/>
                </a:cubicBezTo>
                <a:cubicBezTo>
                  <a:pt x="15310" y="11276"/>
                  <a:pt x="15009" y="11979"/>
                  <a:pt x="15205" y="12679"/>
                </a:cubicBezTo>
                <a:cubicBezTo>
                  <a:pt x="15252" y="12846"/>
                  <a:pt x="15373" y="13101"/>
                  <a:pt x="15471" y="13199"/>
                </a:cubicBezTo>
                <a:cubicBezTo>
                  <a:pt x="15487" y="13214"/>
                  <a:pt x="15544" y="13243"/>
                  <a:pt x="15582" y="13263"/>
                </a:cubicBezTo>
                <a:cubicBezTo>
                  <a:pt x="15731" y="13337"/>
                  <a:pt x="16041" y="13492"/>
                  <a:pt x="16002" y="13927"/>
                </a:cubicBezTo>
                <a:cubicBezTo>
                  <a:pt x="15964" y="14353"/>
                  <a:pt x="15590" y="14497"/>
                  <a:pt x="15342" y="14593"/>
                </a:cubicBezTo>
                <a:cubicBezTo>
                  <a:pt x="15273" y="14620"/>
                  <a:pt x="15208" y="14642"/>
                  <a:pt x="15167" y="14670"/>
                </a:cubicBezTo>
                <a:cubicBezTo>
                  <a:pt x="14800" y="14916"/>
                  <a:pt x="14510" y="15357"/>
                  <a:pt x="14307" y="15979"/>
                </a:cubicBezTo>
                <a:cubicBezTo>
                  <a:pt x="14211" y="16280"/>
                  <a:pt x="14191" y="16599"/>
                  <a:pt x="14191" y="16986"/>
                </a:cubicBezTo>
                <a:lnTo>
                  <a:pt x="14191" y="17235"/>
                </a:lnTo>
                <a:lnTo>
                  <a:pt x="13688" y="17332"/>
                </a:lnTo>
                <a:cubicBezTo>
                  <a:pt x="13537" y="17363"/>
                  <a:pt x="13386" y="17394"/>
                  <a:pt x="13229" y="17419"/>
                </a:cubicBezTo>
                <a:cubicBezTo>
                  <a:pt x="12849" y="17478"/>
                  <a:pt x="12421" y="17894"/>
                  <a:pt x="12295" y="18327"/>
                </a:cubicBezTo>
                <a:cubicBezTo>
                  <a:pt x="12268" y="18417"/>
                  <a:pt x="12253" y="18517"/>
                  <a:pt x="12237" y="18618"/>
                </a:cubicBezTo>
                <a:cubicBezTo>
                  <a:pt x="12199" y="18852"/>
                  <a:pt x="12156" y="19117"/>
                  <a:pt x="12011" y="19335"/>
                </a:cubicBezTo>
                <a:cubicBezTo>
                  <a:pt x="11888" y="19519"/>
                  <a:pt x="11747" y="19612"/>
                  <a:pt x="11590" y="19612"/>
                </a:cubicBezTo>
                <a:cubicBezTo>
                  <a:pt x="11451" y="19612"/>
                  <a:pt x="11330" y="19537"/>
                  <a:pt x="11224" y="19471"/>
                </a:cubicBezTo>
                <a:cubicBezTo>
                  <a:pt x="11148" y="19424"/>
                  <a:pt x="11077" y="19381"/>
                  <a:pt x="11015" y="19372"/>
                </a:cubicBezTo>
                <a:cubicBezTo>
                  <a:pt x="11013" y="19372"/>
                  <a:pt x="11012" y="19372"/>
                  <a:pt x="11011" y="19372"/>
                </a:cubicBezTo>
                <a:cubicBezTo>
                  <a:pt x="10945" y="19372"/>
                  <a:pt x="10897" y="19416"/>
                  <a:pt x="10818" y="19493"/>
                </a:cubicBezTo>
                <a:cubicBezTo>
                  <a:pt x="10728" y="19581"/>
                  <a:pt x="10616" y="19690"/>
                  <a:pt x="10460" y="19722"/>
                </a:cubicBezTo>
                <a:cubicBezTo>
                  <a:pt x="10413" y="19732"/>
                  <a:pt x="10367" y="19736"/>
                  <a:pt x="10320" y="19736"/>
                </a:cubicBezTo>
                <a:cubicBezTo>
                  <a:pt x="10188" y="19736"/>
                  <a:pt x="10068" y="19702"/>
                  <a:pt x="9952" y="19669"/>
                </a:cubicBezTo>
                <a:cubicBezTo>
                  <a:pt x="9874" y="19647"/>
                  <a:pt x="9797" y="19625"/>
                  <a:pt x="9720" y="19618"/>
                </a:cubicBezTo>
                <a:lnTo>
                  <a:pt x="9491" y="19595"/>
                </a:lnTo>
                <a:cubicBezTo>
                  <a:pt x="9248" y="19570"/>
                  <a:pt x="9005" y="19545"/>
                  <a:pt x="8762" y="19545"/>
                </a:cubicBezTo>
                <a:cubicBezTo>
                  <a:pt x="8622" y="19545"/>
                  <a:pt x="8482" y="19554"/>
                  <a:pt x="8342" y="19576"/>
                </a:cubicBezTo>
                <a:cubicBezTo>
                  <a:pt x="8004" y="19629"/>
                  <a:pt x="7687" y="19816"/>
                  <a:pt x="7351" y="20014"/>
                </a:cubicBezTo>
                <a:lnTo>
                  <a:pt x="7063" y="20180"/>
                </a:lnTo>
                <a:cubicBezTo>
                  <a:pt x="6979" y="20227"/>
                  <a:pt x="6886" y="20265"/>
                  <a:pt x="6793" y="20303"/>
                </a:cubicBezTo>
                <a:cubicBezTo>
                  <a:pt x="6649" y="20361"/>
                  <a:pt x="6514" y="20416"/>
                  <a:pt x="6420" y="20510"/>
                </a:cubicBezTo>
                <a:cubicBezTo>
                  <a:pt x="6339" y="20592"/>
                  <a:pt x="6289" y="20725"/>
                  <a:pt x="6231" y="20879"/>
                </a:cubicBezTo>
                <a:cubicBezTo>
                  <a:pt x="6119" y="21181"/>
                  <a:pt x="5964" y="21595"/>
                  <a:pt x="5484" y="21600"/>
                </a:cubicBezTo>
                <a:lnTo>
                  <a:pt x="5477" y="21600"/>
                </a:lnTo>
                <a:close/>
              </a:path>
            </a:pathLst>
          </a:custGeom>
          <a:solidFill>
            <a:srgbClr val="D9D9D9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 lang="en-US" dirty="0"/>
          </a:p>
        </p:txBody>
      </p:sp>
      <p:sp>
        <p:nvSpPr>
          <p:cNvPr id="85" name="pole tekstowe 84">
            <a:extLst>
              <a:ext uri="{FF2B5EF4-FFF2-40B4-BE49-F238E27FC236}">
                <a16:creationId xmlns:a16="http://schemas.microsoft.com/office/drawing/2014/main" id="{F57D855F-40D8-4EEB-A5A2-62007E0B6173}"/>
              </a:ext>
            </a:extLst>
          </p:cNvPr>
          <p:cNvSpPr txBox="1"/>
          <p:nvPr/>
        </p:nvSpPr>
        <p:spPr>
          <a:xfrm>
            <a:off x="8459456" y="6198353"/>
            <a:ext cx="3610742" cy="5770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/>
            <a:r>
              <a:rPr lang="en-US" sz="1050" dirty="0" err="1"/>
              <a:t>Granell</a:t>
            </a:r>
            <a:r>
              <a:rPr lang="en-US" sz="1050" dirty="0"/>
              <a:t> M et al. </a:t>
            </a:r>
            <a:r>
              <a:rPr lang="en-US" sz="1050" dirty="0" err="1"/>
              <a:t>Haematologica</a:t>
            </a:r>
            <a:r>
              <a:rPr lang="en-US" sz="1050" dirty="0"/>
              <a:t> 2017;102(6):1099-1104.</a:t>
            </a:r>
          </a:p>
          <a:p>
            <a:pPr algn="r"/>
            <a:r>
              <a:rPr lang="en-US" sz="1050" dirty="0"/>
              <a:t>Ravi P et al. Blood Cancer Journal 2018;8(12):116.</a:t>
            </a:r>
          </a:p>
          <a:p>
            <a:pPr algn="r"/>
            <a:r>
              <a:rPr lang="en-US" sz="1050" dirty="0"/>
              <a:t>de Larrea CF et al., </a:t>
            </a:r>
            <a:r>
              <a:rPr lang="pl-PL" sz="1050" dirty="0"/>
              <a:t>in </a:t>
            </a:r>
            <a:r>
              <a:rPr lang="pl-PL" sz="1050" dirty="0" err="1"/>
              <a:t>press</a:t>
            </a:r>
            <a:endParaRPr lang="en-US" sz="1050" dirty="0"/>
          </a:p>
        </p:txBody>
      </p:sp>
      <p:graphicFrame>
        <p:nvGraphicFramePr>
          <p:cNvPr id="86" name="Chart 23">
            <a:extLst>
              <a:ext uri="{FF2B5EF4-FFF2-40B4-BE49-F238E27FC236}">
                <a16:creationId xmlns:a16="http://schemas.microsoft.com/office/drawing/2014/main" id="{0273BBD6-296A-49D4-B70F-E9F8811AF0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4899136"/>
              </p:ext>
            </p:extLst>
          </p:nvPr>
        </p:nvGraphicFramePr>
        <p:xfrm>
          <a:off x="3695461" y="4569131"/>
          <a:ext cx="3822938" cy="1793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7" name="Chart 23">
            <a:extLst>
              <a:ext uri="{FF2B5EF4-FFF2-40B4-BE49-F238E27FC236}">
                <a16:creationId xmlns:a16="http://schemas.microsoft.com/office/drawing/2014/main" id="{A2D647E0-CF60-40B6-AC87-A200C76B56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7598224"/>
              </p:ext>
            </p:extLst>
          </p:nvPr>
        </p:nvGraphicFramePr>
        <p:xfrm>
          <a:off x="3695461" y="2472994"/>
          <a:ext cx="3822939" cy="1793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pole tekstowe 15">
            <a:extLst>
              <a:ext uri="{FF2B5EF4-FFF2-40B4-BE49-F238E27FC236}">
                <a16:creationId xmlns:a16="http://schemas.microsoft.com/office/drawing/2014/main" id="{15A26DF6-1012-435A-80C3-CE18E7BF2E74}"/>
              </a:ext>
            </a:extLst>
          </p:cNvPr>
          <p:cNvSpPr txBox="1"/>
          <p:nvPr/>
        </p:nvSpPr>
        <p:spPr>
          <a:xfrm>
            <a:off x="8113212" y="2050314"/>
            <a:ext cx="2397388" cy="4226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lang="en-US" sz="1600" b="1" spc="36" dirty="0">
                <a:latin typeface="+mn-lt"/>
                <a:ea typeface="+mn-ea"/>
                <a:cs typeface="+mn-cs"/>
              </a:rPr>
              <a:t>Result of the comparison</a:t>
            </a:r>
            <a:endParaRPr kumimoji="0" lang="en-US" sz="1600" b="1" i="0" u="none" strike="noStrike" cap="none" spc="36" normalizeH="0" baseline="0" dirty="0">
              <a:ln>
                <a:noFill/>
              </a:ln>
              <a:solidFill>
                <a:srgbClr val="404B57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graphicFrame>
        <p:nvGraphicFramePr>
          <p:cNvPr id="90" name="Chart 23">
            <a:extLst>
              <a:ext uri="{FF2B5EF4-FFF2-40B4-BE49-F238E27FC236}">
                <a16:creationId xmlns:a16="http://schemas.microsoft.com/office/drawing/2014/main" id="{5F8794A1-34BB-4087-BA50-90FA40F0D4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4569257"/>
              </p:ext>
            </p:extLst>
          </p:nvPr>
        </p:nvGraphicFramePr>
        <p:xfrm>
          <a:off x="7790057" y="2483155"/>
          <a:ext cx="3822939" cy="1793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1" name="Chart 23">
            <a:extLst>
              <a:ext uri="{FF2B5EF4-FFF2-40B4-BE49-F238E27FC236}">
                <a16:creationId xmlns:a16="http://schemas.microsoft.com/office/drawing/2014/main" id="{B620D4B4-4442-4E0C-9F74-9635C2C3DC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5852596"/>
              </p:ext>
            </p:extLst>
          </p:nvPr>
        </p:nvGraphicFramePr>
        <p:xfrm>
          <a:off x="7790057" y="4366852"/>
          <a:ext cx="3822939" cy="1793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2" name="pole tekstowe 91">
            <a:extLst>
              <a:ext uri="{FF2B5EF4-FFF2-40B4-BE49-F238E27FC236}">
                <a16:creationId xmlns:a16="http://schemas.microsoft.com/office/drawing/2014/main" id="{A6B86856-90A9-4C08-B94C-70545E335D8E}"/>
              </a:ext>
            </a:extLst>
          </p:cNvPr>
          <p:cNvSpPr txBox="1"/>
          <p:nvPr/>
        </p:nvSpPr>
        <p:spPr>
          <a:xfrm>
            <a:off x="10414000" y="3381048"/>
            <a:ext cx="1032966" cy="3231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/>
            <a:r>
              <a:rPr lang="en-US" dirty="0"/>
              <a:t>p &lt; 0.001</a:t>
            </a:r>
          </a:p>
        </p:txBody>
      </p:sp>
      <p:sp>
        <p:nvSpPr>
          <p:cNvPr id="94" name="pole tekstowe 93">
            <a:extLst>
              <a:ext uri="{FF2B5EF4-FFF2-40B4-BE49-F238E27FC236}">
                <a16:creationId xmlns:a16="http://schemas.microsoft.com/office/drawing/2014/main" id="{305BC810-3709-47F7-9CD2-BE94D59AEE5A}"/>
              </a:ext>
            </a:extLst>
          </p:cNvPr>
          <p:cNvSpPr txBox="1"/>
          <p:nvPr/>
        </p:nvSpPr>
        <p:spPr>
          <a:xfrm>
            <a:off x="10419198" y="5239668"/>
            <a:ext cx="1032966" cy="3231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/>
            <a:r>
              <a:rPr lang="en-US" dirty="0"/>
              <a:t>p &lt; 0.001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C0158E45-C285-4EDB-9576-F34B49580085}"/>
              </a:ext>
            </a:extLst>
          </p:cNvPr>
          <p:cNvSpPr txBox="1"/>
          <p:nvPr/>
        </p:nvSpPr>
        <p:spPr>
          <a:xfrm>
            <a:off x="656059" y="3614387"/>
            <a:ext cx="276774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kumimoji="0" lang="en-US" sz="1800" b="0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Data from the Mayo Clinic</a:t>
            </a:r>
            <a:r>
              <a:rPr lang="en-US" sz="1800" spc="36" dirty="0">
                <a:latin typeface="+mn-lt"/>
                <a:ea typeface="+mn-ea"/>
                <a:cs typeface="+mn-cs"/>
              </a:rPr>
              <a:t/>
            </a:r>
            <a:br>
              <a:rPr lang="en-US" sz="1800" spc="36" dirty="0">
                <a:latin typeface="+mn-lt"/>
                <a:ea typeface="+mn-ea"/>
                <a:cs typeface="+mn-cs"/>
              </a:rPr>
            </a:br>
            <a:r>
              <a:rPr kumimoji="0" lang="en-US" sz="1400" b="0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(n = 176)</a:t>
            </a:r>
            <a:endParaRPr kumimoji="0" lang="en-US" sz="1800" b="0" i="0" u="none" strike="noStrike" cap="none" spc="36" normalizeH="0" baseline="0" dirty="0">
              <a:ln>
                <a:noFill/>
              </a:ln>
              <a:solidFill>
                <a:srgbClr val="404B57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FE3D3F2D-50FB-4D7B-B9DC-9D26896B3375}"/>
              </a:ext>
            </a:extLst>
          </p:cNvPr>
          <p:cNvSpPr txBox="1"/>
          <p:nvPr/>
        </p:nvSpPr>
        <p:spPr>
          <a:xfrm>
            <a:off x="683131" y="5496302"/>
            <a:ext cx="2487797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kumimoji="0" lang="en-US" sz="1800" b="0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Data from 5 Catalonian</a:t>
            </a:r>
            <a:r>
              <a:rPr lang="en-US" sz="1800" spc="36" dirty="0">
                <a:latin typeface="+mn-lt"/>
                <a:ea typeface="+mn-ea"/>
                <a:cs typeface="+mn-cs"/>
              </a:rPr>
              <a:t/>
            </a:r>
            <a:br>
              <a:rPr lang="en-US" sz="1800" spc="36" dirty="0">
                <a:latin typeface="+mn-lt"/>
                <a:ea typeface="+mn-ea"/>
                <a:cs typeface="+mn-cs"/>
              </a:rPr>
            </a:br>
            <a:r>
              <a:rPr kumimoji="0" lang="en-US" sz="1800" b="0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hospitals</a:t>
            </a:r>
          </a:p>
          <a:p>
            <a:pPr marL="0" marR="0" indent="0" algn="l" defTabSz="825500" rtl="0" fontAlgn="auto" latinLnBrk="0" hangingPunct="0"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kumimoji="0" lang="en-US" sz="1400" b="0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(n = 482)</a:t>
            </a:r>
            <a:endParaRPr kumimoji="0" lang="en-US" sz="1800" b="0" i="0" u="none" strike="noStrike" cap="none" spc="36" normalizeH="0" baseline="0" dirty="0">
              <a:ln>
                <a:noFill/>
              </a:ln>
              <a:solidFill>
                <a:srgbClr val="404B57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8404702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A8B996-3893-4E23-800C-6D5D0D1F8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369" y="282591"/>
            <a:ext cx="9607627" cy="14287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5400" cap="none" dirty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sz="5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definitione</a:t>
            </a:r>
            <a:r>
              <a:rPr lang="en-US" sz="5400" cap="none" dirty="0">
                <a:latin typeface="Arial" panose="020B0604020202020204" pitchFamily="34" charset="0"/>
                <a:cs typeface="Arial" panose="020B0604020202020204" pitchFamily="34" charset="0"/>
              </a:rPr>
              <a:t> of plasma </a:t>
            </a:r>
            <a:r>
              <a:rPr lang="en-US" sz="5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cel</a:t>
            </a:r>
            <a:r>
              <a:rPr lang="en-US" sz="5400" cap="none" dirty="0">
                <a:latin typeface="Arial" panose="020B0604020202020204" pitchFamily="34" charset="0"/>
                <a:cs typeface="Arial" panose="020B0604020202020204" pitchFamily="34" charset="0"/>
              </a:rPr>
              <a:t> leukemia</a:t>
            </a:r>
          </a:p>
        </p:txBody>
      </p:sp>
      <p:sp>
        <p:nvSpPr>
          <p:cNvPr id="19459" name="Shape 45">
            <a:extLst>
              <a:ext uri="{FF2B5EF4-FFF2-40B4-BE49-F238E27FC236}">
                <a16:creationId xmlns:a16="http://schemas.microsoft.com/office/drawing/2014/main" id="{C7ADACE0-080B-46DA-AD6A-A10E6D480E58}"/>
              </a:ext>
            </a:extLst>
          </p:cNvPr>
          <p:cNvSpPr>
            <a:spLocks/>
          </p:cNvSpPr>
          <p:nvPr/>
        </p:nvSpPr>
        <p:spPr bwMode="auto">
          <a:xfrm>
            <a:off x="214313" y="106363"/>
            <a:ext cx="1112837" cy="1428750"/>
          </a:xfrm>
          <a:custGeom>
            <a:avLst/>
            <a:gdLst>
              <a:gd name="T0" fmla="*/ 2147483646 w 20761"/>
              <a:gd name="T1" fmla="*/ 2147483646 h 21596"/>
              <a:gd name="T2" fmla="*/ 2147483646 w 20761"/>
              <a:gd name="T3" fmla="*/ 2147483646 h 21596"/>
              <a:gd name="T4" fmla="*/ 2147483646 w 20761"/>
              <a:gd name="T5" fmla="*/ 2147483646 h 21596"/>
              <a:gd name="T6" fmla="*/ 2147483646 w 20761"/>
              <a:gd name="T7" fmla="*/ 2147483646 h 21596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761" h="21596" extrusionOk="0">
                <a:moveTo>
                  <a:pt x="14803" y="1"/>
                </a:moveTo>
                <a:cubicBezTo>
                  <a:pt x="14630" y="5"/>
                  <a:pt x="14458" y="60"/>
                  <a:pt x="14331" y="164"/>
                </a:cubicBezTo>
                <a:lnTo>
                  <a:pt x="13534" y="815"/>
                </a:lnTo>
                <a:lnTo>
                  <a:pt x="14728" y="1662"/>
                </a:lnTo>
                <a:lnTo>
                  <a:pt x="15527" y="1011"/>
                </a:lnTo>
                <a:cubicBezTo>
                  <a:pt x="15654" y="907"/>
                  <a:pt x="15713" y="774"/>
                  <a:pt x="15707" y="642"/>
                </a:cubicBezTo>
                <a:cubicBezTo>
                  <a:pt x="15701" y="510"/>
                  <a:pt x="15629" y="380"/>
                  <a:pt x="15492" y="283"/>
                </a:cubicBezTo>
                <a:lnTo>
                  <a:pt x="15291" y="139"/>
                </a:lnTo>
                <a:cubicBezTo>
                  <a:pt x="15154" y="42"/>
                  <a:pt x="14977" y="-4"/>
                  <a:pt x="14803" y="1"/>
                </a:cubicBezTo>
                <a:close/>
                <a:moveTo>
                  <a:pt x="12624" y="778"/>
                </a:moveTo>
                <a:cubicBezTo>
                  <a:pt x="12444" y="782"/>
                  <a:pt x="12265" y="839"/>
                  <a:pt x="12132" y="947"/>
                </a:cubicBezTo>
                <a:lnTo>
                  <a:pt x="5743" y="6156"/>
                </a:lnTo>
                <a:lnTo>
                  <a:pt x="8262" y="7942"/>
                </a:lnTo>
                <a:lnTo>
                  <a:pt x="11192" y="5552"/>
                </a:lnTo>
                <a:cubicBezTo>
                  <a:pt x="12104" y="5930"/>
                  <a:pt x="13267" y="5834"/>
                  <a:pt x="14039" y="5247"/>
                </a:cubicBezTo>
                <a:cubicBezTo>
                  <a:pt x="14250" y="5086"/>
                  <a:pt x="14406" y="4900"/>
                  <a:pt x="14522" y="4705"/>
                </a:cubicBezTo>
                <a:cubicBezTo>
                  <a:pt x="15435" y="4957"/>
                  <a:pt x="16294" y="5357"/>
                  <a:pt x="17027" y="5914"/>
                </a:cubicBezTo>
                <a:cubicBezTo>
                  <a:pt x="19712" y="7955"/>
                  <a:pt x="19712" y="11265"/>
                  <a:pt x="17027" y="13306"/>
                </a:cubicBezTo>
                <a:cubicBezTo>
                  <a:pt x="16202" y="13933"/>
                  <a:pt x="15218" y="14363"/>
                  <a:pt x="14174" y="14605"/>
                </a:cubicBezTo>
                <a:cubicBezTo>
                  <a:pt x="14128" y="14563"/>
                  <a:pt x="14090" y="14518"/>
                  <a:pt x="14039" y="14479"/>
                </a:cubicBezTo>
                <a:cubicBezTo>
                  <a:pt x="13569" y="14122"/>
                  <a:pt x="12954" y="13944"/>
                  <a:pt x="12339" y="13944"/>
                </a:cubicBezTo>
                <a:cubicBezTo>
                  <a:pt x="11723" y="13944"/>
                  <a:pt x="11108" y="14122"/>
                  <a:pt x="10638" y="14479"/>
                </a:cubicBezTo>
                <a:cubicBezTo>
                  <a:pt x="10564" y="14535"/>
                  <a:pt x="10505" y="14599"/>
                  <a:pt x="10443" y="14660"/>
                </a:cubicBezTo>
                <a:cubicBezTo>
                  <a:pt x="9295" y="14436"/>
                  <a:pt x="8207" y="13989"/>
                  <a:pt x="7308" y="13306"/>
                </a:cubicBezTo>
                <a:cubicBezTo>
                  <a:pt x="6830" y="12941"/>
                  <a:pt x="6447" y="12535"/>
                  <a:pt x="6140" y="12104"/>
                </a:cubicBezTo>
                <a:lnTo>
                  <a:pt x="9921" y="12104"/>
                </a:lnTo>
                <a:cubicBezTo>
                  <a:pt x="10153" y="12104"/>
                  <a:pt x="10340" y="11960"/>
                  <a:pt x="10340" y="11784"/>
                </a:cubicBezTo>
                <a:cubicBezTo>
                  <a:pt x="10340" y="11608"/>
                  <a:pt x="10153" y="11466"/>
                  <a:pt x="9921" y="11466"/>
                </a:cubicBezTo>
                <a:lnTo>
                  <a:pt x="5748" y="11466"/>
                </a:lnTo>
                <a:lnTo>
                  <a:pt x="3914" y="11466"/>
                </a:lnTo>
                <a:lnTo>
                  <a:pt x="419" y="11466"/>
                </a:lnTo>
                <a:cubicBezTo>
                  <a:pt x="187" y="11466"/>
                  <a:pt x="1" y="11608"/>
                  <a:pt x="0" y="11784"/>
                </a:cubicBezTo>
                <a:cubicBezTo>
                  <a:pt x="0" y="11960"/>
                  <a:pt x="187" y="12104"/>
                  <a:pt x="419" y="12104"/>
                </a:cubicBezTo>
                <a:lnTo>
                  <a:pt x="4212" y="12104"/>
                </a:lnTo>
                <a:cubicBezTo>
                  <a:pt x="4631" y="12894"/>
                  <a:pt x="5251" y="13635"/>
                  <a:pt x="6093" y="14275"/>
                </a:cubicBezTo>
                <a:cubicBezTo>
                  <a:pt x="7203" y="15119"/>
                  <a:pt x="8542" y="15674"/>
                  <a:pt x="9958" y="15958"/>
                </a:cubicBezTo>
                <a:cubicBezTo>
                  <a:pt x="9992" y="16215"/>
                  <a:pt x="10094" y="16465"/>
                  <a:pt x="10271" y="16694"/>
                </a:cubicBezTo>
                <a:lnTo>
                  <a:pt x="10271" y="18268"/>
                </a:lnTo>
                <a:cubicBezTo>
                  <a:pt x="10271" y="18276"/>
                  <a:pt x="10272" y="18285"/>
                  <a:pt x="10273" y="18294"/>
                </a:cubicBezTo>
                <a:cubicBezTo>
                  <a:pt x="10274" y="18302"/>
                  <a:pt x="10277" y="18310"/>
                  <a:pt x="10278" y="18318"/>
                </a:cubicBezTo>
                <a:lnTo>
                  <a:pt x="5277" y="18318"/>
                </a:lnTo>
                <a:cubicBezTo>
                  <a:pt x="4993" y="18318"/>
                  <a:pt x="4736" y="18407"/>
                  <a:pt x="4550" y="18548"/>
                </a:cubicBezTo>
                <a:cubicBezTo>
                  <a:pt x="4363" y="18690"/>
                  <a:pt x="4247" y="18885"/>
                  <a:pt x="4247" y="19102"/>
                </a:cubicBezTo>
                <a:lnTo>
                  <a:pt x="4247" y="20812"/>
                </a:lnTo>
                <a:cubicBezTo>
                  <a:pt x="4247" y="21029"/>
                  <a:pt x="4363" y="21224"/>
                  <a:pt x="4550" y="21366"/>
                </a:cubicBezTo>
                <a:cubicBezTo>
                  <a:pt x="4736" y="21508"/>
                  <a:pt x="4993" y="21596"/>
                  <a:pt x="5277" y="21596"/>
                </a:cubicBezTo>
                <a:lnTo>
                  <a:pt x="19398" y="21596"/>
                </a:lnTo>
                <a:cubicBezTo>
                  <a:pt x="19682" y="21596"/>
                  <a:pt x="19939" y="21508"/>
                  <a:pt x="20125" y="21366"/>
                </a:cubicBezTo>
                <a:cubicBezTo>
                  <a:pt x="20312" y="21224"/>
                  <a:pt x="20428" y="21029"/>
                  <a:pt x="20428" y="20812"/>
                </a:cubicBezTo>
                <a:lnTo>
                  <a:pt x="20428" y="19102"/>
                </a:lnTo>
                <a:cubicBezTo>
                  <a:pt x="20428" y="18885"/>
                  <a:pt x="20312" y="18690"/>
                  <a:pt x="20125" y="18548"/>
                </a:cubicBezTo>
                <a:cubicBezTo>
                  <a:pt x="19939" y="18407"/>
                  <a:pt x="19682" y="18318"/>
                  <a:pt x="19398" y="18318"/>
                </a:cubicBezTo>
                <a:lnTo>
                  <a:pt x="14397" y="18318"/>
                </a:lnTo>
                <a:cubicBezTo>
                  <a:pt x="14398" y="18310"/>
                  <a:pt x="14401" y="18302"/>
                  <a:pt x="14402" y="18294"/>
                </a:cubicBezTo>
                <a:cubicBezTo>
                  <a:pt x="14403" y="18285"/>
                  <a:pt x="14404" y="18276"/>
                  <a:pt x="14404" y="18268"/>
                </a:cubicBezTo>
                <a:lnTo>
                  <a:pt x="14404" y="16694"/>
                </a:lnTo>
                <a:cubicBezTo>
                  <a:pt x="14599" y="16442"/>
                  <a:pt x="14708" y="16163"/>
                  <a:pt x="14730" y="15880"/>
                </a:cubicBezTo>
                <a:cubicBezTo>
                  <a:pt x="16016" y="15578"/>
                  <a:pt x="17227" y="15049"/>
                  <a:pt x="18245" y="14275"/>
                </a:cubicBezTo>
                <a:cubicBezTo>
                  <a:pt x="21600" y="11724"/>
                  <a:pt x="21600" y="7589"/>
                  <a:pt x="18245" y="5038"/>
                </a:cubicBezTo>
                <a:cubicBezTo>
                  <a:pt x="17198" y="4242"/>
                  <a:pt x="15947" y="3701"/>
                  <a:pt x="14621" y="3404"/>
                </a:cubicBezTo>
                <a:cubicBezTo>
                  <a:pt x="14558" y="3253"/>
                  <a:pt x="14476" y="3107"/>
                  <a:pt x="14361" y="2970"/>
                </a:cubicBezTo>
                <a:lnTo>
                  <a:pt x="14651" y="2733"/>
                </a:lnTo>
                <a:cubicBezTo>
                  <a:pt x="14783" y="2625"/>
                  <a:pt x="14846" y="2487"/>
                  <a:pt x="14840" y="2349"/>
                </a:cubicBezTo>
                <a:cubicBezTo>
                  <a:pt x="14834" y="2212"/>
                  <a:pt x="14759" y="2077"/>
                  <a:pt x="14616" y="1976"/>
                </a:cubicBezTo>
                <a:lnTo>
                  <a:pt x="13129" y="921"/>
                </a:lnTo>
                <a:cubicBezTo>
                  <a:pt x="12986" y="820"/>
                  <a:pt x="12805" y="773"/>
                  <a:pt x="12624" y="778"/>
                </a:cubicBezTo>
                <a:close/>
                <a:moveTo>
                  <a:pt x="12339" y="3171"/>
                </a:moveTo>
                <a:cubicBezTo>
                  <a:pt x="12602" y="3171"/>
                  <a:pt x="12865" y="3246"/>
                  <a:pt x="13066" y="3399"/>
                </a:cubicBezTo>
                <a:cubicBezTo>
                  <a:pt x="13469" y="3705"/>
                  <a:pt x="13469" y="4201"/>
                  <a:pt x="13066" y="4507"/>
                </a:cubicBezTo>
                <a:cubicBezTo>
                  <a:pt x="12664" y="4813"/>
                  <a:pt x="12013" y="4813"/>
                  <a:pt x="11611" y="4507"/>
                </a:cubicBezTo>
                <a:cubicBezTo>
                  <a:pt x="11208" y="4201"/>
                  <a:pt x="11208" y="3705"/>
                  <a:pt x="11611" y="3399"/>
                </a:cubicBezTo>
                <a:cubicBezTo>
                  <a:pt x="11812" y="3246"/>
                  <a:pt x="12075" y="3171"/>
                  <a:pt x="12339" y="3171"/>
                </a:cubicBezTo>
                <a:close/>
                <a:moveTo>
                  <a:pt x="5084" y="6347"/>
                </a:moveTo>
                <a:cubicBezTo>
                  <a:pt x="4904" y="6352"/>
                  <a:pt x="4725" y="6409"/>
                  <a:pt x="4593" y="6517"/>
                </a:cubicBezTo>
                <a:lnTo>
                  <a:pt x="2954" y="7852"/>
                </a:lnTo>
                <a:cubicBezTo>
                  <a:pt x="2822" y="7960"/>
                  <a:pt x="2759" y="8099"/>
                  <a:pt x="2765" y="8236"/>
                </a:cubicBezTo>
                <a:cubicBezTo>
                  <a:pt x="2772" y="8373"/>
                  <a:pt x="2849" y="8508"/>
                  <a:pt x="2991" y="8609"/>
                </a:cubicBezTo>
                <a:lnTo>
                  <a:pt x="5239" y="10203"/>
                </a:lnTo>
                <a:cubicBezTo>
                  <a:pt x="5381" y="10303"/>
                  <a:pt x="5564" y="10351"/>
                  <a:pt x="5743" y="10346"/>
                </a:cubicBezTo>
                <a:cubicBezTo>
                  <a:pt x="5923" y="10341"/>
                  <a:pt x="6100" y="10285"/>
                  <a:pt x="6233" y="10176"/>
                </a:cubicBezTo>
                <a:lnTo>
                  <a:pt x="7871" y="8841"/>
                </a:lnTo>
                <a:cubicBezTo>
                  <a:pt x="8004" y="8733"/>
                  <a:pt x="8066" y="8595"/>
                  <a:pt x="8060" y="8458"/>
                </a:cubicBezTo>
                <a:cubicBezTo>
                  <a:pt x="8054" y="8321"/>
                  <a:pt x="7979" y="8185"/>
                  <a:pt x="7836" y="8084"/>
                </a:cubicBezTo>
                <a:lnTo>
                  <a:pt x="5589" y="6491"/>
                </a:lnTo>
                <a:cubicBezTo>
                  <a:pt x="5446" y="6390"/>
                  <a:pt x="5264" y="6342"/>
                  <a:pt x="5084" y="6347"/>
                </a:cubicBezTo>
                <a:close/>
                <a:moveTo>
                  <a:pt x="12339" y="14988"/>
                </a:moveTo>
                <a:cubicBezTo>
                  <a:pt x="12602" y="14988"/>
                  <a:pt x="12865" y="15064"/>
                  <a:pt x="13066" y="15217"/>
                </a:cubicBezTo>
                <a:cubicBezTo>
                  <a:pt x="13469" y="15523"/>
                  <a:pt x="13469" y="16019"/>
                  <a:pt x="13066" y="16325"/>
                </a:cubicBezTo>
                <a:cubicBezTo>
                  <a:pt x="12664" y="16631"/>
                  <a:pt x="12013" y="16631"/>
                  <a:pt x="11611" y="16325"/>
                </a:cubicBezTo>
                <a:cubicBezTo>
                  <a:pt x="11208" y="16019"/>
                  <a:pt x="11208" y="15523"/>
                  <a:pt x="11611" y="15217"/>
                </a:cubicBezTo>
                <a:cubicBezTo>
                  <a:pt x="11812" y="15064"/>
                  <a:pt x="12075" y="14988"/>
                  <a:pt x="12339" y="1498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85" name="pole tekstowe 84">
            <a:extLst>
              <a:ext uri="{FF2B5EF4-FFF2-40B4-BE49-F238E27FC236}">
                <a16:creationId xmlns:a16="http://schemas.microsoft.com/office/drawing/2014/main" id="{F57D855F-40D8-4EEB-A5A2-62007E0B6173}"/>
              </a:ext>
            </a:extLst>
          </p:cNvPr>
          <p:cNvSpPr txBox="1"/>
          <p:nvPr/>
        </p:nvSpPr>
        <p:spPr>
          <a:xfrm>
            <a:off x="8510254" y="6521518"/>
            <a:ext cx="3610742" cy="253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/>
            <a:r>
              <a:rPr lang="en-US" sz="1050" dirty="0"/>
              <a:t>de Larrea CF et al., in press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E21A0AD-2A57-4FB1-B1E5-355DF75C7DC2}"/>
              </a:ext>
            </a:extLst>
          </p:cNvPr>
          <p:cNvSpPr txBox="1"/>
          <p:nvPr/>
        </p:nvSpPr>
        <p:spPr>
          <a:xfrm flipH="1">
            <a:off x="509473" y="3166143"/>
            <a:ext cx="8112013" cy="17830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kumimoji="0" lang="en-US" sz="2400" b="1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Patients with </a:t>
            </a:r>
            <a:r>
              <a:rPr kumimoji="0" lang="en-US" sz="3600" b="1" i="0" u="none" strike="noStrike" cap="none" spc="36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  <a:t>≥</a:t>
            </a:r>
            <a:r>
              <a:rPr lang="en-US" sz="3600" b="1" spc="36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5% </a:t>
            </a:r>
            <a:r>
              <a:rPr lang="en-US" sz="3600" b="1" spc="36" dirty="0" err="1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cPCs</a:t>
            </a:r>
            <a:r>
              <a:rPr lang="en-US" sz="3600" b="1" spc="36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spc="36" dirty="0">
                <a:latin typeface="+mn-lt"/>
                <a:ea typeface="+mn-ea"/>
                <a:cs typeface="+mn-cs"/>
              </a:rPr>
              <a:t>have a similar adverse prognosis as the previously defined PCL</a:t>
            </a:r>
          </a:p>
          <a:p>
            <a:pPr marL="0" marR="0" indent="0" algn="l" defTabSz="8255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kumimoji="0" lang="en-US" sz="2400" b="1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IMWG will propose change of the diagnostic criteria.</a:t>
            </a:r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618F850A-B201-4E8D-9CEA-E42002A5D597}"/>
              </a:ext>
            </a:extLst>
          </p:cNvPr>
          <p:cNvSpPr/>
          <p:nvPr/>
        </p:nvSpPr>
        <p:spPr>
          <a:xfrm>
            <a:off x="9045622" y="2083596"/>
            <a:ext cx="2520000" cy="2520000"/>
          </a:xfrm>
          <a:prstGeom prst="ellipse">
            <a:avLst/>
          </a:prstGeom>
          <a:solidFill>
            <a:srgbClr val="007AB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19533E7-FD9C-4FBF-8718-820C6B653EDE}"/>
              </a:ext>
            </a:extLst>
          </p:cNvPr>
          <p:cNvSpPr txBox="1"/>
          <p:nvPr/>
        </p:nvSpPr>
        <p:spPr>
          <a:xfrm>
            <a:off x="9663395" y="2340712"/>
            <a:ext cx="1304460" cy="18630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kumimoji="0" lang="en-US" sz="8800" b="0" i="0" u="none" strike="noStrike" cap="none" spc="36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  <a:t>3x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78B75867-293F-47ED-94EB-2F37DDB5DF6E}"/>
              </a:ext>
            </a:extLst>
          </p:cNvPr>
          <p:cNvSpPr txBox="1"/>
          <p:nvPr/>
        </p:nvSpPr>
        <p:spPr>
          <a:xfrm flipH="1">
            <a:off x="8396735" y="4738297"/>
            <a:ext cx="3610741" cy="13029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kumimoji="0" lang="en-US" sz="2000" b="1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will increase the number</a:t>
            </a:r>
            <a:br>
              <a:rPr kumimoji="0" lang="en-US" sz="2000" b="1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</a:br>
            <a:r>
              <a:rPr kumimoji="0" lang="en-US" sz="2000" b="1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of patients diagnosed</a:t>
            </a:r>
            <a:r>
              <a:rPr lang="en-US" sz="2000" b="1" spc="36" dirty="0">
                <a:latin typeface="+mn-lt"/>
                <a:ea typeface="+mn-ea"/>
                <a:cs typeface="+mn-cs"/>
              </a:rPr>
              <a:t/>
            </a:r>
            <a:br>
              <a:rPr lang="en-US" sz="2000" b="1" spc="36" dirty="0">
                <a:latin typeface="+mn-lt"/>
                <a:ea typeface="+mn-ea"/>
                <a:cs typeface="+mn-cs"/>
              </a:rPr>
            </a:br>
            <a:r>
              <a:rPr kumimoji="0" lang="en-US" sz="2000" b="1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with PCL</a:t>
            </a:r>
          </a:p>
        </p:txBody>
      </p:sp>
    </p:spTree>
    <p:extLst>
      <p:ext uri="{BB962C8B-B14F-4D97-AF65-F5344CB8AC3E}">
        <p14:creationId xmlns:p14="http://schemas.microsoft.com/office/powerpoint/2010/main" val="21556149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897812" y="0"/>
            <a:ext cx="1010153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l-PL" sz="1600" dirty="0" smtClean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TITLE</a:t>
            </a:r>
            <a:r>
              <a:rPr lang="pl-PL" sz="16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l-PL" sz="1800" b="1" dirty="0" err="1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Circulating</a:t>
            </a:r>
            <a:r>
              <a:rPr lang="pl-PL" sz="1800" b="1" dirty="0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800" b="1" dirty="0" err="1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Plasma</a:t>
            </a:r>
            <a:r>
              <a:rPr lang="pl-PL" sz="1800" b="1" dirty="0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800" b="1" dirty="0" err="1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Cells</a:t>
            </a:r>
            <a:r>
              <a:rPr lang="pl-PL" sz="1800" b="1" dirty="0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800" b="1" dirty="0" err="1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pl-PL" sz="1800" b="1" dirty="0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Most </a:t>
            </a:r>
            <a:r>
              <a:rPr lang="pl-PL" sz="1800" b="1" dirty="0" err="1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Powerful</a:t>
            </a:r>
            <a:r>
              <a:rPr lang="pl-PL" sz="1800" b="1" dirty="0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800" b="1" dirty="0" err="1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Prognostic</a:t>
            </a:r>
            <a:r>
              <a:rPr lang="pl-PL" sz="1800" b="1" dirty="0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Marker in Transplant </a:t>
            </a:r>
            <a:r>
              <a:rPr lang="pl-PL" sz="1800" b="1" dirty="0" err="1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Ineligible</a:t>
            </a:r>
            <a:r>
              <a:rPr lang="pl-PL" sz="1800" b="1" dirty="0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800" b="1" dirty="0" err="1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Multiple</a:t>
            </a:r>
            <a:r>
              <a:rPr lang="pl-PL" sz="1800" b="1" dirty="0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Myeloma with 2% As a New </a:t>
            </a:r>
            <a:r>
              <a:rPr lang="pl-PL" sz="1800" b="1" dirty="0" err="1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Cut</a:t>
            </a:r>
            <a:r>
              <a:rPr lang="pl-PL" sz="1800" b="1" dirty="0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-Off for </a:t>
            </a:r>
            <a:r>
              <a:rPr lang="pl-PL" sz="1800" b="1" dirty="0" err="1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Primary</a:t>
            </a:r>
            <a:r>
              <a:rPr lang="pl-PL" sz="1800" b="1" dirty="0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800" b="1" dirty="0" err="1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Plasma</a:t>
            </a:r>
            <a:r>
              <a:rPr lang="pl-PL" sz="1800" b="1" dirty="0">
                <a:solidFill>
                  <a:srgbClr val="FF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Cell Leukemia</a:t>
            </a:r>
            <a:endParaRPr lang="pl-PL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 err="1" smtClean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Session</a:t>
            </a:r>
            <a:r>
              <a:rPr lang="pl-PL" sz="1600" dirty="0" smtClean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Name</a:t>
            </a:r>
            <a:r>
              <a:rPr lang="pl-PL" sz="16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652. </a:t>
            </a:r>
            <a:r>
              <a:rPr lang="pl-PL" sz="1600" dirty="0" err="1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Multiple</a:t>
            </a:r>
            <a:r>
              <a:rPr lang="pl-PL" sz="16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Myeloma and </a:t>
            </a:r>
            <a:r>
              <a:rPr lang="pl-PL" sz="1600" dirty="0" err="1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Plasma</a:t>
            </a:r>
            <a:r>
              <a:rPr lang="pl-PL" sz="16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cell</a:t>
            </a:r>
            <a:r>
              <a:rPr lang="pl-PL" sz="16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Dyscrasias</a:t>
            </a:r>
            <a:r>
              <a:rPr lang="pl-PL" sz="16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Clinical and </a:t>
            </a:r>
            <a:r>
              <a:rPr lang="pl-PL" sz="1600" dirty="0" err="1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Epidemiological</a:t>
            </a:r>
            <a:r>
              <a:rPr lang="pl-PL" sz="16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l-PL" sz="1600" dirty="0" err="1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Reoptimizing</a:t>
            </a:r>
            <a:r>
              <a:rPr lang="pl-PL" sz="16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Standards</a:t>
            </a:r>
            <a:r>
              <a:rPr lang="pl-PL" sz="16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pl-PL" sz="1600" dirty="0" err="1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Redefining</a:t>
            </a:r>
            <a:r>
              <a:rPr lang="pl-PL" sz="16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Approaches</a:t>
            </a:r>
            <a:r>
              <a:rPr lang="pl-PL" sz="16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sz="16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600" dirty="0" err="1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Session</a:t>
            </a:r>
            <a:r>
              <a:rPr lang="pl-PL" sz="16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Date</a:t>
            </a:r>
            <a:r>
              <a:rPr lang="pl-PL" sz="16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l-PL" sz="1600" dirty="0" err="1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Sunday</a:t>
            </a:r>
            <a:r>
              <a:rPr lang="pl-PL" sz="16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December</a:t>
            </a:r>
            <a:r>
              <a:rPr lang="pl-PL" sz="1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12, 2021</a:t>
            </a:r>
            <a:r>
              <a:rPr lang="pl-PL" sz="16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sz="16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600" dirty="0" err="1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Session</a:t>
            </a:r>
            <a:r>
              <a:rPr lang="pl-PL" sz="16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Time: 4:30 PM - 6:00 PM</a:t>
            </a:r>
            <a:br>
              <a:rPr lang="pl-PL" sz="16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6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Presentation Time: 5:45 PM</a:t>
            </a:r>
            <a:br>
              <a:rPr lang="pl-PL" sz="16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600" dirty="0" err="1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Room</a:t>
            </a:r>
            <a:r>
              <a:rPr lang="pl-PL" sz="16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Georgia World Congress Center, Hall </a:t>
            </a:r>
            <a:r>
              <a:rPr lang="pl-PL" sz="1600" dirty="0" smtClean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A1</a:t>
            </a:r>
            <a:endParaRPr lang="pl-PL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792" y="2400657"/>
            <a:ext cx="6324955" cy="4360780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554966" y="2924897"/>
            <a:ext cx="41205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defined 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2% of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cPCs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 a new cut-off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ultra high risk myeloma resembling behavior of primary PCL. We propose this 2% cut-off for redefinition of </a:t>
            </a:r>
            <a:r>
              <a:rPr lang="en-US" sz="16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pPCL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criteria that warrants further investigation in prospective setting.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9800494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Placeholder 8" descr="A picture containing ground, table, food, sitting&#10;&#10;Description generated with very high confidence">
            <a:extLst>
              <a:ext uri="{FF2B5EF4-FFF2-40B4-BE49-F238E27FC236}">
                <a16:creationId xmlns:a16="http://schemas.microsoft.com/office/drawing/2014/main" id="{C3F2A6E8-F7CD-45AE-95DF-14CB2B0B1DB6}"/>
              </a:ext>
            </a:extLst>
          </p:cNvPr>
          <p:cNvPicPr>
            <a:picLocks noGrp="1" noChangeAspect="1" noChangeArrowheads="1"/>
          </p:cNvPicPr>
          <p:nvPr>
            <p:ph type="pic"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3" r="28233"/>
          <a:stretch>
            <a:fillRect/>
          </a:stretch>
        </p:blipFill>
        <p:spPr bwMode="auto">
          <a:xfrm>
            <a:off x="1588" y="0"/>
            <a:ext cx="4464050" cy="686435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11F7E21-37CB-4116-B24A-F8B3F9BA2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550" y="355600"/>
            <a:ext cx="6223000" cy="14287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l-PL" sz="6000" cap="none" dirty="0">
                <a:latin typeface="Arial" panose="020B0604020202020204" pitchFamily="34" charset="0"/>
                <a:cs typeface="Arial" panose="020B0604020202020204" pitchFamily="34" charset="0"/>
              </a:rPr>
              <a:t>Prognosis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9F8A57-6F29-410F-8C60-D100E2D3F0F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781550" y="1991024"/>
            <a:ext cx="6223000" cy="3733800"/>
          </a:xfrm>
        </p:spPr>
        <p:txBody>
          <a:bodyPr/>
          <a:lstStyle/>
          <a:p>
            <a:pPr algn="l">
              <a:defRPr/>
            </a:pPr>
            <a:r>
              <a:rPr lang="pl-PL" dirty="0" err="1"/>
              <a:t>Cytogenetic</a:t>
            </a:r>
            <a:r>
              <a:rPr lang="pl-PL" dirty="0"/>
              <a:t> </a:t>
            </a:r>
            <a:r>
              <a:rPr lang="pl-PL" dirty="0" err="1"/>
              <a:t>burden</a:t>
            </a:r>
            <a:r>
              <a:rPr lang="pl-PL" dirty="0"/>
              <a:t> of </a:t>
            </a:r>
            <a:r>
              <a:rPr lang="pl-PL" dirty="0" err="1"/>
              <a:t>plasma</a:t>
            </a:r>
            <a:r>
              <a:rPr lang="pl-PL" dirty="0"/>
              <a:t> cel leukemia</a:t>
            </a:r>
          </a:p>
          <a:p>
            <a:pPr algn="l">
              <a:defRPr/>
            </a:pPr>
            <a:r>
              <a:rPr lang="en-US" dirty="0"/>
              <a:t>Survival time in primary and secondary plasma leukemia - yesterday and today</a:t>
            </a:r>
            <a:endParaRPr lang="pl-PL" dirty="0"/>
          </a:p>
          <a:p>
            <a:pPr algn="l">
              <a:defRPr/>
            </a:pPr>
            <a:r>
              <a:rPr lang="en-US" dirty="0"/>
              <a:t>Prognosis. How was the prognostic index created and how to use it in practice?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Shape 45">
            <a:extLst>
              <a:ext uri="{FF2B5EF4-FFF2-40B4-BE49-F238E27FC236}">
                <a16:creationId xmlns:a16="http://schemas.microsoft.com/office/drawing/2014/main" id="{E951216D-A331-4131-BE88-3B3E8934E592}"/>
              </a:ext>
            </a:extLst>
          </p:cNvPr>
          <p:cNvSpPr>
            <a:spLocks/>
          </p:cNvSpPr>
          <p:nvPr/>
        </p:nvSpPr>
        <p:spPr bwMode="auto">
          <a:xfrm>
            <a:off x="10534650" y="231775"/>
            <a:ext cx="1112838" cy="1428750"/>
          </a:xfrm>
          <a:custGeom>
            <a:avLst/>
            <a:gdLst>
              <a:gd name="T0" fmla="*/ 2147483646 w 20761"/>
              <a:gd name="T1" fmla="*/ 2147483646 h 21596"/>
              <a:gd name="T2" fmla="*/ 2147483646 w 20761"/>
              <a:gd name="T3" fmla="*/ 2147483646 h 21596"/>
              <a:gd name="T4" fmla="*/ 2147483646 w 20761"/>
              <a:gd name="T5" fmla="*/ 2147483646 h 21596"/>
              <a:gd name="T6" fmla="*/ 2147483646 w 20761"/>
              <a:gd name="T7" fmla="*/ 2147483646 h 21596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761" h="21596" extrusionOk="0">
                <a:moveTo>
                  <a:pt x="14803" y="1"/>
                </a:moveTo>
                <a:cubicBezTo>
                  <a:pt x="14630" y="5"/>
                  <a:pt x="14458" y="60"/>
                  <a:pt x="14331" y="164"/>
                </a:cubicBezTo>
                <a:lnTo>
                  <a:pt x="13534" y="815"/>
                </a:lnTo>
                <a:lnTo>
                  <a:pt x="14728" y="1662"/>
                </a:lnTo>
                <a:lnTo>
                  <a:pt x="15527" y="1011"/>
                </a:lnTo>
                <a:cubicBezTo>
                  <a:pt x="15654" y="907"/>
                  <a:pt x="15713" y="774"/>
                  <a:pt x="15707" y="642"/>
                </a:cubicBezTo>
                <a:cubicBezTo>
                  <a:pt x="15701" y="510"/>
                  <a:pt x="15629" y="380"/>
                  <a:pt x="15492" y="283"/>
                </a:cubicBezTo>
                <a:lnTo>
                  <a:pt x="15291" y="139"/>
                </a:lnTo>
                <a:cubicBezTo>
                  <a:pt x="15154" y="42"/>
                  <a:pt x="14977" y="-4"/>
                  <a:pt x="14803" y="1"/>
                </a:cubicBezTo>
                <a:close/>
                <a:moveTo>
                  <a:pt x="12624" y="778"/>
                </a:moveTo>
                <a:cubicBezTo>
                  <a:pt x="12444" y="782"/>
                  <a:pt x="12265" y="839"/>
                  <a:pt x="12132" y="947"/>
                </a:cubicBezTo>
                <a:lnTo>
                  <a:pt x="5743" y="6156"/>
                </a:lnTo>
                <a:lnTo>
                  <a:pt x="8262" y="7942"/>
                </a:lnTo>
                <a:lnTo>
                  <a:pt x="11192" y="5552"/>
                </a:lnTo>
                <a:cubicBezTo>
                  <a:pt x="12104" y="5930"/>
                  <a:pt x="13267" y="5834"/>
                  <a:pt x="14039" y="5247"/>
                </a:cubicBezTo>
                <a:cubicBezTo>
                  <a:pt x="14250" y="5086"/>
                  <a:pt x="14406" y="4900"/>
                  <a:pt x="14522" y="4705"/>
                </a:cubicBezTo>
                <a:cubicBezTo>
                  <a:pt x="15435" y="4957"/>
                  <a:pt x="16294" y="5357"/>
                  <a:pt x="17027" y="5914"/>
                </a:cubicBezTo>
                <a:cubicBezTo>
                  <a:pt x="19712" y="7955"/>
                  <a:pt x="19712" y="11265"/>
                  <a:pt x="17027" y="13306"/>
                </a:cubicBezTo>
                <a:cubicBezTo>
                  <a:pt x="16202" y="13933"/>
                  <a:pt x="15218" y="14363"/>
                  <a:pt x="14174" y="14605"/>
                </a:cubicBezTo>
                <a:cubicBezTo>
                  <a:pt x="14128" y="14563"/>
                  <a:pt x="14090" y="14518"/>
                  <a:pt x="14039" y="14479"/>
                </a:cubicBezTo>
                <a:cubicBezTo>
                  <a:pt x="13569" y="14122"/>
                  <a:pt x="12954" y="13944"/>
                  <a:pt x="12339" y="13944"/>
                </a:cubicBezTo>
                <a:cubicBezTo>
                  <a:pt x="11723" y="13944"/>
                  <a:pt x="11108" y="14122"/>
                  <a:pt x="10638" y="14479"/>
                </a:cubicBezTo>
                <a:cubicBezTo>
                  <a:pt x="10564" y="14535"/>
                  <a:pt x="10505" y="14599"/>
                  <a:pt x="10443" y="14660"/>
                </a:cubicBezTo>
                <a:cubicBezTo>
                  <a:pt x="9295" y="14436"/>
                  <a:pt x="8207" y="13989"/>
                  <a:pt x="7308" y="13306"/>
                </a:cubicBezTo>
                <a:cubicBezTo>
                  <a:pt x="6830" y="12941"/>
                  <a:pt x="6447" y="12535"/>
                  <a:pt x="6140" y="12104"/>
                </a:cubicBezTo>
                <a:lnTo>
                  <a:pt x="9921" y="12104"/>
                </a:lnTo>
                <a:cubicBezTo>
                  <a:pt x="10153" y="12104"/>
                  <a:pt x="10340" y="11960"/>
                  <a:pt x="10340" y="11784"/>
                </a:cubicBezTo>
                <a:cubicBezTo>
                  <a:pt x="10340" y="11608"/>
                  <a:pt x="10153" y="11466"/>
                  <a:pt x="9921" y="11466"/>
                </a:cubicBezTo>
                <a:lnTo>
                  <a:pt x="5748" y="11466"/>
                </a:lnTo>
                <a:lnTo>
                  <a:pt x="3914" y="11466"/>
                </a:lnTo>
                <a:lnTo>
                  <a:pt x="419" y="11466"/>
                </a:lnTo>
                <a:cubicBezTo>
                  <a:pt x="187" y="11466"/>
                  <a:pt x="1" y="11608"/>
                  <a:pt x="0" y="11784"/>
                </a:cubicBezTo>
                <a:cubicBezTo>
                  <a:pt x="0" y="11960"/>
                  <a:pt x="187" y="12104"/>
                  <a:pt x="419" y="12104"/>
                </a:cubicBezTo>
                <a:lnTo>
                  <a:pt x="4212" y="12104"/>
                </a:lnTo>
                <a:cubicBezTo>
                  <a:pt x="4631" y="12894"/>
                  <a:pt x="5251" y="13635"/>
                  <a:pt x="6093" y="14275"/>
                </a:cubicBezTo>
                <a:cubicBezTo>
                  <a:pt x="7203" y="15119"/>
                  <a:pt x="8542" y="15674"/>
                  <a:pt x="9958" y="15958"/>
                </a:cubicBezTo>
                <a:cubicBezTo>
                  <a:pt x="9992" y="16215"/>
                  <a:pt x="10094" y="16465"/>
                  <a:pt x="10271" y="16694"/>
                </a:cubicBezTo>
                <a:lnTo>
                  <a:pt x="10271" y="18268"/>
                </a:lnTo>
                <a:cubicBezTo>
                  <a:pt x="10271" y="18276"/>
                  <a:pt x="10272" y="18285"/>
                  <a:pt x="10273" y="18294"/>
                </a:cubicBezTo>
                <a:cubicBezTo>
                  <a:pt x="10274" y="18302"/>
                  <a:pt x="10277" y="18310"/>
                  <a:pt x="10278" y="18318"/>
                </a:cubicBezTo>
                <a:lnTo>
                  <a:pt x="5277" y="18318"/>
                </a:lnTo>
                <a:cubicBezTo>
                  <a:pt x="4993" y="18318"/>
                  <a:pt x="4736" y="18407"/>
                  <a:pt x="4550" y="18548"/>
                </a:cubicBezTo>
                <a:cubicBezTo>
                  <a:pt x="4363" y="18690"/>
                  <a:pt x="4247" y="18885"/>
                  <a:pt x="4247" y="19102"/>
                </a:cubicBezTo>
                <a:lnTo>
                  <a:pt x="4247" y="20812"/>
                </a:lnTo>
                <a:cubicBezTo>
                  <a:pt x="4247" y="21029"/>
                  <a:pt x="4363" y="21224"/>
                  <a:pt x="4550" y="21366"/>
                </a:cubicBezTo>
                <a:cubicBezTo>
                  <a:pt x="4736" y="21508"/>
                  <a:pt x="4993" y="21596"/>
                  <a:pt x="5277" y="21596"/>
                </a:cubicBezTo>
                <a:lnTo>
                  <a:pt x="19398" y="21596"/>
                </a:lnTo>
                <a:cubicBezTo>
                  <a:pt x="19682" y="21596"/>
                  <a:pt x="19939" y="21508"/>
                  <a:pt x="20125" y="21366"/>
                </a:cubicBezTo>
                <a:cubicBezTo>
                  <a:pt x="20312" y="21224"/>
                  <a:pt x="20428" y="21029"/>
                  <a:pt x="20428" y="20812"/>
                </a:cubicBezTo>
                <a:lnTo>
                  <a:pt x="20428" y="19102"/>
                </a:lnTo>
                <a:cubicBezTo>
                  <a:pt x="20428" y="18885"/>
                  <a:pt x="20312" y="18690"/>
                  <a:pt x="20125" y="18548"/>
                </a:cubicBezTo>
                <a:cubicBezTo>
                  <a:pt x="19939" y="18407"/>
                  <a:pt x="19682" y="18318"/>
                  <a:pt x="19398" y="18318"/>
                </a:cubicBezTo>
                <a:lnTo>
                  <a:pt x="14397" y="18318"/>
                </a:lnTo>
                <a:cubicBezTo>
                  <a:pt x="14398" y="18310"/>
                  <a:pt x="14401" y="18302"/>
                  <a:pt x="14402" y="18294"/>
                </a:cubicBezTo>
                <a:cubicBezTo>
                  <a:pt x="14403" y="18285"/>
                  <a:pt x="14404" y="18276"/>
                  <a:pt x="14404" y="18268"/>
                </a:cubicBezTo>
                <a:lnTo>
                  <a:pt x="14404" y="16694"/>
                </a:lnTo>
                <a:cubicBezTo>
                  <a:pt x="14599" y="16442"/>
                  <a:pt x="14708" y="16163"/>
                  <a:pt x="14730" y="15880"/>
                </a:cubicBezTo>
                <a:cubicBezTo>
                  <a:pt x="16016" y="15578"/>
                  <a:pt x="17227" y="15049"/>
                  <a:pt x="18245" y="14275"/>
                </a:cubicBezTo>
                <a:cubicBezTo>
                  <a:pt x="21600" y="11724"/>
                  <a:pt x="21600" y="7589"/>
                  <a:pt x="18245" y="5038"/>
                </a:cubicBezTo>
                <a:cubicBezTo>
                  <a:pt x="17198" y="4242"/>
                  <a:pt x="15947" y="3701"/>
                  <a:pt x="14621" y="3404"/>
                </a:cubicBezTo>
                <a:cubicBezTo>
                  <a:pt x="14558" y="3253"/>
                  <a:pt x="14476" y="3107"/>
                  <a:pt x="14361" y="2970"/>
                </a:cubicBezTo>
                <a:lnTo>
                  <a:pt x="14651" y="2733"/>
                </a:lnTo>
                <a:cubicBezTo>
                  <a:pt x="14783" y="2625"/>
                  <a:pt x="14846" y="2487"/>
                  <a:pt x="14840" y="2349"/>
                </a:cubicBezTo>
                <a:cubicBezTo>
                  <a:pt x="14834" y="2212"/>
                  <a:pt x="14759" y="2077"/>
                  <a:pt x="14616" y="1976"/>
                </a:cubicBezTo>
                <a:lnTo>
                  <a:pt x="13129" y="921"/>
                </a:lnTo>
                <a:cubicBezTo>
                  <a:pt x="12986" y="820"/>
                  <a:pt x="12805" y="773"/>
                  <a:pt x="12624" y="778"/>
                </a:cubicBezTo>
                <a:close/>
                <a:moveTo>
                  <a:pt x="12339" y="3171"/>
                </a:moveTo>
                <a:cubicBezTo>
                  <a:pt x="12602" y="3171"/>
                  <a:pt x="12865" y="3246"/>
                  <a:pt x="13066" y="3399"/>
                </a:cubicBezTo>
                <a:cubicBezTo>
                  <a:pt x="13469" y="3705"/>
                  <a:pt x="13469" y="4201"/>
                  <a:pt x="13066" y="4507"/>
                </a:cubicBezTo>
                <a:cubicBezTo>
                  <a:pt x="12664" y="4813"/>
                  <a:pt x="12013" y="4813"/>
                  <a:pt x="11611" y="4507"/>
                </a:cubicBezTo>
                <a:cubicBezTo>
                  <a:pt x="11208" y="4201"/>
                  <a:pt x="11208" y="3705"/>
                  <a:pt x="11611" y="3399"/>
                </a:cubicBezTo>
                <a:cubicBezTo>
                  <a:pt x="11812" y="3246"/>
                  <a:pt x="12075" y="3171"/>
                  <a:pt x="12339" y="3171"/>
                </a:cubicBezTo>
                <a:close/>
                <a:moveTo>
                  <a:pt x="5084" y="6347"/>
                </a:moveTo>
                <a:cubicBezTo>
                  <a:pt x="4904" y="6352"/>
                  <a:pt x="4725" y="6409"/>
                  <a:pt x="4593" y="6517"/>
                </a:cubicBezTo>
                <a:lnTo>
                  <a:pt x="2954" y="7852"/>
                </a:lnTo>
                <a:cubicBezTo>
                  <a:pt x="2822" y="7960"/>
                  <a:pt x="2759" y="8099"/>
                  <a:pt x="2765" y="8236"/>
                </a:cubicBezTo>
                <a:cubicBezTo>
                  <a:pt x="2772" y="8373"/>
                  <a:pt x="2849" y="8508"/>
                  <a:pt x="2991" y="8609"/>
                </a:cubicBezTo>
                <a:lnTo>
                  <a:pt x="5239" y="10203"/>
                </a:lnTo>
                <a:cubicBezTo>
                  <a:pt x="5381" y="10303"/>
                  <a:pt x="5564" y="10351"/>
                  <a:pt x="5743" y="10346"/>
                </a:cubicBezTo>
                <a:cubicBezTo>
                  <a:pt x="5923" y="10341"/>
                  <a:pt x="6100" y="10285"/>
                  <a:pt x="6233" y="10176"/>
                </a:cubicBezTo>
                <a:lnTo>
                  <a:pt x="7871" y="8841"/>
                </a:lnTo>
                <a:cubicBezTo>
                  <a:pt x="8004" y="8733"/>
                  <a:pt x="8066" y="8595"/>
                  <a:pt x="8060" y="8458"/>
                </a:cubicBezTo>
                <a:cubicBezTo>
                  <a:pt x="8054" y="8321"/>
                  <a:pt x="7979" y="8185"/>
                  <a:pt x="7836" y="8084"/>
                </a:cubicBezTo>
                <a:lnTo>
                  <a:pt x="5589" y="6491"/>
                </a:lnTo>
                <a:cubicBezTo>
                  <a:pt x="5446" y="6390"/>
                  <a:pt x="5264" y="6342"/>
                  <a:pt x="5084" y="6347"/>
                </a:cubicBezTo>
                <a:close/>
                <a:moveTo>
                  <a:pt x="12339" y="14988"/>
                </a:moveTo>
                <a:cubicBezTo>
                  <a:pt x="12602" y="14988"/>
                  <a:pt x="12865" y="15064"/>
                  <a:pt x="13066" y="15217"/>
                </a:cubicBezTo>
                <a:cubicBezTo>
                  <a:pt x="13469" y="15523"/>
                  <a:pt x="13469" y="16019"/>
                  <a:pt x="13066" y="16325"/>
                </a:cubicBezTo>
                <a:cubicBezTo>
                  <a:pt x="12664" y="16631"/>
                  <a:pt x="12013" y="16631"/>
                  <a:pt x="11611" y="16325"/>
                </a:cubicBezTo>
                <a:cubicBezTo>
                  <a:pt x="11208" y="16019"/>
                  <a:pt x="11208" y="15523"/>
                  <a:pt x="11611" y="15217"/>
                </a:cubicBezTo>
                <a:cubicBezTo>
                  <a:pt x="11812" y="15064"/>
                  <a:pt x="12075" y="14988"/>
                  <a:pt x="12339" y="1498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631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D1B7FA-572C-4598-A56D-2DF4D53D4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8363" y="312738"/>
            <a:ext cx="9429750" cy="14287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l-PL" cap="none" dirty="0" err="1">
                <a:latin typeface="Arial" panose="020B0604020202020204" pitchFamily="34" charset="0"/>
                <a:cs typeface="Arial" panose="020B0604020202020204" pitchFamily="34" charset="0"/>
              </a:rPr>
              <a:t>Cytogenetic</a:t>
            </a:r>
            <a:r>
              <a:rPr lang="pl-PL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cap="none" dirty="0" err="1"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  <a:r>
              <a:rPr lang="pl-PL" cap="none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3" name="Shape 45">
            <a:extLst>
              <a:ext uri="{FF2B5EF4-FFF2-40B4-BE49-F238E27FC236}">
                <a16:creationId xmlns:a16="http://schemas.microsoft.com/office/drawing/2014/main" id="{D0767BC8-D391-4983-95AD-CE2DDDD15052}"/>
              </a:ext>
            </a:extLst>
          </p:cNvPr>
          <p:cNvSpPr>
            <a:spLocks/>
          </p:cNvSpPr>
          <p:nvPr/>
        </p:nvSpPr>
        <p:spPr bwMode="auto">
          <a:xfrm>
            <a:off x="214313" y="106363"/>
            <a:ext cx="1112837" cy="1428750"/>
          </a:xfrm>
          <a:custGeom>
            <a:avLst/>
            <a:gdLst>
              <a:gd name="T0" fmla="*/ 2147483646 w 20761"/>
              <a:gd name="T1" fmla="*/ 2147483646 h 21596"/>
              <a:gd name="T2" fmla="*/ 2147483646 w 20761"/>
              <a:gd name="T3" fmla="*/ 2147483646 h 21596"/>
              <a:gd name="T4" fmla="*/ 2147483646 w 20761"/>
              <a:gd name="T5" fmla="*/ 2147483646 h 21596"/>
              <a:gd name="T6" fmla="*/ 2147483646 w 20761"/>
              <a:gd name="T7" fmla="*/ 2147483646 h 21596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761" h="21596" extrusionOk="0">
                <a:moveTo>
                  <a:pt x="14803" y="1"/>
                </a:moveTo>
                <a:cubicBezTo>
                  <a:pt x="14630" y="5"/>
                  <a:pt x="14458" y="60"/>
                  <a:pt x="14331" y="164"/>
                </a:cubicBezTo>
                <a:lnTo>
                  <a:pt x="13534" y="815"/>
                </a:lnTo>
                <a:lnTo>
                  <a:pt x="14728" y="1662"/>
                </a:lnTo>
                <a:lnTo>
                  <a:pt x="15527" y="1011"/>
                </a:lnTo>
                <a:cubicBezTo>
                  <a:pt x="15654" y="907"/>
                  <a:pt x="15713" y="774"/>
                  <a:pt x="15707" y="642"/>
                </a:cubicBezTo>
                <a:cubicBezTo>
                  <a:pt x="15701" y="510"/>
                  <a:pt x="15629" y="380"/>
                  <a:pt x="15492" y="283"/>
                </a:cubicBezTo>
                <a:lnTo>
                  <a:pt x="15291" y="139"/>
                </a:lnTo>
                <a:cubicBezTo>
                  <a:pt x="15154" y="42"/>
                  <a:pt x="14977" y="-4"/>
                  <a:pt x="14803" y="1"/>
                </a:cubicBezTo>
                <a:close/>
                <a:moveTo>
                  <a:pt x="12624" y="778"/>
                </a:moveTo>
                <a:cubicBezTo>
                  <a:pt x="12444" y="782"/>
                  <a:pt x="12265" y="839"/>
                  <a:pt x="12132" y="947"/>
                </a:cubicBezTo>
                <a:lnTo>
                  <a:pt x="5743" y="6156"/>
                </a:lnTo>
                <a:lnTo>
                  <a:pt x="8262" y="7942"/>
                </a:lnTo>
                <a:lnTo>
                  <a:pt x="11192" y="5552"/>
                </a:lnTo>
                <a:cubicBezTo>
                  <a:pt x="12104" y="5930"/>
                  <a:pt x="13267" y="5834"/>
                  <a:pt x="14039" y="5247"/>
                </a:cubicBezTo>
                <a:cubicBezTo>
                  <a:pt x="14250" y="5086"/>
                  <a:pt x="14406" y="4900"/>
                  <a:pt x="14522" y="4705"/>
                </a:cubicBezTo>
                <a:cubicBezTo>
                  <a:pt x="15435" y="4957"/>
                  <a:pt x="16294" y="5357"/>
                  <a:pt x="17027" y="5914"/>
                </a:cubicBezTo>
                <a:cubicBezTo>
                  <a:pt x="19712" y="7955"/>
                  <a:pt x="19712" y="11265"/>
                  <a:pt x="17027" y="13306"/>
                </a:cubicBezTo>
                <a:cubicBezTo>
                  <a:pt x="16202" y="13933"/>
                  <a:pt x="15218" y="14363"/>
                  <a:pt x="14174" y="14605"/>
                </a:cubicBezTo>
                <a:cubicBezTo>
                  <a:pt x="14128" y="14563"/>
                  <a:pt x="14090" y="14518"/>
                  <a:pt x="14039" y="14479"/>
                </a:cubicBezTo>
                <a:cubicBezTo>
                  <a:pt x="13569" y="14122"/>
                  <a:pt x="12954" y="13944"/>
                  <a:pt x="12339" y="13944"/>
                </a:cubicBezTo>
                <a:cubicBezTo>
                  <a:pt x="11723" y="13944"/>
                  <a:pt x="11108" y="14122"/>
                  <a:pt x="10638" y="14479"/>
                </a:cubicBezTo>
                <a:cubicBezTo>
                  <a:pt x="10564" y="14535"/>
                  <a:pt x="10505" y="14599"/>
                  <a:pt x="10443" y="14660"/>
                </a:cubicBezTo>
                <a:cubicBezTo>
                  <a:pt x="9295" y="14436"/>
                  <a:pt x="8207" y="13989"/>
                  <a:pt x="7308" y="13306"/>
                </a:cubicBezTo>
                <a:cubicBezTo>
                  <a:pt x="6830" y="12941"/>
                  <a:pt x="6447" y="12535"/>
                  <a:pt x="6140" y="12104"/>
                </a:cubicBezTo>
                <a:lnTo>
                  <a:pt x="9921" y="12104"/>
                </a:lnTo>
                <a:cubicBezTo>
                  <a:pt x="10153" y="12104"/>
                  <a:pt x="10340" y="11960"/>
                  <a:pt x="10340" y="11784"/>
                </a:cubicBezTo>
                <a:cubicBezTo>
                  <a:pt x="10340" y="11608"/>
                  <a:pt x="10153" y="11466"/>
                  <a:pt x="9921" y="11466"/>
                </a:cubicBezTo>
                <a:lnTo>
                  <a:pt x="5748" y="11466"/>
                </a:lnTo>
                <a:lnTo>
                  <a:pt x="3914" y="11466"/>
                </a:lnTo>
                <a:lnTo>
                  <a:pt x="419" y="11466"/>
                </a:lnTo>
                <a:cubicBezTo>
                  <a:pt x="187" y="11466"/>
                  <a:pt x="1" y="11608"/>
                  <a:pt x="0" y="11784"/>
                </a:cubicBezTo>
                <a:cubicBezTo>
                  <a:pt x="0" y="11960"/>
                  <a:pt x="187" y="12104"/>
                  <a:pt x="419" y="12104"/>
                </a:cubicBezTo>
                <a:lnTo>
                  <a:pt x="4212" y="12104"/>
                </a:lnTo>
                <a:cubicBezTo>
                  <a:pt x="4631" y="12894"/>
                  <a:pt x="5251" y="13635"/>
                  <a:pt x="6093" y="14275"/>
                </a:cubicBezTo>
                <a:cubicBezTo>
                  <a:pt x="7203" y="15119"/>
                  <a:pt x="8542" y="15674"/>
                  <a:pt x="9958" y="15958"/>
                </a:cubicBezTo>
                <a:cubicBezTo>
                  <a:pt x="9992" y="16215"/>
                  <a:pt x="10094" y="16465"/>
                  <a:pt x="10271" y="16694"/>
                </a:cubicBezTo>
                <a:lnTo>
                  <a:pt x="10271" y="18268"/>
                </a:lnTo>
                <a:cubicBezTo>
                  <a:pt x="10271" y="18276"/>
                  <a:pt x="10272" y="18285"/>
                  <a:pt x="10273" y="18294"/>
                </a:cubicBezTo>
                <a:cubicBezTo>
                  <a:pt x="10274" y="18302"/>
                  <a:pt x="10277" y="18310"/>
                  <a:pt x="10278" y="18318"/>
                </a:cubicBezTo>
                <a:lnTo>
                  <a:pt x="5277" y="18318"/>
                </a:lnTo>
                <a:cubicBezTo>
                  <a:pt x="4993" y="18318"/>
                  <a:pt x="4736" y="18407"/>
                  <a:pt x="4550" y="18548"/>
                </a:cubicBezTo>
                <a:cubicBezTo>
                  <a:pt x="4363" y="18690"/>
                  <a:pt x="4247" y="18885"/>
                  <a:pt x="4247" y="19102"/>
                </a:cubicBezTo>
                <a:lnTo>
                  <a:pt x="4247" y="20812"/>
                </a:lnTo>
                <a:cubicBezTo>
                  <a:pt x="4247" y="21029"/>
                  <a:pt x="4363" y="21224"/>
                  <a:pt x="4550" y="21366"/>
                </a:cubicBezTo>
                <a:cubicBezTo>
                  <a:pt x="4736" y="21508"/>
                  <a:pt x="4993" y="21596"/>
                  <a:pt x="5277" y="21596"/>
                </a:cubicBezTo>
                <a:lnTo>
                  <a:pt x="19398" y="21596"/>
                </a:lnTo>
                <a:cubicBezTo>
                  <a:pt x="19682" y="21596"/>
                  <a:pt x="19939" y="21508"/>
                  <a:pt x="20125" y="21366"/>
                </a:cubicBezTo>
                <a:cubicBezTo>
                  <a:pt x="20312" y="21224"/>
                  <a:pt x="20428" y="21029"/>
                  <a:pt x="20428" y="20812"/>
                </a:cubicBezTo>
                <a:lnTo>
                  <a:pt x="20428" y="19102"/>
                </a:lnTo>
                <a:cubicBezTo>
                  <a:pt x="20428" y="18885"/>
                  <a:pt x="20312" y="18690"/>
                  <a:pt x="20125" y="18548"/>
                </a:cubicBezTo>
                <a:cubicBezTo>
                  <a:pt x="19939" y="18407"/>
                  <a:pt x="19682" y="18318"/>
                  <a:pt x="19398" y="18318"/>
                </a:cubicBezTo>
                <a:lnTo>
                  <a:pt x="14397" y="18318"/>
                </a:lnTo>
                <a:cubicBezTo>
                  <a:pt x="14398" y="18310"/>
                  <a:pt x="14401" y="18302"/>
                  <a:pt x="14402" y="18294"/>
                </a:cubicBezTo>
                <a:cubicBezTo>
                  <a:pt x="14403" y="18285"/>
                  <a:pt x="14404" y="18276"/>
                  <a:pt x="14404" y="18268"/>
                </a:cubicBezTo>
                <a:lnTo>
                  <a:pt x="14404" y="16694"/>
                </a:lnTo>
                <a:cubicBezTo>
                  <a:pt x="14599" y="16442"/>
                  <a:pt x="14708" y="16163"/>
                  <a:pt x="14730" y="15880"/>
                </a:cubicBezTo>
                <a:cubicBezTo>
                  <a:pt x="16016" y="15578"/>
                  <a:pt x="17227" y="15049"/>
                  <a:pt x="18245" y="14275"/>
                </a:cubicBezTo>
                <a:cubicBezTo>
                  <a:pt x="21600" y="11724"/>
                  <a:pt x="21600" y="7589"/>
                  <a:pt x="18245" y="5038"/>
                </a:cubicBezTo>
                <a:cubicBezTo>
                  <a:pt x="17198" y="4242"/>
                  <a:pt x="15947" y="3701"/>
                  <a:pt x="14621" y="3404"/>
                </a:cubicBezTo>
                <a:cubicBezTo>
                  <a:pt x="14558" y="3253"/>
                  <a:pt x="14476" y="3107"/>
                  <a:pt x="14361" y="2970"/>
                </a:cubicBezTo>
                <a:lnTo>
                  <a:pt x="14651" y="2733"/>
                </a:lnTo>
                <a:cubicBezTo>
                  <a:pt x="14783" y="2625"/>
                  <a:pt x="14846" y="2487"/>
                  <a:pt x="14840" y="2349"/>
                </a:cubicBezTo>
                <a:cubicBezTo>
                  <a:pt x="14834" y="2212"/>
                  <a:pt x="14759" y="2077"/>
                  <a:pt x="14616" y="1976"/>
                </a:cubicBezTo>
                <a:lnTo>
                  <a:pt x="13129" y="921"/>
                </a:lnTo>
                <a:cubicBezTo>
                  <a:pt x="12986" y="820"/>
                  <a:pt x="12805" y="773"/>
                  <a:pt x="12624" y="778"/>
                </a:cubicBezTo>
                <a:close/>
                <a:moveTo>
                  <a:pt x="12339" y="3171"/>
                </a:moveTo>
                <a:cubicBezTo>
                  <a:pt x="12602" y="3171"/>
                  <a:pt x="12865" y="3246"/>
                  <a:pt x="13066" y="3399"/>
                </a:cubicBezTo>
                <a:cubicBezTo>
                  <a:pt x="13469" y="3705"/>
                  <a:pt x="13469" y="4201"/>
                  <a:pt x="13066" y="4507"/>
                </a:cubicBezTo>
                <a:cubicBezTo>
                  <a:pt x="12664" y="4813"/>
                  <a:pt x="12013" y="4813"/>
                  <a:pt x="11611" y="4507"/>
                </a:cubicBezTo>
                <a:cubicBezTo>
                  <a:pt x="11208" y="4201"/>
                  <a:pt x="11208" y="3705"/>
                  <a:pt x="11611" y="3399"/>
                </a:cubicBezTo>
                <a:cubicBezTo>
                  <a:pt x="11812" y="3246"/>
                  <a:pt x="12075" y="3171"/>
                  <a:pt x="12339" y="3171"/>
                </a:cubicBezTo>
                <a:close/>
                <a:moveTo>
                  <a:pt x="5084" y="6347"/>
                </a:moveTo>
                <a:cubicBezTo>
                  <a:pt x="4904" y="6352"/>
                  <a:pt x="4725" y="6409"/>
                  <a:pt x="4593" y="6517"/>
                </a:cubicBezTo>
                <a:lnTo>
                  <a:pt x="2954" y="7852"/>
                </a:lnTo>
                <a:cubicBezTo>
                  <a:pt x="2822" y="7960"/>
                  <a:pt x="2759" y="8099"/>
                  <a:pt x="2765" y="8236"/>
                </a:cubicBezTo>
                <a:cubicBezTo>
                  <a:pt x="2772" y="8373"/>
                  <a:pt x="2849" y="8508"/>
                  <a:pt x="2991" y="8609"/>
                </a:cubicBezTo>
                <a:lnTo>
                  <a:pt x="5239" y="10203"/>
                </a:lnTo>
                <a:cubicBezTo>
                  <a:pt x="5381" y="10303"/>
                  <a:pt x="5564" y="10351"/>
                  <a:pt x="5743" y="10346"/>
                </a:cubicBezTo>
                <a:cubicBezTo>
                  <a:pt x="5923" y="10341"/>
                  <a:pt x="6100" y="10285"/>
                  <a:pt x="6233" y="10176"/>
                </a:cubicBezTo>
                <a:lnTo>
                  <a:pt x="7871" y="8841"/>
                </a:lnTo>
                <a:cubicBezTo>
                  <a:pt x="8004" y="8733"/>
                  <a:pt x="8066" y="8595"/>
                  <a:pt x="8060" y="8458"/>
                </a:cubicBezTo>
                <a:cubicBezTo>
                  <a:pt x="8054" y="8321"/>
                  <a:pt x="7979" y="8185"/>
                  <a:pt x="7836" y="8084"/>
                </a:cubicBezTo>
                <a:lnTo>
                  <a:pt x="5589" y="6491"/>
                </a:lnTo>
                <a:cubicBezTo>
                  <a:pt x="5446" y="6390"/>
                  <a:pt x="5264" y="6342"/>
                  <a:pt x="5084" y="6347"/>
                </a:cubicBezTo>
                <a:close/>
                <a:moveTo>
                  <a:pt x="12339" y="14988"/>
                </a:moveTo>
                <a:cubicBezTo>
                  <a:pt x="12602" y="14988"/>
                  <a:pt x="12865" y="15064"/>
                  <a:pt x="13066" y="15217"/>
                </a:cubicBezTo>
                <a:cubicBezTo>
                  <a:pt x="13469" y="15523"/>
                  <a:pt x="13469" y="16019"/>
                  <a:pt x="13066" y="16325"/>
                </a:cubicBezTo>
                <a:cubicBezTo>
                  <a:pt x="12664" y="16631"/>
                  <a:pt x="12013" y="16631"/>
                  <a:pt x="11611" y="16325"/>
                </a:cubicBezTo>
                <a:cubicBezTo>
                  <a:pt x="11208" y="16019"/>
                  <a:pt x="11208" y="15523"/>
                  <a:pt x="11611" y="15217"/>
                </a:cubicBezTo>
                <a:cubicBezTo>
                  <a:pt x="11812" y="15064"/>
                  <a:pt x="12075" y="14988"/>
                  <a:pt x="12339" y="1498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8D7878-D288-45C5-9578-E73EEDE7D14D}"/>
              </a:ext>
            </a:extLst>
          </p:cNvPr>
          <p:cNvSpPr/>
          <p:nvPr/>
        </p:nvSpPr>
        <p:spPr>
          <a:xfrm>
            <a:off x="8685487" y="6545262"/>
            <a:ext cx="346280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1050" dirty="0">
                <a:latin typeface="Arial" panose="020B0604020202020204" pitchFamily="34" charset="0"/>
                <a:cs typeface="Arial" panose="020B0604020202020204" pitchFamily="34" charset="0"/>
              </a:rPr>
              <a:t>Gowin K et al., </a:t>
            </a:r>
            <a:r>
              <a:rPr lang="pt-BR" sz="1050" i="1" dirty="0">
                <a:latin typeface="Arial" panose="020B0604020202020204" pitchFamily="34" charset="0"/>
                <a:cs typeface="Arial" panose="020B0604020202020204" pitchFamily="34" charset="0"/>
              </a:rPr>
              <a:t>Leukemia Research</a:t>
            </a:r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050" dirty="0">
                <a:latin typeface="Arial" panose="020B0604020202020204" pitchFamily="34" charset="0"/>
                <a:cs typeface="Arial" panose="020B0604020202020204" pitchFamily="34" charset="0"/>
              </a:rPr>
              <a:t>2021; </a:t>
            </a:r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111</a:t>
            </a:r>
            <a:r>
              <a:rPr lang="pl-PL" sz="105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106687</a:t>
            </a:r>
            <a:r>
              <a:rPr lang="pl-PL" sz="10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354BF2E-94B7-4BA9-AF97-C62389A2A0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811" y="2174764"/>
            <a:ext cx="5743353" cy="4076807"/>
          </a:xfrm>
          <a:prstGeom prst="rect">
            <a:avLst/>
          </a:prstGeom>
        </p:spPr>
      </p:pic>
      <p:sp>
        <p:nvSpPr>
          <p:cNvPr id="8" name="Owal 7">
            <a:extLst>
              <a:ext uri="{FF2B5EF4-FFF2-40B4-BE49-F238E27FC236}">
                <a16:creationId xmlns:a16="http://schemas.microsoft.com/office/drawing/2014/main" id="{8CD78D94-98A8-4943-B66B-6C71CA3DF6D0}"/>
              </a:ext>
            </a:extLst>
          </p:cNvPr>
          <p:cNvSpPr/>
          <p:nvPr/>
        </p:nvSpPr>
        <p:spPr>
          <a:xfrm>
            <a:off x="3349256" y="2514600"/>
            <a:ext cx="914400" cy="914400"/>
          </a:xfrm>
          <a:prstGeom prst="ellipse">
            <a:avLst/>
          </a:prstGeom>
          <a:noFill/>
          <a:ln w="254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224D79DC-75FA-42FE-B742-D5B7D4A79462}"/>
              </a:ext>
            </a:extLst>
          </p:cNvPr>
          <p:cNvSpPr/>
          <p:nvPr/>
        </p:nvSpPr>
        <p:spPr>
          <a:xfrm>
            <a:off x="4596809" y="3429000"/>
            <a:ext cx="914400" cy="914400"/>
          </a:xfrm>
          <a:prstGeom prst="ellipse">
            <a:avLst/>
          </a:prstGeom>
          <a:noFill/>
          <a:ln w="254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" name="Owal 11">
            <a:extLst>
              <a:ext uri="{FF2B5EF4-FFF2-40B4-BE49-F238E27FC236}">
                <a16:creationId xmlns:a16="http://schemas.microsoft.com/office/drawing/2014/main" id="{F43529ED-6A27-492D-9985-5F634DD684BD}"/>
              </a:ext>
            </a:extLst>
          </p:cNvPr>
          <p:cNvSpPr/>
          <p:nvPr/>
        </p:nvSpPr>
        <p:spPr>
          <a:xfrm>
            <a:off x="3973033" y="4226036"/>
            <a:ext cx="914400" cy="914400"/>
          </a:xfrm>
          <a:prstGeom prst="ellipse">
            <a:avLst/>
          </a:prstGeom>
          <a:noFill/>
          <a:ln w="254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2833AA26-4C91-4A21-ACA2-499119C5E178}"/>
              </a:ext>
            </a:extLst>
          </p:cNvPr>
          <p:cNvSpPr/>
          <p:nvPr/>
        </p:nvSpPr>
        <p:spPr>
          <a:xfrm>
            <a:off x="6585486" y="3429000"/>
            <a:ext cx="914400" cy="914400"/>
          </a:xfrm>
          <a:prstGeom prst="ellipse">
            <a:avLst/>
          </a:prstGeom>
          <a:noFill/>
          <a:ln w="254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" name="Owal 13">
            <a:extLst>
              <a:ext uri="{FF2B5EF4-FFF2-40B4-BE49-F238E27FC236}">
                <a16:creationId xmlns:a16="http://schemas.microsoft.com/office/drawing/2014/main" id="{7EDDECEE-0067-4D10-BF17-BC9E4552B5DA}"/>
              </a:ext>
            </a:extLst>
          </p:cNvPr>
          <p:cNvSpPr/>
          <p:nvPr/>
        </p:nvSpPr>
        <p:spPr>
          <a:xfrm>
            <a:off x="6585486" y="4343400"/>
            <a:ext cx="914400" cy="914400"/>
          </a:xfrm>
          <a:prstGeom prst="ellipse">
            <a:avLst/>
          </a:prstGeom>
          <a:noFill/>
          <a:ln w="254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5366609F-A56E-4AA8-A247-D37BB7165A46}"/>
              </a:ext>
            </a:extLst>
          </p:cNvPr>
          <p:cNvCxnSpPr>
            <a:cxnSpLocks/>
            <a:endCxn id="12" idx="2"/>
          </p:cNvCxnSpPr>
          <p:nvPr/>
        </p:nvCxnSpPr>
        <p:spPr>
          <a:xfrm>
            <a:off x="2483893" y="4683236"/>
            <a:ext cx="1489140" cy="0"/>
          </a:xfrm>
          <a:prstGeom prst="line">
            <a:avLst/>
          </a:prstGeom>
          <a:noFill/>
          <a:ln w="2222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F37F457C-6CEA-41B5-B38A-3805F0537D15}"/>
              </a:ext>
            </a:extLst>
          </p:cNvPr>
          <p:cNvCxnSpPr>
            <a:cxnSpLocks/>
          </p:cNvCxnSpPr>
          <p:nvPr/>
        </p:nvCxnSpPr>
        <p:spPr>
          <a:xfrm>
            <a:off x="2483893" y="3904176"/>
            <a:ext cx="2112916" cy="0"/>
          </a:xfrm>
          <a:prstGeom prst="line">
            <a:avLst/>
          </a:prstGeom>
          <a:noFill/>
          <a:ln w="2222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03B26689-4300-43E2-B56A-D2B85D89A5DE}"/>
              </a:ext>
            </a:extLst>
          </p:cNvPr>
          <p:cNvCxnSpPr>
            <a:cxnSpLocks/>
          </p:cNvCxnSpPr>
          <p:nvPr/>
        </p:nvCxnSpPr>
        <p:spPr>
          <a:xfrm>
            <a:off x="2483893" y="3002286"/>
            <a:ext cx="865363" cy="0"/>
          </a:xfrm>
          <a:prstGeom prst="line">
            <a:avLst/>
          </a:prstGeom>
          <a:noFill/>
          <a:ln w="2222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6EC182B-C543-4559-BF6B-D4CE9239C503}"/>
              </a:ext>
            </a:extLst>
          </p:cNvPr>
          <p:cNvSpPr txBox="1"/>
          <p:nvPr/>
        </p:nvSpPr>
        <p:spPr>
          <a:xfrm>
            <a:off x="1590802" y="2676978"/>
            <a:ext cx="785280" cy="3826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lang="pl-PL" sz="1400" spc="36" dirty="0" err="1">
                <a:latin typeface="+mn-lt"/>
                <a:ea typeface="+mn-ea"/>
                <a:cs typeface="+mn-cs"/>
              </a:rPr>
              <a:t>a</a:t>
            </a:r>
            <a:r>
              <a:rPr kumimoji="0" lang="pl-PL" sz="1400" b="0" i="0" u="none" strike="noStrike" cap="none" spc="36" normalizeH="0" baseline="0" dirty="0" err="1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mp</a:t>
            </a:r>
            <a:r>
              <a:rPr kumimoji="0" lang="pl-PL" sz="1400" b="0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(1q)</a:t>
            </a:r>
            <a:endParaRPr kumimoji="0" lang="en-US" sz="1400" b="0" i="0" u="none" strike="noStrike" cap="none" spc="36" normalizeH="0" baseline="0" dirty="0">
              <a:ln>
                <a:noFill/>
              </a:ln>
              <a:solidFill>
                <a:srgbClr val="404B57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F06D898-50F9-49BE-A726-0B66FB625570}"/>
              </a:ext>
            </a:extLst>
          </p:cNvPr>
          <p:cNvSpPr txBox="1"/>
          <p:nvPr/>
        </p:nvSpPr>
        <p:spPr>
          <a:xfrm>
            <a:off x="1690868" y="2900747"/>
            <a:ext cx="673326" cy="3826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kumimoji="0" lang="pl-PL" sz="1400" b="0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del(1p)</a:t>
            </a:r>
            <a:endParaRPr kumimoji="0" lang="en-US" sz="1400" b="0" i="0" u="none" strike="noStrike" cap="none" spc="36" normalizeH="0" baseline="0" dirty="0">
              <a:ln>
                <a:noFill/>
              </a:ln>
              <a:solidFill>
                <a:srgbClr val="404B57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FD8F47EF-1368-46B3-8C77-4222254E765F}"/>
              </a:ext>
            </a:extLst>
          </p:cNvPr>
          <p:cNvSpPr txBox="1"/>
          <p:nvPr/>
        </p:nvSpPr>
        <p:spPr>
          <a:xfrm>
            <a:off x="704841" y="4521419"/>
            <a:ext cx="1766446" cy="3826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kumimoji="0" lang="pl-PL" sz="1400" b="0" i="0" u="none" strike="noStrike" cap="none" spc="36" normalizeH="0" baseline="0" dirty="0" err="1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Translocation</a:t>
            </a:r>
            <a:r>
              <a:rPr kumimoji="0" lang="pl-PL" sz="1400" b="0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 of </a:t>
            </a:r>
            <a:r>
              <a:rPr kumimoji="0" lang="pl-PL" sz="1400" b="0" i="0" u="none" strike="noStrike" cap="none" spc="36" normalizeH="0" baseline="0" dirty="0" err="1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IgH</a:t>
            </a:r>
            <a:endParaRPr kumimoji="0" lang="en-US" sz="1400" b="0" i="0" u="none" strike="noStrike" cap="none" spc="36" normalizeH="0" baseline="0" dirty="0">
              <a:ln>
                <a:noFill/>
              </a:ln>
              <a:solidFill>
                <a:srgbClr val="404B57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9F8E494A-C329-4BAD-8B6F-DCA1021C7C27}"/>
              </a:ext>
            </a:extLst>
          </p:cNvPr>
          <p:cNvSpPr txBox="1"/>
          <p:nvPr/>
        </p:nvSpPr>
        <p:spPr>
          <a:xfrm>
            <a:off x="578948" y="3712841"/>
            <a:ext cx="1904945" cy="3826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lang="pl-PL" sz="1400" spc="36" dirty="0" err="1">
                <a:latin typeface="+mn-lt"/>
                <a:ea typeface="+mn-ea"/>
                <a:cs typeface="+mn-cs"/>
              </a:rPr>
              <a:t>Dysregulation</a:t>
            </a:r>
            <a:r>
              <a:rPr lang="pl-PL" sz="1400" spc="36" dirty="0">
                <a:latin typeface="+mn-lt"/>
                <a:ea typeface="+mn-ea"/>
                <a:cs typeface="+mn-cs"/>
              </a:rPr>
              <a:t> of MYC</a:t>
            </a:r>
            <a:endParaRPr kumimoji="0" lang="en-US" sz="1400" b="0" i="0" u="none" strike="noStrike" cap="none" spc="36" normalizeH="0" baseline="0" dirty="0">
              <a:ln>
                <a:noFill/>
              </a:ln>
              <a:solidFill>
                <a:srgbClr val="404B57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cxnSp>
        <p:nvCxnSpPr>
          <p:cNvPr id="27" name="Łącznik prosty 26">
            <a:extLst>
              <a:ext uri="{FF2B5EF4-FFF2-40B4-BE49-F238E27FC236}">
                <a16:creationId xmlns:a16="http://schemas.microsoft.com/office/drawing/2014/main" id="{F9E1C460-26E8-40F5-B0DE-0D8956577D95}"/>
              </a:ext>
            </a:extLst>
          </p:cNvPr>
          <p:cNvCxnSpPr>
            <a:cxnSpLocks/>
          </p:cNvCxnSpPr>
          <p:nvPr/>
        </p:nvCxnSpPr>
        <p:spPr>
          <a:xfrm>
            <a:off x="7517706" y="3893719"/>
            <a:ext cx="2112916" cy="0"/>
          </a:xfrm>
          <a:prstGeom prst="line">
            <a:avLst/>
          </a:prstGeom>
          <a:noFill/>
          <a:ln w="2222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Łącznik prosty 27">
            <a:extLst>
              <a:ext uri="{FF2B5EF4-FFF2-40B4-BE49-F238E27FC236}">
                <a16:creationId xmlns:a16="http://schemas.microsoft.com/office/drawing/2014/main" id="{C8DF3BD3-3931-4EA8-97D2-7DD0D5D17A48}"/>
              </a:ext>
            </a:extLst>
          </p:cNvPr>
          <p:cNvCxnSpPr>
            <a:cxnSpLocks/>
          </p:cNvCxnSpPr>
          <p:nvPr/>
        </p:nvCxnSpPr>
        <p:spPr>
          <a:xfrm>
            <a:off x="7499886" y="4829613"/>
            <a:ext cx="2112916" cy="0"/>
          </a:xfrm>
          <a:prstGeom prst="line">
            <a:avLst/>
          </a:prstGeom>
          <a:noFill/>
          <a:ln w="2222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AFCA5863-404F-4E6A-96C4-B8F00A7ED876}"/>
              </a:ext>
            </a:extLst>
          </p:cNvPr>
          <p:cNvSpPr txBox="1"/>
          <p:nvPr/>
        </p:nvSpPr>
        <p:spPr>
          <a:xfrm>
            <a:off x="9708107" y="3668118"/>
            <a:ext cx="1433598" cy="3826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lang="pl-PL" sz="1400" spc="36" dirty="0">
                <a:latin typeface="+mn-lt"/>
                <a:ea typeface="+mn-ea"/>
                <a:cs typeface="+mn-cs"/>
              </a:rPr>
              <a:t>t(11;14) </a:t>
            </a:r>
            <a:r>
              <a:rPr lang="pl-PL" sz="1400" i="1" spc="36" dirty="0">
                <a:latin typeface="+mn-lt"/>
                <a:ea typeface="+mn-ea"/>
                <a:cs typeface="+mn-cs"/>
              </a:rPr>
              <a:t>CCND1</a:t>
            </a:r>
            <a:endParaRPr kumimoji="0" lang="en-US" sz="1400" b="0" i="1" u="none" strike="noStrike" cap="none" spc="36" normalizeH="0" baseline="0" dirty="0">
              <a:ln>
                <a:noFill/>
              </a:ln>
              <a:solidFill>
                <a:srgbClr val="404B57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E4035BDB-172D-471B-8D42-B1D0E88A7FBB}"/>
              </a:ext>
            </a:extLst>
          </p:cNvPr>
          <p:cNvSpPr txBox="1"/>
          <p:nvPr/>
        </p:nvSpPr>
        <p:spPr>
          <a:xfrm>
            <a:off x="9716386" y="4469227"/>
            <a:ext cx="1768689" cy="6627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lang="pl-PL" sz="1400" spc="36" dirty="0">
                <a:latin typeface="+mn-lt"/>
                <a:ea typeface="+mn-ea"/>
                <a:cs typeface="+mn-cs"/>
              </a:rPr>
              <a:t>del(17p)</a:t>
            </a:r>
          </a:p>
          <a:p>
            <a:pPr marL="0" marR="0" indent="0" algn="l" defTabSz="8255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kumimoji="0" lang="pl-PL" sz="1400" b="0" i="0" u="none" strike="noStrike" cap="none" spc="36" normalizeH="0" baseline="0" dirty="0" err="1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Biallelic</a:t>
            </a:r>
            <a:r>
              <a:rPr kumimoji="0" lang="pl-PL" sz="1400" b="0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 </a:t>
            </a:r>
            <a:r>
              <a:rPr kumimoji="0" lang="pl-PL" sz="1400" b="0" i="0" u="none" strike="noStrike" cap="none" spc="36" normalizeH="0" baseline="0" dirty="0" err="1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loss</a:t>
            </a:r>
            <a:r>
              <a:rPr kumimoji="0" lang="pl-PL" sz="1400" b="0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 of </a:t>
            </a:r>
            <a:r>
              <a:rPr kumimoji="0" lang="pl-PL" sz="1400" b="0" i="1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TP53</a:t>
            </a:r>
            <a:endParaRPr kumimoji="0" lang="en-US" sz="1400" b="0" i="1" u="none" strike="noStrike" cap="none" spc="36" normalizeH="0" baseline="0" dirty="0">
              <a:ln>
                <a:noFill/>
              </a:ln>
              <a:solidFill>
                <a:srgbClr val="404B57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4524423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D1B7FA-572C-4598-A56D-2DF4D53D4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8363" y="312738"/>
            <a:ext cx="9429750" cy="14287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l-PL" cap="none" dirty="0" err="1">
                <a:latin typeface="Arial" panose="020B0604020202020204" pitchFamily="34" charset="0"/>
                <a:cs typeface="Arial" panose="020B0604020202020204" pitchFamily="34" charset="0"/>
              </a:rPr>
              <a:t>Cytogenetic</a:t>
            </a:r>
            <a:r>
              <a:rPr lang="pl-PL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cap="none" dirty="0" err="1"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  <a:r>
              <a:rPr lang="pl-PL" cap="none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3" name="Shape 45">
            <a:extLst>
              <a:ext uri="{FF2B5EF4-FFF2-40B4-BE49-F238E27FC236}">
                <a16:creationId xmlns:a16="http://schemas.microsoft.com/office/drawing/2014/main" id="{D0767BC8-D391-4983-95AD-CE2DDDD15052}"/>
              </a:ext>
            </a:extLst>
          </p:cNvPr>
          <p:cNvSpPr>
            <a:spLocks/>
          </p:cNvSpPr>
          <p:nvPr/>
        </p:nvSpPr>
        <p:spPr bwMode="auto">
          <a:xfrm>
            <a:off x="214313" y="106363"/>
            <a:ext cx="1112837" cy="1428750"/>
          </a:xfrm>
          <a:custGeom>
            <a:avLst/>
            <a:gdLst>
              <a:gd name="T0" fmla="*/ 2147483646 w 20761"/>
              <a:gd name="T1" fmla="*/ 2147483646 h 21596"/>
              <a:gd name="T2" fmla="*/ 2147483646 w 20761"/>
              <a:gd name="T3" fmla="*/ 2147483646 h 21596"/>
              <a:gd name="T4" fmla="*/ 2147483646 w 20761"/>
              <a:gd name="T5" fmla="*/ 2147483646 h 21596"/>
              <a:gd name="T6" fmla="*/ 2147483646 w 20761"/>
              <a:gd name="T7" fmla="*/ 2147483646 h 21596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761" h="21596" extrusionOk="0">
                <a:moveTo>
                  <a:pt x="14803" y="1"/>
                </a:moveTo>
                <a:cubicBezTo>
                  <a:pt x="14630" y="5"/>
                  <a:pt x="14458" y="60"/>
                  <a:pt x="14331" y="164"/>
                </a:cubicBezTo>
                <a:lnTo>
                  <a:pt x="13534" y="815"/>
                </a:lnTo>
                <a:lnTo>
                  <a:pt x="14728" y="1662"/>
                </a:lnTo>
                <a:lnTo>
                  <a:pt x="15527" y="1011"/>
                </a:lnTo>
                <a:cubicBezTo>
                  <a:pt x="15654" y="907"/>
                  <a:pt x="15713" y="774"/>
                  <a:pt x="15707" y="642"/>
                </a:cubicBezTo>
                <a:cubicBezTo>
                  <a:pt x="15701" y="510"/>
                  <a:pt x="15629" y="380"/>
                  <a:pt x="15492" y="283"/>
                </a:cubicBezTo>
                <a:lnTo>
                  <a:pt x="15291" y="139"/>
                </a:lnTo>
                <a:cubicBezTo>
                  <a:pt x="15154" y="42"/>
                  <a:pt x="14977" y="-4"/>
                  <a:pt x="14803" y="1"/>
                </a:cubicBezTo>
                <a:close/>
                <a:moveTo>
                  <a:pt x="12624" y="778"/>
                </a:moveTo>
                <a:cubicBezTo>
                  <a:pt x="12444" y="782"/>
                  <a:pt x="12265" y="839"/>
                  <a:pt x="12132" y="947"/>
                </a:cubicBezTo>
                <a:lnTo>
                  <a:pt x="5743" y="6156"/>
                </a:lnTo>
                <a:lnTo>
                  <a:pt x="8262" y="7942"/>
                </a:lnTo>
                <a:lnTo>
                  <a:pt x="11192" y="5552"/>
                </a:lnTo>
                <a:cubicBezTo>
                  <a:pt x="12104" y="5930"/>
                  <a:pt x="13267" y="5834"/>
                  <a:pt x="14039" y="5247"/>
                </a:cubicBezTo>
                <a:cubicBezTo>
                  <a:pt x="14250" y="5086"/>
                  <a:pt x="14406" y="4900"/>
                  <a:pt x="14522" y="4705"/>
                </a:cubicBezTo>
                <a:cubicBezTo>
                  <a:pt x="15435" y="4957"/>
                  <a:pt x="16294" y="5357"/>
                  <a:pt x="17027" y="5914"/>
                </a:cubicBezTo>
                <a:cubicBezTo>
                  <a:pt x="19712" y="7955"/>
                  <a:pt x="19712" y="11265"/>
                  <a:pt x="17027" y="13306"/>
                </a:cubicBezTo>
                <a:cubicBezTo>
                  <a:pt x="16202" y="13933"/>
                  <a:pt x="15218" y="14363"/>
                  <a:pt x="14174" y="14605"/>
                </a:cubicBezTo>
                <a:cubicBezTo>
                  <a:pt x="14128" y="14563"/>
                  <a:pt x="14090" y="14518"/>
                  <a:pt x="14039" y="14479"/>
                </a:cubicBezTo>
                <a:cubicBezTo>
                  <a:pt x="13569" y="14122"/>
                  <a:pt x="12954" y="13944"/>
                  <a:pt x="12339" y="13944"/>
                </a:cubicBezTo>
                <a:cubicBezTo>
                  <a:pt x="11723" y="13944"/>
                  <a:pt x="11108" y="14122"/>
                  <a:pt x="10638" y="14479"/>
                </a:cubicBezTo>
                <a:cubicBezTo>
                  <a:pt x="10564" y="14535"/>
                  <a:pt x="10505" y="14599"/>
                  <a:pt x="10443" y="14660"/>
                </a:cubicBezTo>
                <a:cubicBezTo>
                  <a:pt x="9295" y="14436"/>
                  <a:pt x="8207" y="13989"/>
                  <a:pt x="7308" y="13306"/>
                </a:cubicBezTo>
                <a:cubicBezTo>
                  <a:pt x="6830" y="12941"/>
                  <a:pt x="6447" y="12535"/>
                  <a:pt x="6140" y="12104"/>
                </a:cubicBezTo>
                <a:lnTo>
                  <a:pt x="9921" y="12104"/>
                </a:lnTo>
                <a:cubicBezTo>
                  <a:pt x="10153" y="12104"/>
                  <a:pt x="10340" y="11960"/>
                  <a:pt x="10340" y="11784"/>
                </a:cubicBezTo>
                <a:cubicBezTo>
                  <a:pt x="10340" y="11608"/>
                  <a:pt x="10153" y="11466"/>
                  <a:pt x="9921" y="11466"/>
                </a:cubicBezTo>
                <a:lnTo>
                  <a:pt x="5748" y="11466"/>
                </a:lnTo>
                <a:lnTo>
                  <a:pt x="3914" y="11466"/>
                </a:lnTo>
                <a:lnTo>
                  <a:pt x="419" y="11466"/>
                </a:lnTo>
                <a:cubicBezTo>
                  <a:pt x="187" y="11466"/>
                  <a:pt x="1" y="11608"/>
                  <a:pt x="0" y="11784"/>
                </a:cubicBezTo>
                <a:cubicBezTo>
                  <a:pt x="0" y="11960"/>
                  <a:pt x="187" y="12104"/>
                  <a:pt x="419" y="12104"/>
                </a:cubicBezTo>
                <a:lnTo>
                  <a:pt x="4212" y="12104"/>
                </a:lnTo>
                <a:cubicBezTo>
                  <a:pt x="4631" y="12894"/>
                  <a:pt x="5251" y="13635"/>
                  <a:pt x="6093" y="14275"/>
                </a:cubicBezTo>
                <a:cubicBezTo>
                  <a:pt x="7203" y="15119"/>
                  <a:pt x="8542" y="15674"/>
                  <a:pt x="9958" y="15958"/>
                </a:cubicBezTo>
                <a:cubicBezTo>
                  <a:pt x="9992" y="16215"/>
                  <a:pt x="10094" y="16465"/>
                  <a:pt x="10271" y="16694"/>
                </a:cubicBezTo>
                <a:lnTo>
                  <a:pt x="10271" y="18268"/>
                </a:lnTo>
                <a:cubicBezTo>
                  <a:pt x="10271" y="18276"/>
                  <a:pt x="10272" y="18285"/>
                  <a:pt x="10273" y="18294"/>
                </a:cubicBezTo>
                <a:cubicBezTo>
                  <a:pt x="10274" y="18302"/>
                  <a:pt x="10277" y="18310"/>
                  <a:pt x="10278" y="18318"/>
                </a:cubicBezTo>
                <a:lnTo>
                  <a:pt x="5277" y="18318"/>
                </a:lnTo>
                <a:cubicBezTo>
                  <a:pt x="4993" y="18318"/>
                  <a:pt x="4736" y="18407"/>
                  <a:pt x="4550" y="18548"/>
                </a:cubicBezTo>
                <a:cubicBezTo>
                  <a:pt x="4363" y="18690"/>
                  <a:pt x="4247" y="18885"/>
                  <a:pt x="4247" y="19102"/>
                </a:cubicBezTo>
                <a:lnTo>
                  <a:pt x="4247" y="20812"/>
                </a:lnTo>
                <a:cubicBezTo>
                  <a:pt x="4247" y="21029"/>
                  <a:pt x="4363" y="21224"/>
                  <a:pt x="4550" y="21366"/>
                </a:cubicBezTo>
                <a:cubicBezTo>
                  <a:pt x="4736" y="21508"/>
                  <a:pt x="4993" y="21596"/>
                  <a:pt x="5277" y="21596"/>
                </a:cubicBezTo>
                <a:lnTo>
                  <a:pt x="19398" y="21596"/>
                </a:lnTo>
                <a:cubicBezTo>
                  <a:pt x="19682" y="21596"/>
                  <a:pt x="19939" y="21508"/>
                  <a:pt x="20125" y="21366"/>
                </a:cubicBezTo>
                <a:cubicBezTo>
                  <a:pt x="20312" y="21224"/>
                  <a:pt x="20428" y="21029"/>
                  <a:pt x="20428" y="20812"/>
                </a:cubicBezTo>
                <a:lnTo>
                  <a:pt x="20428" y="19102"/>
                </a:lnTo>
                <a:cubicBezTo>
                  <a:pt x="20428" y="18885"/>
                  <a:pt x="20312" y="18690"/>
                  <a:pt x="20125" y="18548"/>
                </a:cubicBezTo>
                <a:cubicBezTo>
                  <a:pt x="19939" y="18407"/>
                  <a:pt x="19682" y="18318"/>
                  <a:pt x="19398" y="18318"/>
                </a:cubicBezTo>
                <a:lnTo>
                  <a:pt x="14397" y="18318"/>
                </a:lnTo>
                <a:cubicBezTo>
                  <a:pt x="14398" y="18310"/>
                  <a:pt x="14401" y="18302"/>
                  <a:pt x="14402" y="18294"/>
                </a:cubicBezTo>
                <a:cubicBezTo>
                  <a:pt x="14403" y="18285"/>
                  <a:pt x="14404" y="18276"/>
                  <a:pt x="14404" y="18268"/>
                </a:cubicBezTo>
                <a:lnTo>
                  <a:pt x="14404" y="16694"/>
                </a:lnTo>
                <a:cubicBezTo>
                  <a:pt x="14599" y="16442"/>
                  <a:pt x="14708" y="16163"/>
                  <a:pt x="14730" y="15880"/>
                </a:cubicBezTo>
                <a:cubicBezTo>
                  <a:pt x="16016" y="15578"/>
                  <a:pt x="17227" y="15049"/>
                  <a:pt x="18245" y="14275"/>
                </a:cubicBezTo>
                <a:cubicBezTo>
                  <a:pt x="21600" y="11724"/>
                  <a:pt x="21600" y="7589"/>
                  <a:pt x="18245" y="5038"/>
                </a:cubicBezTo>
                <a:cubicBezTo>
                  <a:pt x="17198" y="4242"/>
                  <a:pt x="15947" y="3701"/>
                  <a:pt x="14621" y="3404"/>
                </a:cubicBezTo>
                <a:cubicBezTo>
                  <a:pt x="14558" y="3253"/>
                  <a:pt x="14476" y="3107"/>
                  <a:pt x="14361" y="2970"/>
                </a:cubicBezTo>
                <a:lnTo>
                  <a:pt x="14651" y="2733"/>
                </a:lnTo>
                <a:cubicBezTo>
                  <a:pt x="14783" y="2625"/>
                  <a:pt x="14846" y="2487"/>
                  <a:pt x="14840" y="2349"/>
                </a:cubicBezTo>
                <a:cubicBezTo>
                  <a:pt x="14834" y="2212"/>
                  <a:pt x="14759" y="2077"/>
                  <a:pt x="14616" y="1976"/>
                </a:cubicBezTo>
                <a:lnTo>
                  <a:pt x="13129" y="921"/>
                </a:lnTo>
                <a:cubicBezTo>
                  <a:pt x="12986" y="820"/>
                  <a:pt x="12805" y="773"/>
                  <a:pt x="12624" y="778"/>
                </a:cubicBezTo>
                <a:close/>
                <a:moveTo>
                  <a:pt x="12339" y="3171"/>
                </a:moveTo>
                <a:cubicBezTo>
                  <a:pt x="12602" y="3171"/>
                  <a:pt x="12865" y="3246"/>
                  <a:pt x="13066" y="3399"/>
                </a:cubicBezTo>
                <a:cubicBezTo>
                  <a:pt x="13469" y="3705"/>
                  <a:pt x="13469" y="4201"/>
                  <a:pt x="13066" y="4507"/>
                </a:cubicBezTo>
                <a:cubicBezTo>
                  <a:pt x="12664" y="4813"/>
                  <a:pt x="12013" y="4813"/>
                  <a:pt x="11611" y="4507"/>
                </a:cubicBezTo>
                <a:cubicBezTo>
                  <a:pt x="11208" y="4201"/>
                  <a:pt x="11208" y="3705"/>
                  <a:pt x="11611" y="3399"/>
                </a:cubicBezTo>
                <a:cubicBezTo>
                  <a:pt x="11812" y="3246"/>
                  <a:pt x="12075" y="3171"/>
                  <a:pt x="12339" y="3171"/>
                </a:cubicBezTo>
                <a:close/>
                <a:moveTo>
                  <a:pt x="5084" y="6347"/>
                </a:moveTo>
                <a:cubicBezTo>
                  <a:pt x="4904" y="6352"/>
                  <a:pt x="4725" y="6409"/>
                  <a:pt x="4593" y="6517"/>
                </a:cubicBezTo>
                <a:lnTo>
                  <a:pt x="2954" y="7852"/>
                </a:lnTo>
                <a:cubicBezTo>
                  <a:pt x="2822" y="7960"/>
                  <a:pt x="2759" y="8099"/>
                  <a:pt x="2765" y="8236"/>
                </a:cubicBezTo>
                <a:cubicBezTo>
                  <a:pt x="2772" y="8373"/>
                  <a:pt x="2849" y="8508"/>
                  <a:pt x="2991" y="8609"/>
                </a:cubicBezTo>
                <a:lnTo>
                  <a:pt x="5239" y="10203"/>
                </a:lnTo>
                <a:cubicBezTo>
                  <a:pt x="5381" y="10303"/>
                  <a:pt x="5564" y="10351"/>
                  <a:pt x="5743" y="10346"/>
                </a:cubicBezTo>
                <a:cubicBezTo>
                  <a:pt x="5923" y="10341"/>
                  <a:pt x="6100" y="10285"/>
                  <a:pt x="6233" y="10176"/>
                </a:cubicBezTo>
                <a:lnTo>
                  <a:pt x="7871" y="8841"/>
                </a:lnTo>
                <a:cubicBezTo>
                  <a:pt x="8004" y="8733"/>
                  <a:pt x="8066" y="8595"/>
                  <a:pt x="8060" y="8458"/>
                </a:cubicBezTo>
                <a:cubicBezTo>
                  <a:pt x="8054" y="8321"/>
                  <a:pt x="7979" y="8185"/>
                  <a:pt x="7836" y="8084"/>
                </a:cubicBezTo>
                <a:lnTo>
                  <a:pt x="5589" y="6491"/>
                </a:lnTo>
                <a:cubicBezTo>
                  <a:pt x="5446" y="6390"/>
                  <a:pt x="5264" y="6342"/>
                  <a:pt x="5084" y="6347"/>
                </a:cubicBezTo>
                <a:close/>
                <a:moveTo>
                  <a:pt x="12339" y="14988"/>
                </a:moveTo>
                <a:cubicBezTo>
                  <a:pt x="12602" y="14988"/>
                  <a:pt x="12865" y="15064"/>
                  <a:pt x="13066" y="15217"/>
                </a:cubicBezTo>
                <a:cubicBezTo>
                  <a:pt x="13469" y="15523"/>
                  <a:pt x="13469" y="16019"/>
                  <a:pt x="13066" y="16325"/>
                </a:cubicBezTo>
                <a:cubicBezTo>
                  <a:pt x="12664" y="16631"/>
                  <a:pt x="12013" y="16631"/>
                  <a:pt x="11611" y="16325"/>
                </a:cubicBezTo>
                <a:cubicBezTo>
                  <a:pt x="11208" y="16019"/>
                  <a:pt x="11208" y="15523"/>
                  <a:pt x="11611" y="15217"/>
                </a:cubicBezTo>
                <a:cubicBezTo>
                  <a:pt x="11812" y="15064"/>
                  <a:pt x="12075" y="14988"/>
                  <a:pt x="12339" y="1498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D2E5552-435E-4040-ADE5-E26CBC6F5E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015131"/>
              </p:ext>
            </p:extLst>
          </p:nvPr>
        </p:nvGraphicFramePr>
        <p:xfrm>
          <a:off x="333374" y="2799957"/>
          <a:ext cx="11525252" cy="2986101"/>
        </p:xfrm>
        <a:graphic>
          <a:graphicData uri="http://schemas.openxmlformats.org/drawingml/2006/table">
            <a:tbl>
              <a:tblPr/>
              <a:tblGrid>
                <a:gridCol w="2360336">
                  <a:extLst>
                    <a:ext uri="{9D8B030D-6E8A-4147-A177-3AD203B41FA5}">
                      <a16:colId xmlns:a16="http://schemas.microsoft.com/office/drawing/2014/main" val="2451761618"/>
                    </a:ext>
                  </a:extLst>
                </a:gridCol>
                <a:gridCol w="1527486">
                  <a:extLst>
                    <a:ext uri="{9D8B030D-6E8A-4147-A177-3AD203B41FA5}">
                      <a16:colId xmlns:a16="http://schemas.microsoft.com/office/drawing/2014/main" val="3199494036"/>
                    </a:ext>
                  </a:extLst>
                </a:gridCol>
                <a:gridCol w="1527486">
                  <a:extLst>
                    <a:ext uri="{9D8B030D-6E8A-4147-A177-3AD203B41FA5}">
                      <a16:colId xmlns:a16="http://schemas.microsoft.com/office/drawing/2014/main" val="3250984976"/>
                    </a:ext>
                  </a:extLst>
                </a:gridCol>
                <a:gridCol w="1527486">
                  <a:extLst>
                    <a:ext uri="{9D8B030D-6E8A-4147-A177-3AD203B41FA5}">
                      <a16:colId xmlns:a16="http://schemas.microsoft.com/office/drawing/2014/main" val="1406227122"/>
                    </a:ext>
                  </a:extLst>
                </a:gridCol>
                <a:gridCol w="1527486">
                  <a:extLst>
                    <a:ext uri="{9D8B030D-6E8A-4147-A177-3AD203B41FA5}">
                      <a16:colId xmlns:a16="http://schemas.microsoft.com/office/drawing/2014/main" val="325908537"/>
                    </a:ext>
                  </a:extLst>
                </a:gridCol>
                <a:gridCol w="1527486">
                  <a:extLst>
                    <a:ext uri="{9D8B030D-6E8A-4147-A177-3AD203B41FA5}">
                      <a16:colId xmlns:a16="http://schemas.microsoft.com/office/drawing/2014/main" val="1226020187"/>
                    </a:ext>
                  </a:extLst>
                </a:gridCol>
                <a:gridCol w="1527486">
                  <a:extLst>
                    <a:ext uri="{9D8B030D-6E8A-4147-A177-3AD203B41FA5}">
                      <a16:colId xmlns:a16="http://schemas.microsoft.com/office/drawing/2014/main" val="876353340"/>
                    </a:ext>
                  </a:extLst>
                </a:gridCol>
              </a:tblGrid>
              <a:tr h="518155">
                <a:tc>
                  <a:txBody>
                    <a:bodyPr/>
                    <a:lstStyle/>
                    <a:p>
                      <a:pPr algn="l" fontAlgn="t"/>
                      <a:r>
                        <a:rPr lang="pl-PL" sz="14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Cytogenitc</a:t>
                      </a: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903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Garcia-Sanz</a:t>
                      </a: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i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 al</a:t>
                      </a: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.,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1999</a:t>
                      </a: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Dimopoulos</a:t>
                      </a: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i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 al</a:t>
                      </a: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.,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1994</a:t>
                      </a: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Tiedemann</a:t>
                      </a: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i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 al</a:t>
                      </a: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.,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2008</a:t>
                      </a: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Pagano</a:t>
                      </a: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i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 al</a:t>
                      </a: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.,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2011</a:t>
                      </a: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Avet-Loiseau</a:t>
                      </a: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i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 al</a:t>
                      </a: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.,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2001</a:t>
                      </a: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Chiecchio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t"/>
                      <a:r>
                        <a:rPr lang="en-US" sz="1400" i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 al</a:t>
                      </a: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.,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2009</a:t>
                      </a: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8A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365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850623"/>
                  </a:ext>
                </a:extLst>
              </a:tr>
              <a:tr h="304796">
                <a:tc>
                  <a:txBody>
                    <a:bodyPr/>
                    <a:lstStyle/>
                    <a:p>
                      <a:pPr algn="l" fontAlgn="t"/>
                      <a:r>
                        <a:rPr lang="pl-PL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Hiperdiploid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form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A82C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030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886928"/>
                  </a:ext>
                </a:extLst>
              </a:tr>
              <a:tr h="304796">
                <a:tc>
                  <a:txBody>
                    <a:bodyPr/>
                    <a:lstStyle/>
                    <a:p>
                      <a:pPr algn="l" fontAlgn="t"/>
                      <a:r>
                        <a:rPr lang="pl-PL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Hipodiploid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form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482F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682A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4746887"/>
                  </a:ext>
                </a:extLst>
              </a:tr>
              <a:tr h="304796">
                <a:tc>
                  <a:txBody>
                    <a:bodyPr/>
                    <a:lstStyle/>
                    <a:p>
                      <a:pPr algn="l" fontAlgn="t"/>
                      <a:r>
                        <a:rPr lang="pl-PL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Complex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karyotype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A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70A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092526"/>
                  </a:ext>
                </a:extLst>
              </a:tr>
              <a:tr h="33435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del(13q14) 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lub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monosomia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C0A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4094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968657"/>
                  </a:ext>
                </a:extLst>
              </a:tr>
              <a:tr h="304796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del(17p13)</a:t>
                      </a: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C0A7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89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436620"/>
                  </a:ext>
                </a:extLst>
              </a:tr>
              <a:tr h="304796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t(11;14)</a:t>
                      </a: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B09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  <a:r>
                        <a:rPr lang="pl-PL" sz="1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89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298199"/>
                  </a:ext>
                </a:extLst>
              </a:tr>
              <a:tr h="304796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t(4;14)</a:t>
                      </a: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9899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89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0042303"/>
                  </a:ext>
                </a:extLst>
              </a:tr>
              <a:tr h="304796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t(14;16)</a:t>
                      </a: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A895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>
                    <a:lnL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58AF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900393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B8D7878-D288-45C5-9578-E73EEDE7D14D}"/>
              </a:ext>
            </a:extLst>
          </p:cNvPr>
          <p:cNvSpPr/>
          <p:nvPr/>
        </p:nvSpPr>
        <p:spPr>
          <a:xfrm>
            <a:off x="9059863" y="6545263"/>
            <a:ext cx="3132137" cy="254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de Larrea</a:t>
            </a:r>
            <a:r>
              <a:rPr lang="pl-PL" sz="1050" dirty="0">
                <a:latin typeface="Arial" panose="020B0604020202020204" pitchFamily="34" charset="0"/>
                <a:cs typeface="Arial" panose="020B0604020202020204" pitchFamily="34" charset="0"/>
              </a:rPr>
              <a:t> CF </a:t>
            </a:r>
            <a:r>
              <a:rPr lang="pl-PL" sz="105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pl-PL" sz="10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pl-PL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050" i="1" dirty="0">
                <a:latin typeface="Arial" panose="020B0604020202020204" pitchFamily="34" charset="0"/>
                <a:cs typeface="Arial" panose="020B0604020202020204" pitchFamily="34" charset="0"/>
              </a:rPr>
              <a:t>Leukemia</a:t>
            </a:r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 2013; 27:780–791.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214313" y="1918662"/>
            <a:ext cx="115693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/>
              <a:t>The molecular basis of PCL is poorly known. Cytogenetic studies have shown that plasma cells (PCs) in </a:t>
            </a:r>
            <a:r>
              <a:rPr lang="en-US" sz="1800" b="1" dirty="0" err="1"/>
              <a:t>pPCL</a:t>
            </a:r>
            <a:r>
              <a:rPr lang="en-US" sz="1800" b="1" dirty="0"/>
              <a:t> have a whole range of cytogenetic disorders commonly considered to worsen survival prognosis</a:t>
            </a:r>
            <a:r>
              <a:rPr lang="en-US" dirty="0"/>
              <a:t>.</a:t>
            </a:r>
            <a:endParaRPr lang="pl-PL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A6C4D452-1033-9C49-B080-4039BE8DD1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922969"/>
              </p:ext>
            </p:extLst>
          </p:nvPr>
        </p:nvGraphicFramePr>
        <p:xfrm>
          <a:off x="891489" y="1989854"/>
          <a:ext cx="9959547" cy="43281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725858">
                  <a:extLst>
                    <a:ext uri="{9D8B030D-6E8A-4147-A177-3AD203B41FA5}">
                      <a16:colId xmlns:a16="http://schemas.microsoft.com/office/drawing/2014/main" val="208027139"/>
                    </a:ext>
                  </a:extLst>
                </a:gridCol>
                <a:gridCol w="2913840">
                  <a:extLst>
                    <a:ext uri="{9D8B030D-6E8A-4147-A177-3AD203B41FA5}">
                      <a16:colId xmlns:a16="http://schemas.microsoft.com/office/drawing/2014/main" val="3850816162"/>
                    </a:ext>
                  </a:extLst>
                </a:gridCol>
                <a:gridCol w="3319849">
                  <a:extLst>
                    <a:ext uri="{9D8B030D-6E8A-4147-A177-3AD203B41FA5}">
                      <a16:colId xmlns:a16="http://schemas.microsoft.com/office/drawing/2014/main" val="2234754383"/>
                    </a:ext>
                  </a:extLst>
                </a:gridCol>
              </a:tblGrid>
              <a:tr h="291661">
                <a:tc>
                  <a:txBody>
                    <a:bodyPr/>
                    <a:lstStyle/>
                    <a:p>
                      <a:endParaRPr lang="it-IT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80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err="1">
                          <a:solidFill>
                            <a:schemeClr val="bg1"/>
                          </a:solidFill>
                        </a:rPr>
                        <a:t>pPCL</a:t>
                      </a:r>
                      <a:endParaRPr lang="it-IT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80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MM</a:t>
                      </a:r>
                    </a:p>
                  </a:txBody>
                  <a:tcPr>
                    <a:solidFill>
                      <a:srgbClr val="0080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065012"/>
                  </a:ext>
                </a:extLst>
              </a:tr>
              <a:tr h="291661">
                <a:tc>
                  <a:txBody>
                    <a:bodyPr/>
                    <a:lstStyle/>
                    <a:p>
                      <a:pPr marL="0" marR="0" indent="0" algn="l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b="0" u="none" strike="noStrike" cap="none" spc="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Median</a:t>
                      </a:r>
                      <a:r>
                        <a:rPr lang="it-IT" sz="1400" b="0" u="none" strike="noStrike" cap="none" spc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 Age</a:t>
                      </a:r>
                      <a:endParaRPr lang="it-IT" sz="1400" b="0" i="0" u="none" strike="noStrike" cap="none" spc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b="0" u="none" strike="noStrike" cap="none" spc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52-65 </a:t>
                      </a:r>
                      <a:endParaRPr lang="it-IT" sz="1400" b="0" i="0" u="none" strike="noStrike" cap="none" spc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b="0" u="none" strike="noStrike" cap="none" spc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65-70</a:t>
                      </a:r>
                      <a:endParaRPr lang="it-IT" sz="1400" b="0" i="0" u="none" strike="noStrike" cap="none" spc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046271"/>
                  </a:ext>
                </a:extLst>
              </a:tr>
              <a:tr h="719164">
                <a:tc>
                  <a:txBody>
                    <a:bodyPr/>
                    <a:lstStyle/>
                    <a:p>
                      <a:pPr marL="0" marR="0" indent="0" algn="l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b="0" u="none" strike="noStrike" cap="none" spc="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Cytopenia</a:t>
                      </a:r>
                      <a:endParaRPr lang="it-IT" sz="1400" b="0" u="none" strike="noStrike" cap="none" spc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FillTx/>
                        <a:sym typeface="Helvetica Neue Light"/>
                      </a:endParaRPr>
                    </a:p>
                    <a:p>
                      <a:pPr marL="0" marR="0" indent="0" algn="l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b="0" u="none" strike="noStrike" cap="none" spc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  - anemia</a:t>
                      </a:r>
                    </a:p>
                    <a:p>
                      <a:pPr marL="0" marR="0" indent="0" algn="l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b="0" u="none" strike="noStrike" cap="none" spc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  - </a:t>
                      </a:r>
                      <a:r>
                        <a:rPr lang="it-IT" sz="1400" b="0" u="none" strike="noStrike" cap="none" spc="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thrombocytopenia</a:t>
                      </a:r>
                      <a:endParaRPr lang="it-IT" sz="1400" b="0" i="0" u="none" strike="noStrike" cap="none" spc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it-IT" sz="1400" b="0" u="none" strike="noStrike" cap="none" spc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FillTx/>
                        <a:sym typeface="Helvetica Neue Light"/>
                      </a:endParaRPr>
                    </a:p>
                    <a:p>
                      <a:pPr marL="0" marR="0" indent="0" algn="ctr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b="0" u="none" strike="noStrike" cap="none" spc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54-100%</a:t>
                      </a:r>
                    </a:p>
                    <a:p>
                      <a:pPr marL="0" marR="0" indent="0" algn="ctr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b="0" u="none" strike="noStrike" cap="none" spc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48-100%</a:t>
                      </a:r>
                      <a:endParaRPr lang="it-IT" sz="1400" b="0" i="0" u="none" strike="noStrike" cap="none" spc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it-IT" sz="1400" b="0" u="none" strike="noStrike" cap="none" spc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FillTx/>
                        <a:sym typeface="Helvetica Neue Light"/>
                      </a:endParaRPr>
                    </a:p>
                    <a:p>
                      <a:pPr marL="0" marR="0" indent="0" algn="ctr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b="0" u="none" strike="noStrike" cap="none" spc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40-73%</a:t>
                      </a:r>
                    </a:p>
                    <a:p>
                      <a:pPr marL="0" marR="0" indent="0" algn="ctr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b="0" u="none" strike="noStrike" cap="none" spc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3-5%</a:t>
                      </a:r>
                      <a:endParaRPr lang="it-IT" sz="1400" b="0" i="0" u="none" strike="noStrike" cap="none" spc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697901"/>
                  </a:ext>
                </a:extLst>
              </a:tr>
              <a:tr h="291661">
                <a:tc>
                  <a:txBody>
                    <a:bodyPr/>
                    <a:lstStyle/>
                    <a:p>
                      <a:pPr marL="0" marR="0" lvl="0" indent="0" algn="l" defTabSz="412812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u="none" strike="noStrike" cap="none" spc="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Lytic</a:t>
                      </a:r>
                      <a:r>
                        <a:rPr lang="it-IT" sz="1400" b="0" u="none" strike="noStrike" cap="none" spc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 </a:t>
                      </a:r>
                      <a:r>
                        <a:rPr lang="it-IT" sz="1400" b="0" u="none" strike="noStrike" cap="none" spc="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Lesion</a:t>
                      </a:r>
                      <a:endParaRPr lang="it-IT" sz="1400" b="0" i="0" u="none" strike="noStrike" cap="none" spc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b="0" u="none" strike="noStrike" cap="none" spc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35-64%</a:t>
                      </a:r>
                      <a:endParaRPr lang="it-IT" sz="1400" b="0" i="0" u="none" strike="noStrike" cap="none" spc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b="0" u="none" strike="noStrike" cap="none" spc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60-67%</a:t>
                      </a:r>
                      <a:endParaRPr lang="it-IT" sz="1400" b="0" i="0" u="none" strike="noStrike" cap="none" spc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1051789"/>
                  </a:ext>
                </a:extLst>
              </a:tr>
              <a:tr h="934913">
                <a:tc>
                  <a:txBody>
                    <a:bodyPr/>
                    <a:lstStyle/>
                    <a:p>
                      <a:pPr marL="0" marR="0" indent="0" algn="l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b="0" u="none" strike="noStrike" cap="none" spc="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Extramedullary</a:t>
                      </a:r>
                      <a:r>
                        <a:rPr lang="it-IT" sz="1400" b="0" u="none" strike="noStrike" cap="none" spc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 </a:t>
                      </a:r>
                      <a:r>
                        <a:rPr lang="it-IT" sz="1400" b="0" u="none" strike="noStrike" cap="none" spc="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Disease</a:t>
                      </a:r>
                      <a:endParaRPr lang="it-IT" sz="1400" b="0" u="none" strike="noStrike" cap="none" spc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FillTx/>
                        <a:sym typeface="Helvetica Neue Light"/>
                      </a:endParaRPr>
                    </a:p>
                    <a:p>
                      <a:pPr marL="0" marR="0" indent="0" algn="l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b="0" u="none" strike="noStrike" cap="none" spc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  - </a:t>
                      </a:r>
                      <a:r>
                        <a:rPr lang="it-IT" sz="1400" b="0" u="none" strike="noStrike" cap="none" spc="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liver</a:t>
                      </a:r>
                      <a:endParaRPr lang="it-IT" sz="1400" b="0" u="none" strike="noStrike" cap="none" spc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FillTx/>
                        <a:sym typeface="Helvetica Neue Light"/>
                      </a:endParaRPr>
                    </a:p>
                    <a:p>
                      <a:pPr marL="0" marR="0" indent="0" algn="l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b="0" u="none" strike="noStrike" cap="none" spc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  - spleen </a:t>
                      </a:r>
                    </a:p>
                    <a:p>
                      <a:pPr marL="0" marR="0" indent="0" algn="l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b="0" u="none" strike="noStrike" cap="none" spc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  - </a:t>
                      </a:r>
                      <a:r>
                        <a:rPr lang="it-IT" sz="1400" b="0" u="none" strike="noStrike" cap="none" spc="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lymph</a:t>
                      </a:r>
                      <a:r>
                        <a:rPr lang="it-IT" sz="1400" b="0" u="none" strike="noStrike" cap="none" spc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 </a:t>
                      </a:r>
                      <a:r>
                        <a:rPr lang="it-IT" sz="1400" b="0" u="none" strike="noStrike" cap="none" spc="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nodes</a:t>
                      </a:r>
                      <a:endParaRPr lang="it-IT" sz="1400" b="0" i="0" u="none" strike="noStrike" cap="none" spc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it-IT" sz="1400" b="0" u="none" strike="noStrike" cap="none" spc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FillTx/>
                        <a:sym typeface="Helvetica Neue Light"/>
                      </a:endParaRPr>
                    </a:p>
                    <a:p>
                      <a:pPr marL="0" marR="0" indent="0" algn="ctr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b="0" u="none" strike="noStrike" cap="none" spc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23-56%</a:t>
                      </a:r>
                    </a:p>
                    <a:p>
                      <a:pPr marL="0" marR="0" indent="0" algn="ctr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b="0" u="none" strike="noStrike" cap="none" spc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18-53%</a:t>
                      </a:r>
                    </a:p>
                    <a:p>
                      <a:pPr marL="0" marR="0" indent="0" algn="ctr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b="0" u="none" strike="noStrike" cap="none" spc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3-12%</a:t>
                      </a:r>
                      <a:endParaRPr lang="it-IT" sz="1400" b="0" i="0" u="none" strike="noStrike" cap="none" spc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it-IT" sz="1400" b="0" u="none" strike="noStrike" cap="none" spc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FillTx/>
                        <a:sym typeface="Helvetica Neue Light"/>
                      </a:endParaRPr>
                    </a:p>
                    <a:p>
                      <a:pPr marL="0" marR="0" indent="0" algn="ctr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b="0" u="none" strike="noStrike" cap="none" spc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1-4%</a:t>
                      </a:r>
                    </a:p>
                    <a:p>
                      <a:pPr marL="0" marR="0" indent="0" algn="ctr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b="0" u="none" strike="noStrike" cap="none" spc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1-2%</a:t>
                      </a:r>
                    </a:p>
                    <a:p>
                      <a:pPr marL="0" marR="0" indent="0" algn="ctr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b="0" u="none" strike="noStrike" cap="none" spc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1%</a:t>
                      </a:r>
                      <a:endParaRPr lang="it-IT" sz="1400" b="0" i="0" u="none" strike="noStrike" cap="none" spc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745779"/>
                  </a:ext>
                </a:extLst>
              </a:tr>
              <a:tr h="1150663">
                <a:tc>
                  <a:txBody>
                    <a:bodyPr/>
                    <a:lstStyle/>
                    <a:p>
                      <a:pPr marL="0" marR="0" indent="0" algn="l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b="0" u="none" strike="noStrike" cap="none" spc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M- Component</a:t>
                      </a:r>
                    </a:p>
                    <a:p>
                      <a:pPr marL="0" marR="0" indent="0" algn="l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b="0" u="none" strike="noStrike" cap="none" spc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  - </a:t>
                      </a:r>
                      <a:r>
                        <a:rPr lang="it-IT" sz="1400" b="0" u="none" strike="noStrike" cap="none" spc="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IgG</a:t>
                      </a:r>
                      <a:endParaRPr lang="it-IT" sz="1400" b="0" u="none" strike="noStrike" cap="none" spc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FillTx/>
                        <a:sym typeface="Helvetica Neue Light"/>
                      </a:endParaRPr>
                    </a:p>
                    <a:p>
                      <a:pPr marL="0" marR="0" indent="0" algn="l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b="0" u="none" strike="noStrike" cap="none" spc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  - </a:t>
                      </a:r>
                      <a:r>
                        <a:rPr lang="it-IT" sz="1400" b="0" u="none" strike="noStrike" cap="none" spc="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IgA</a:t>
                      </a:r>
                      <a:endParaRPr lang="it-IT" sz="1400" b="0" u="none" strike="noStrike" cap="none" spc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FillTx/>
                        <a:sym typeface="Helvetica Neue Light"/>
                      </a:endParaRPr>
                    </a:p>
                    <a:p>
                      <a:pPr marL="0" marR="0" indent="0" algn="l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b="0" u="none" strike="noStrike" cap="none" spc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  - Light Chain</a:t>
                      </a:r>
                    </a:p>
                    <a:p>
                      <a:pPr marL="0" marR="0" indent="0" algn="l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b="0" u="none" strike="noStrike" cap="none" spc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  - Non </a:t>
                      </a:r>
                      <a:r>
                        <a:rPr lang="it-IT" sz="1400" b="0" u="none" strike="noStrike" cap="none" spc="0" baseline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secretory</a:t>
                      </a:r>
                      <a:endParaRPr lang="it-IT" sz="1400" b="0" i="0" u="none" strike="noStrike" cap="none" spc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it-IT" sz="1400" b="0" u="none" strike="noStrike" cap="none" spc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FillTx/>
                        <a:sym typeface="Helvetica Neue Light"/>
                      </a:endParaRPr>
                    </a:p>
                    <a:p>
                      <a:pPr marL="0" marR="0" indent="0" algn="ctr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b="0" u="none" strike="noStrike" cap="none" spc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12-54%</a:t>
                      </a:r>
                    </a:p>
                    <a:p>
                      <a:pPr marL="0" marR="0" indent="0" algn="ctr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b="0" u="none" strike="noStrike" cap="none" spc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4-25%</a:t>
                      </a:r>
                    </a:p>
                    <a:p>
                      <a:pPr marL="0" marR="0" indent="0" algn="ctr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b="0" u="none" strike="noStrike" cap="none" spc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20-44%</a:t>
                      </a:r>
                    </a:p>
                    <a:p>
                      <a:pPr marL="0" marR="0" indent="0" algn="ctr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b="0" u="none" strike="noStrike" cap="none" spc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4-18%</a:t>
                      </a:r>
                      <a:endParaRPr lang="it-IT" sz="1400" b="0" i="0" u="none" strike="noStrike" cap="none" spc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it-IT" sz="1400" b="0" u="none" strike="noStrike" cap="none" spc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FillTx/>
                        <a:sym typeface="Helvetica Neue Light"/>
                      </a:endParaRPr>
                    </a:p>
                    <a:p>
                      <a:pPr marL="0" marR="0" indent="0" algn="ctr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b="0" u="none" strike="noStrike" cap="none" spc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52-64%</a:t>
                      </a:r>
                    </a:p>
                    <a:p>
                      <a:pPr marL="0" marR="0" indent="0" algn="ctr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b="0" u="none" strike="noStrike" cap="none" spc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21-23%</a:t>
                      </a:r>
                    </a:p>
                    <a:p>
                      <a:pPr marL="0" marR="0" indent="0" algn="ctr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b="0" u="none" strike="noStrike" cap="none" spc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9-18%</a:t>
                      </a:r>
                    </a:p>
                    <a:p>
                      <a:pPr marL="0" marR="0" indent="0" algn="ctr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b="0" u="none" strike="noStrike" cap="none" spc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1-7%</a:t>
                      </a:r>
                      <a:endParaRPr lang="it-IT" sz="1400" b="0" i="0" u="none" strike="noStrike" cap="none" spc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473357"/>
                  </a:ext>
                </a:extLst>
              </a:tr>
              <a:tr h="503415">
                <a:tc>
                  <a:txBody>
                    <a:bodyPr/>
                    <a:lstStyle/>
                    <a:p>
                      <a:pPr marL="0" marR="0" indent="0" algn="l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b="0" u="none" strike="noStrike" cap="none" spc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High LDH</a:t>
                      </a:r>
                    </a:p>
                    <a:p>
                      <a:pPr marL="0" marR="0" indent="0" algn="l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b="0" u="none" strike="noStrike" cap="none" spc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High B2m</a:t>
                      </a:r>
                      <a:endParaRPr lang="it-IT" sz="1400" b="0" i="0" u="none" strike="noStrike" cap="none" spc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b="0" u="none" strike="noStrike" cap="none" spc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37-63%</a:t>
                      </a:r>
                    </a:p>
                    <a:p>
                      <a:pPr marL="0" marR="0" indent="0" algn="ctr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b="0" u="none" strike="noStrike" cap="none" spc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50-100%</a:t>
                      </a:r>
                      <a:endParaRPr lang="it-IT" sz="1400" b="0" i="0" u="none" strike="noStrike" cap="none" spc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b="0" u="none" strike="noStrike" cap="none" spc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≈13%</a:t>
                      </a:r>
                    </a:p>
                    <a:p>
                      <a:pPr marL="0" marR="0" indent="0" algn="ctr" defTabSz="412812" fontAlgn="t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b="0" u="none" strike="noStrike" cap="none" spc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FillTx/>
                          <a:sym typeface="Helvetica Neue Light"/>
                        </a:rPr>
                        <a:t>≈25%</a:t>
                      </a:r>
                      <a:endParaRPr lang="it-IT" sz="1400" b="0" i="0" u="none" strike="noStrike" cap="none" spc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4712833"/>
                  </a:ext>
                </a:extLst>
              </a:tr>
            </a:tbl>
          </a:graphicData>
        </a:graphic>
      </p:graphicFrame>
      <p:sp>
        <p:nvSpPr>
          <p:cNvPr id="3" name="Rectangle 3">
            <a:extLst>
              <a:ext uri="{FF2B5EF4-FFF2-40B4-BE49-F238E27FC236}">
                <a16:creationId xmlns:a16="http://schemas.microsoft.com/office/drawing/2014/main" id="{D0FB7238-4545-924A-8D34-9B1A507BB015}"/>
              </a:ext>
            </a:extLst>
          </p:cNvPr>
          <p:cNvSpPr/>
          <p:nvPr/>
        </p:nvSpPr>
        <p:spPr>
          <a:xfrm>
            <a:off x="2247900" y="41272"/>
            <a:ext cx="1007191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6000" spc="335" dirty="0">
                <a:solidFill>
                  <a:srgbClr val="707E9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 UltraLight"/>
              </a:rPr>
              <a:t>H</a:t>
            </a:r>
            <a:r>
              <a:rPr lang="it-IT" sz="6000" spc="335" dirty="0">
                <a:solidFill>
                  <a:srgbClr val="707E9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 UltraLight"/>
              </a:rPr>
              <a:t>ow </a:t>
            </a:r>
            <a:r>
              <a:rPr lang="pl-PL" sz="6000" spc="335" dirty="0" err="1">
                <a:solidFill>
                  <a:srgbClr val="707E9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 UltraLight"/>
              </a:rPr>
              <a:t>pPCL</a:t>
            </a:r>
            <a:r>
              <a:rPr lang="pl-PL" sz="6000" spc="335" dirty="0">
                <a:solidFill>
                  <a:srgbClr val="707E9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 UltraLight"/>
              </a:rPr>
              <a:t/>
            </a:r>
            <a:br>
              <a:rPr lang="pl-PL" sz="6000" spc="335" dirty="0">
                <a:solidFill>
                  <a:srgbClr val="707E9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 UltraLight"/>
              </a:rPr>
            </a:br>
            <a:r>
              <a:rPr lang="it-IT" sz="6000" spc="335" dirty="0">
                <a:solidFill>
                  <a:srgbClr val="707E9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 UltraLight"/>
              </a:rPr>
              <a:t>differs from MM</a:t>
            </a:r>
            <a:r>
              <a:rPr lang="pl-PL" sz="6000" spc="335" dirty="0">
                <a:solidFill>
                  <a:srgbClr val="707E9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 UltraLight"/>
              </a:rPr>
              <a:t>?</a:t>
            </a:r>
            <a:endParaRPr lang="it-IT" sz="6000" spc="335" dirty="0">
              <a:solidFill>
                <a:srgbClr val="707E9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Helvetica Neue UltraLigh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905000" y="6505667"/>
            <a:ext cx="9716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/>
              <a:t>Fernandez de </a:t>
            </a:r>
            <a:r>
              <a:rPr lang="fr-BE" sz="1200" dirty="0" err="1"/>
              <a:t>Larrea</a:t>
            </a:r>
            <a:r>
              <a:rPr lang="fr-BE" sz="1200" dirty="0"/>
              <a:t>  et al. </a:t>
            </a:r>
            <a:r>
              <a:rPr lang="en-US" sz="1200" dirty="0"/>
              <a:t>Leukemia 2013; Kyle et al, Mayo </a:t>
            </a:r>
            <a:r>
              <a:rPr lang="en-US" sz="1200" dirty="0" err="1"/>
              <a:t>Clin</a:t>
            </a:r>
            <a:r>
              <a:rPr lang="en-US" sz="1200" dirty="0"/>
              <a:t> proc 2003, </a:t>
            </a:r>
            <a:r>
              <a:rPr lang="en-US" sz="1200" dirty="0" err="1"/>
              <a:t>Riccardi</a:t>
            </a:r>
            <a:r>
              <a:rPr lang="en-US" sz="1200" dirty="0"/>
              <a:t> et al, </a:t>
            </a:r>
            <a:r>
              <a:rPr lang="en-US" sz="1200" dirty="0" err="1"/>
              <a:t>Eur</a:t>
            </a:r>
            <a:r>
              <a:rPr lang="en-US" sz="1200" dirty="0"/>
              <a:t> J Cancer 1991, </a:t>
            </a:r>
            <a:r>
              <a:rPr lang="en-US" sz="1200" dirty="0" err="1"/>
              <a:t>Paulumbo</a:t>
            </a:r>
            <a:r>
              <a:rPr lang="en-US" sz="1200" dirty="0"/>
              <a:t> et al, JCO 2015</a:t>
            </a:r>
          </a:p>
        </p:txBody>
      </p:sp>
      <p:sp>
        <p:nvSpPr>
          <p:cNvPr id="6" name="Rettangolo arrotondato 5">
            <a:extLst>
              <a:ext uri="{FF2B5EF4-FFF2-40B4-BE49-F238E27FC236}">
                <a16:creationId xmlns:a16="http://schemas.microsoft.com/office/drawing/2014/main" id="{7CA36B4C-7067-C241-A1D6-83EF2B1C778E}"/>
              </a:ext>
            </a:extLst>
          </p:cNvPr>
          <p:cNvSpPr/>
          <p:nvPr/>
        </p:nvSpPr>
        <p:spPr>
          <a:xfrm>
            <a:off x="891489" y="3693169"/>
            <a:ext cx="6715811" cy="967732"/>
          </a:xfrm>
          <a:prstGeom prst="roundRect">
            <a:avLst/>
          </a:prstGeom>
          <a:noFill/>
          <a:ln w="57150">
            <a:solidFill>
              <a:srgbClr val="73FB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F58B230B-5582-489E-B39B-134B77907B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686" y="1228710"/>
            <a:ext cx="1784351" cy="434991"/>
          </a:xfrm>
        </p:spPr>
        <p:txBody>
          <a:bodyPr/>
          <a:lstStyle/>
          <a:p>
            <a:r>
              <a:rPr lang="pl-PL" dirty="0"/>
              <a:t> </a:t>
            </a:r>
            <a:endParaRPr lang="en-US" dirty="0"/>
          </a:p>
        </p:txBody>
      </p:sp>
      <p:sp>
        <p:nvSpPr>
          <p:cNvPr id="10" name="Shape 45">
            <a:extLst>
              <a:ext uri="{FF2B5EF4-FFF2-40B4-BE49-F238E27FC236}">
                <a16:creationId xmlns:a16="http://schemas.microsoft.com/office/drawing/2014/main" id="{A0F66CFE-DE47-45F6-8CBF-9D81F6C6E16F}"/>
              </a:ext>
            </a:extLst>
          </p:cNvPr>
          <p:cNvSpPr>
            <a:spLocks/>
          </p:cNvSpPr>
          <p:nvPr/>
        </p:nvSpPr>
        <p:spPr bwMode="auto">
          <a:xfrm>
            <a:off x="214313" y="106363"/>
            <a:ext cx="1112837" cy="1428750"/>
          </a:xfrm>
          <a:custGeom>
            <a:avLst/>
            <a:gdLst>
              <a:gd name="T0" fmla="*/ 2147483646 w 20761"/>
              <a:gd name="T1" fmla="*/ 2147483646 h 21596"/>
              <a:gd name="T2" fmla="*/ 2147483646 w 20761"/>
              <a:gd name="T3" fmla="*/ 2147483646 h 21596"/>
              <a:gd name="T4" fmla="*/ 2147483646 w 20761"/>
              <a:gd name="T5" fmla="*/ 2147483646 h 21596"/>
              <a:gd name="T6" fmla="*/ 2147483646 w 20761"/>
              <a:gd name="T7" fmla="*/ 2147483646 h 21596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761" h="21596" extrusionOk="0">
                <a:moveTo>
                  <a:pt x="14803" y="1"/>
                </a:moveTo>
                <a:cubicBezTo>
                  <a:pt x="14630" y="5"/>
                  <a:pt x="14458" y="60"/>
                  <a:pt x="14331" y="164"/>
                </a:cubicBezTo>
                <a:lnTo>
                  <a:pt x="13534" y="815"/>
                </a:lnTo>
                <a:lnTo>
                  <a:pt x="14728" y="1662"/>
                </a:lnTo>
                <a:lnTo>
                  <a:pt x="15527" y="1011"/>
                </a:lnTo>
                <a:cubicBezTo>
                  <a:pt x="15654" y="907"/>
                  <a:pt x="15713" y="774"/>
                  <a:pt x="15707" y="642"/>
                </a:cubicBezTo>
                <a:cubicBezTo>
                  <a:pt x="15701" y="510"/>
                  <a:pt x="15629" y="380"/>
                  <a:pt x="15492" y="283"/>
                </a:cubicBezTo>
                <a:lnTo>
                  <a:pt x="15291" y="139"/>
                </a:lnTo>
                <a:cubicBezTo>
                  <a:pt x="15154" y="42"/>
                  <a:pt x="14977" y="-4"/>
                  <a:pt x="14803" y="1"/>
                </a:cubicBezTo>
                <a:close/>
                <a:moveTo>
                  <a:pt x="12624" y="778"/>
                </a:moveTo>
                <a:cubicBezTo>
                  <a:pt x="12444" y="782"/>
                  <a:pt x="12265" y="839"/>
                  <a:pt x="12132" y="947"/>
                </a:cubicBezTo>
                <a:lnTo>
                  <a:pt x="5743" y="6156"/>
                </a:lnTo>
                <a:lnTo>
                  <a:pt x="8262" y="7942"/>
                </a:lnTo>
                <a:lnTo>
                  <a:pt x="11192" y="5552"/>
                </a:lnTo>
                <a:cubicBezTo>
                  <a:pt x="12104" y="5930"/>
                  <a:pt x="13267" y="5834"/>
                  <a:pt x="14039" y="5247"/>
                </a:cubicBezTo>
                <a:cubicBezTo>
                  <a:pt x="14250" y="5086"/>
                  <a:pt x="14406" y="4900"/>
                  <a:pt x="14522" y="4705"/>
                </a:cubicBezTo>
                <a:cubicBezTo>
                  <a:pt x="15435" y="4957"/>
                  <a:pt x="16294" y="5357"/>
                  <a:pt x="17027" y="5914"/>
                </a:cubicBezTo>
                <a:cubicBezTo>
                  <a:pt x="19712" y="7955"/>
                  <a:pt x="19712" y="11265"/>
                  <a:pt x="17027" y="13306"/>
                </a:cubicBezTo>
                <a:cubicBezTo>
                  <a:pt x="16202" y="13933"/>
                  <a:pt x="15218" y="14363"/>
                  <a:pt x="14174" y="14605"/>
                </a:cubicBezTo>
                <a:cubicBezTo>
                  <a:pt x="14128" y="14563"/>
                  <a:pt x="14090" y="14518"/>
                  <a:pt x="14039" y="14479"/>
                </a:cubicBezTo>
                <a:cubicBezTo>
                  <a:pt x="13569" y="14122"/>
                  <a:pt x="12954" y="13944"/>
                  <a:pt x="12339" y="13944"/>
                </a:cubicBezTo>
                <a:cubicBezTo>
                  <a:pt x="11723" y="13944"/>
                  <a:pt x="11108" y="14122"/>
                  <a:pt x="10638" y="14479"/>
                </a:cubicBezTo>
                <a:cubicBezTo>
                  <a:pt x="10564" y="14535"/>
                  <a:pt x="10505" y="14599"/>
                  <a:pt x="10443" y="14660"/>
                </a:cubicBezTo>
                <a:cubicBezTo>
                  <a:pt x="9295" y="14436"/>
                  <a:pt x="8207" y="13989"/>
                  <a:pt x="7308" y="13306"/>
                </a:cubicBezTo>
                <a:cubicBezTo>
                  <a:pt x="6830" y="12941"/>
                  <a:pt x="6447" y="12535"/>
                  <a:pt x="6140" y="12104"/>
                </a:cubicBezTo>
                <a:lnTo>
                  <a:pt x="9921" y="12104"/>
                </a:lnTo>
                <a:cubicBezTo>
                  <a:pt x="10153" y="12104"/>
                  <a:pt x="10340" y="11960"/>
                  <a:pt x="10340" y="11784"/>
                </a:cubicBezTo>
                <a:cubicBezTo>
                  <a:pt x="10340" y="11608"/>
                  <a:pt x="10153" y="11466"/>
                  <a:pt x="9921" y="11466"/>
                </a:cubicBezTo>
                <a:lnTo>
                  <a:pt x="5748" y="11466"/>
                </a:lnTo>
                <a:lnTo>
                  <a:pt x="3914" y="11466"/>
                </a:lnTo>
                <a:lnTo>
                  <a:pt x="419" y="11466"/>
                </a:lnTo>
                <a:cubicBezTo>
                  <a:pt x="187" y="11466"/>
                  <a:pt x="1" y="11608"/>
                  <a:pt x="0" y="11784"/>
                </a:cubicBezTo>
                <a:cubicBezTo>
                  <a:pt x="0" y="11960"/>
                  <a:pt x="187" y="12104"/>
                  <a:pt x="419" y="12104"/>
                </a:cubicBezTo>
                <a:lnTo>
                  <a:pt x="4212" y="12104"/>
                </a:lnTo>
                <a:cubicBezTo>
                  <a:pt x="4631" y="12894"/>
                  <a:pt x="5251" y="13635"/>
                  <a:pt x="6093" y="14275"/>
                </a:cubicBezTo>
                <a:cubicBezTo>
                  <a:pt x="7203" y="15119"/>
                  <a:pt x="8542" y="15674"/>
                  <a:pt x="9958" y="15958"/>
                </a:cubicBezTo>
                <a:cubicBezTo>
                  <a:pt x="9992" y="16215"/>
                  <a:pt x="10094" y="16465"/>
                  <a:pt x="10271" y="16694"/>
                </a:cubicBezTo>
                <a:lnTo>
                  <a:pt x="10271" y="18268"/>
                </a:lnTo>
                <a:cubicBezTo>
                  <a:pt x="10271" y="18276"/>
                  <a:pt x="10272" y="18285"/>
                  <a:pt x="10273" y="18294"/>
                </a:cubicBezTo>
                <a:cubicBezTo>
                  <a:pt x="10274" y="18302"/>
                  <a:pt x="10277" y="18310"/>
                  <a:pt x="10278" y="18318"/>
                </a:cubicBezTo>
                <a:lnTo>
                  <a:pt x="5277" y="18318"/>
                </a:lnTo>
                <a:cubicBezTo>
                  <a:pt x="4993" y="18318"/>
                  <a:pt x="4736" y="18407"/>
                  <a:pt x="4550" y="18548"/>
                </a:cubicBezTo>
                <a:cubicBezTo>
                  <a:pt x="4363" y="18690"/>
                  <a:pt x="4247" y="18885"/>
                  <a:pt x="4247" y="19102"/>
                </a:cubicBezTo>
                <a:lnTo>
                  <a:pt x="4247" y="20812"/>
                </a:lnTo>
                <a:cubicBezTo>
                  <a:pt x="4247" y="21029"/>
                  <a:pt x="4363" y="21224"/>
                  <a:pt x="4550" y="21366"/>
                </a:cubicBezTo>
                <a:cubicBezTo>
                  <a:pt x="4736" y="21508"/>
                  <a:pt x="4993" y="21596"/>
                  <a:pt x="5277" y="21596"/>
                </a:cubicBezTo>
                <a:lnTo>
                  <a:pt x="19398" y="21596"/>
                </a:lnTo>
                <a:cubicBezTo>
                  <a:pt x="19682" y="21596"/>
                  <a:pt x="19939" y="21508"/>
                  <a:pt x="20125" y="21366"/>
                </a:cubicBezTo>
                <a:cubicBezTo>
                  <a:pt x="20312" y="21224"/>
                  <a:pt x="20428" y="21029"/>
                  <a:pt x="20428" y="20812"/>
                </a:cubicBezTo>
                <a:lnTo>
                  <a:pt x="20428" y="19102"/>
                </a:lnTo>
                <a:cubicBezTo>
                  <a:pt x="20428" y="18885"/>
                  <a:pt x="20312" y="18690"/>
                  <a:pt x="20125" y="18548"/>
                </a:cubicBezTo>
                <a:cubicBezTo>
                  <a:pt x="19939" y="18407"/>
                  <a:pt x="19682" y="18318"/>
                  <a:pt x="19398" y="18318"/>
                </a:cubicBezTo>
                <a:lnTo>
                  <a:pt x="14397" y="18318"/>
                </a:lnTo>
                <a:cubicBezTo>
                  <a:pt x="14398" y="18310"/>
                  <a:pt x="14401" y="18302"/>
                  <a:pt x="14402" y="18294"/>
                </a:cubicBezTo>
                <a:cubicBezTo>
                  <a:pt x="14403" y="18285"/>
                  <a:pt x="14404" y="18276"/>
                  <a:pt x="14404" y="18268"/>
                </a:cubicBezTo>
                <a:lnTo>
                  <a:pt x="14404" y="16694"/>
                </a:lnTo>
                <a:cubicBezTo>
                  <a:pt x="14599" y="16442"/>
                  <a:pt x="14708" y="16163"/>
                  <a:pt x="14730" y="15880"/>
                </a:cubicBezTo>
                <a:cubicBezTo>
                  <a:pt x="16016" y="15578"/>
                  <a:pt x="17227" y="15049"/>
                  <a:pt x="18245" y="14275"/>
                </a:cubicBezTo>
                <a:cubicBezTo>
                  <a:pt x="21600" y="11724"/>
                  <a:pt x="21600" y="7589"/>
                  <a:pt x="18245" y="5038"/>
                </a:cubicBezTo>
                <a:cubicBezTo>
                  <a:pt x="17198" y="4242"/>
                  <a:pt x="15947" y="3701"/>
                  <a:pt x="14621" y="3404"/>
                </a:cubicBezTo>
                <a:cubicBezTo>
                  <a:pt x="14558" y="3253"/>
                  <a:pt x="14476" y="3107"/>
                  <a:pt x="14361" y="2970"/>
                </a:cubicBezTo>
                <a:lnTo>
                  <a:pt x="14651" y="2733"/>
                </a:lnTo>
                <a:cubicBezTo>
                  <a:pt x="14783" y="2625"/>
                  <a:pt x="14846" y="2487"/>
                  <a:pt x="14840" y="2349"/>
                </a:cubicBezTo>
                <a:cubicBezTo>
                  <a:pt x="14834" y="2212"/>
                  <a:pt x="14759" y="2077"/>
                  <a:pt x="14616" y="1976"/>
                </a:cubicBezTo>
                <a:lnTo>
                  <a:pt x="13129" y="921"/>
                </a:lnTo>
                <a:cubicBezTo>
                  <a:pt x="12986" y="820"/>
                  <a:pt x="12805" y="773"/>
                  <a:pt x="12624" y="778"/>
                </a:cubicBezTo>
                <a:close/>
                <a:moveTo>
                  <a:pt x="12339" y="3171"/>
                </a:moveTo>
                <a:cubicBezTo>
                  <a:pt x="12602" y="3171"/>
                  <a:pt x="12865" y="3246"/>
                  <a:pt x="13066" y="3399"/>
                </a:cubicBezTo>
                <a:cubicBezTo>
                  <a:pt x="13469" y="3705"/>
                  <a:pt x="13469" y="4201"/>
                  <a:pt x="13066" y="4507"/>
                </a:cubicBezTo>
                <a:cubicBezTo>
                  <a:pt x="12664" y="4813"/>
                  <a:pt x="12013" y="4813"/>
                  <a:pt x="11611" y="4507"/>
                </a:cubicBezTo>
                <a:cubicBezTo>
                  <a:pt x="11208" y="4201"/>
                  <a:pt x="11208" y="3705"/>
                  <a:pt x="11611" y="3399"/>
                </a:cubicBezTo>
                <a:cubicBezTo>
                  <a:pt x="11812" y="3246"/>
                  <a:pt x="12075" y="3171"/>
                  <a:pt x="12339" y="3171"/>
                </a:cubicBezTo>
                <a:close/>
                <a:moveTo>
                  <a:pt x="5084" y="6347"/>
                </a:moveTo>
                <a:cubicBezTo>
                  <a:pt x="4904" y="6352"/>
                  <a:pt x="4725" y="6409"/>
                  <a:pt x="4593" y="6517"/>
                </a:cubicBezTo>
                <a:lnTo>
                  <a:pt x="2954" y="7852"/>
                </a:lnTo>
                <a:cubicBezTo>
                  <a:pt x="2822" y="7960"/>
                  <a:pt x="2759" y="8099"/>
                  <a:pt x="2765" y="8236"/>
                </a:cubicBezTo>
                <a:cubicBezTo>
                  <a:pt x="2772" y="8373"/>
                  <a:pt x="2849" y="8508"/>
                  <a:pt x="2991" y="8609"/>
                </a:cubicBezTo>
                <a:lnTo>
                  <a:pt x="5239" y="10203"/>
                </a:lnTo>
                <a:cubicBezTo>
                  <a:pt x="5381" y="10303"/>
                  <a:pt x="5564" y="10351"/>
                  <a:pt x="5743" y="10346"/>
                </a:cubicBezTo>
                <a:cubicBezTo>
                  <a:pt x="5923" y="10341"/>
                  <a:pt x="6100" y="10285"/>
                  <a:pt x="6233" y="10176"/>
                </a:cubicBezTo>
                <a:lnTo>
                  <a:pt x="7871" y="8841"/>
                </a:lnTo>
                <a:cubicBezTo>
                  <a:pt x="8004" y="8733"/>
                  <a:pt x="8066" y="8595"/>
                  <a:pt x="8060" y="8458"/>
                </a:cubicBezTo>
                <a:cubicBezTo>
                  <a:pt x="8054" y="8321"/>
                  <a:pt x="7979" y="8185"/>
                  <a:pt x="7836" y="8084"/>
                </a:cubicBezTo>
                <a:lnTo>
                  <a:pt x="5589" y="6491"/>
                </a:lnTo>
                <a:cubicBezTo>
                  <a:pt x="5446" y="6390"/>
                  <a:pt x="5264" y="6342"/>
                  <a:pt x="5084" y="6347"/>
                </a:cubicBezTo>
                <a:close/>
                <a:moveTo>
                  <a:pt x="12339" y="14988"/>
                </a:moveTo>
                <a:cubicBezTo>
                  <a:pt x="12602" y="14988"/>
                  <a:pt x="12865" y="15064"/>
                  <a:pt x="13066" y="15217"/>
                </a:cubicBezTo>
                <a:cubicBezTo>
                  <a:pt x="13469" y="15523"/>
                  <a:pt x="13469" y="16019"/>
                  <a:pt x="13066" y="16325"/>
                </a:cubicBezTo>
                <a:cubicBezTo>
                  <a:pt x="12664" y="16631"/>
                  <a:pt x="12013" y="16631"/>
                  <a:pt x="11611" y="16325"/>
                </a:cubicBezTo>
                <a:cubicBezTo>
                  <a:pt x="11208" y="16019"/>
                  <a:pt x="11208" y="15523"/>
                  <a:pt x="11611" y="15217"/>
                </a:cubicBezTo>
                <a:cubicBezTo>
                  <a:pt x="11812" y="15064"/>
                  <a:pt x="12075" y="14988"/>
                  <a:pt x="12339" y="1498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4772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4image1829152">
            <a:extLst>
              <a:ext uri="{FF2B5EF4-FFF2-40B4-BE49-F238E27FC236}">
                <a16:creationId xmlns:a16="http://schemas.microsoft.com/office/drawing/2014/main" id="{3ADD1E3A-539A-F049-B95C-7C1FD3218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997" y="806352"/>
            <a:ext cx="6386512" cy="572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arrotondato 1">
            <a:extLst>
              <a:ext uri="{FF2B5EF4-FFF2-40B4-BE49-F238E27FC236}">
                <a16:creationId xmlns:a16="http://schemas.microsoft.com/office/drawing/2014/main" id="{2F7D8EDA-D2AF-0B47-91F5-8101EA19CF68}"/>
              </a:ext>
            </a:extLst>
          </p:cNvPr>
          <p:cNvSpPr/>
          <p:nvPr/>
        </p:nvSpPr>
        <p:spPr>
          <a:xfrm>
            <a:off x="5493538" y="3014663"/>
            <a:ext cx="3864775" cy="2243137"/>
          </a:xfrm>
          <a:prstGeom prst="roundRect">
            <a:avLst/>
          </a:prstGeom>
          <a:noFill/>
          <a:ln w="57150">
            <a:solidFill>
              <a:srgbClr val="73FB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arrotondato 4">
            <a:extLst>
              <a:ext uri="{FF2B5EF4-FFF2-40B4-BE49-F238E27FC236}">
                <a16:creationId xmlns:a16="http://schemas.microsoft.com/office/drawing/2014/main" id="{745030F7-F311-4940-9887-3A0F5FD318AC}"/>
              </a:ext>
            </a:extLst>
          </p:cNvPr>
          <p:cNvSpPr/>
          <p:nvPr/>
        </p:nvSpPr>
        <p:spPr>
          <a:xfrm>
            <a:off x="2649140" y="4736395"/>
            <a:ext cx="2862263" cy="514350"/>
          </a:xfrm>
          <a:prstGeom prst="roundRect">
            <a:avLst/>
          </a:prstGeom>
          <a:noFill/>
          <a:ln w="57150">
            <a:solidFill>
              <a:srgbClr val="73FB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Freccia destra 2">
            <a:extLst>
              <a:ext uri="{FF2B5EF4-FFF2-40B4-BE49-F238E27FC236}">
                <a16:creationId xmlns:a16="http://schemas.microsoft.com/office/drawing/2014/main" id="{D7C778B6-8B50-1840-8750-396347972059}"/>
              </a:ext>
            </a:extLst>
          </p:cNvPr>
          <p:cNvSpPr/>
          <p:nvPr/>
        </p:nvSpPr>
        <p:spPr>
          <a:xfrm>
            <a:off x="5372100" y="4872038"/>
            <a:ext cx="471487" cy="385762"/>
          </a:xfrm>
          <a:prstGeom prst="rightArrow">
            <a:avLst/>
          </a:prstGeom>
          <a:solidFill>
            <a:srgbClr val="73FB79"/>
          </a:solidFill>
          <a:ln>
            <a:solidFill>
              <a:srgbClr val="73FB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BF249E1-F31A-0B48-9535-DB4B04D5B4E9}"/>
              </a:ext>
            </a:extLst>
          </p:cNvPr>
          <p:cNvSpPr txBox="1"/>
          <p:nvPr/>
        </p:nvSpPr>
        <p:spPr>
          <a:xfrm>
            <a:off x="9601200" y="3536066"/>
            <a:ext cx="2028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>
                <a:solidFill>
                  <a:srgbClr val="FF0000"/>
                </a:solidFill>
              </a:rPr>
              <a:t>PC EGRESS TO ECOSYSTEM OUTSIDE THE BONE MARROW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4295104-70B1-EE4F-9BDB-A5F8DE61F121}"/>
              </a:ext>
            </a:extLst>
          </p:cNvPr>
          <p:cNvSpPr/>
          <p:nvPr/>
        </p:nvSpPr>
        <p:spPr>
          <a:xfrm>
            <a:off x="147545" y="6529388"/>
            <a:ext cx="3041217" cy="2771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1" i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Buthani</a:t>
            </a:r>
            <a:r>
              <a:rPr lang="it-IT" sz="1201" i="1" dirty="0">
                <a:solidFill>
                  <a:srgbClr val="FFFFFF"/>
                </a:solidFill>
                <a:latin typeface="Arial" charset="0"/>
                <a:cs typeface="Arial" charset="0"/>
              </a:rPr>
              <a:t> M et al </a:t>
            </a:r>
            <a:r>
              <a:rPr lang="it-IT" sz="1201" i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Leukemia</a:t>
            </a:r>
            <a:r>
              <a:rPr lang="it-IT" sz="1201" i="1" dirty="0">
                <a:solidFill>
                  <a:srgbClr val="FFFFFF"/>
                </a:solidFill>
                <a:latin typeface="Arial" charset="0"/>
                <a:cs typeface="Arial" charset="0"/>
              </a:rPr>
              <a:t> (2020) 34:1–20 </a:t>
            </a:r>
            <a:endParaRPr lang="it-IT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DF42969F-18A1-494B-A765-004F60751C76}"/>
              </a:ext>
            </a:extLst>
          </p:cNvPr>
          <p:cNvSpPr/>
          <p:nvPr/>
        </p:nvSpPr>
        <p:spPr>
          <a:xfrm>
            <a:off x="0" y="41272"/>
            <a:ext cx="123198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err="1">
                <a:solidFill>
                  <a:srgbClr val="FF9300"/>
                </a:solidFill>
              </a:rPr>
              <a:t>Pathogenesis</a:t>
            </a:r>
            <a:r>
              <a:rPr lang="it-IT" sz="3200" b="1" dirty="0">
                <a:solidFill>
                  <a:srgbClr val="FF9300"/>
                </a:solidFill>
              </a:rPr>
              <a:t> of EMM and PCL</a:t>
            </a:r>
            <a:endParaRPr lang="it-IT" sz="3200" dirty="0">
              <a:solidFill>
                <a:srgbClr val="FF9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52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rc.2017.63-f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873" y="1024631"/>
            <a:ext cx="8441280" cy="559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7"/>
          <p:cNvSpPr txBox="1">
            <a:spLocks/>
          </p:cNvSpPr>
          <p:nvPr/>
        </p:nvSpPr>
        <p:spPr bwMode="auto">
          <a:xfrm>
            <a:off x="175620" y="-196663"/>
            <a:ext cx="1201638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The</a:t>
            </a: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 </a:t>
            </a:r>
            <a:r>
              <a:rPr kumimoji="0" lang="es-E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interaction</a:t>
            </a: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 </a:t>
            </a:r>
            <a:r>
              <a:rPr kumimoji="0" lang="es-E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between</a:t>
            </a: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 </a:t>
            </a:r>
            <a:r>
              <a:rPr kumimoji="0" lang="es-E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genetic</a:t>
            </a: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 drivers and </a:t>
            </a:r>
            <a:r>
              <a:rPr kumimoji="0" lang="es-E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microenvironment</a:t>
            </a: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 </a:t>
            </a:r>
            <a:r>
              <a:rPr kumimoji="0" lang="es-E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changes</a:t>
            </a: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 drives </a:t>
            </a:r>
            <a:r>
              <a:rPr kumimoji="0" lang="es-E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high-risk</a:t>
            </a: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 </a:t>
            </a:r>
            <a:r>
              <a:rPr kumimoji="0" lang="es-E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disease</a:t>
            </a: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 </a:t>
            </a:r>
            <a:r>
              <a:rPr kumimoji="0" lang="es-E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states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9300"/>
              </a:solidFill>
              <a:effectLst/>
              <a:uLnTx/>
              <a:uFillTx/>
              <a:latin typeface="Arial"/>
              <a:ea typeface="Arial" charset="0"/>
              <a:cs typeface="Arial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008254C1-DEE6-D949-A9F9-932200D28EC1}"/>
              </a:ext>
            </a:extLst>
          </p:cNvPr>
          <p:cNvSpPr/>
          <p:nvPr/>
        </p:nvSpPr>
        <p:spPr>
          <a:xfrm>
            <a:off x="9205285" y="6611779"/>
            <a:ext cx="30219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Pawlyn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C, Morgan G. Nature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revievs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Cancer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2017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89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5540A7-0725-4BD7-BA0F-1B2707EA6AB5}"/>
              </a:ext>
            </a:extLst>
          </p:cNvPr>
          <p:cNvSpPr/>
          <p:nvPr/>
        </p:nvSpPr>
        <p:spPr>
          <a:xfrm>
            <a:off x="0" y="105819"/>
            <a:ext cx="123198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srgbClr val="FF9300"/>
                </a:solidFill>
              </a:rPr>
              <a:t>BIOLOGY of pPCL: </a:t>
            </a:r>
            <a:r>
              <a:rPr lang="it-IT" sz="3200" b="1" dirty="0" err="1">
                <a:solidFill>
                  <a:srgbClr val="FF9300"/>
                </a:solidFill>
              </a:rPr>
              <a:t>Immunophenotype</a:t>
            </a:r>
            <a:endParaRPr lang="it-IT" sz="3200" dirty="0">
              <a:solidFill>
                <a:srgbClr val="FF93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FFC4C3-DB67-4D23-ACB4-1FBF844A1DE5}"/>
              </a:ext>
            </a:extLst>
          </p:cNvPr>
          <p:cNvSpPr txBox="1"/>
          <p:nvPr/>
        </p:nvSpPr>
        <p:spPr>
          <a:xfrm>
            <a:off x="206476" y="1465916"/>
            <a:ext cx="4247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Myeloma cells are strongly dependent on the bone marrow microenviroment which regulates their prolifertion and survival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CAE685-9BEA-4372-82CE-D8F675DBAA48}"/>
              </a:ext>
            </a:extLst>
          </p:cNvPr>
          <p:cNvSpPr txBox="1"/>
          <p:nvPr/>
        </p:nvSpPr>
        <p:spPr>
          <a:xfrm>
            <a:off x="7985165" y="1465916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In pPCL malignant plasma cells tend to egress to the peripheral blood stream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B5D48-796F-4217-967B-AB7D05BE61D6}"/>
              </a:ext>
            </a:extLst>
          </p:cNvPr>
          <p:cNvSpPr txBox="1"/>
          <p:nvPr/>
        </p:nvSpPr>
        <p:spPr>
          <a:xfrm>
            <a:off x="0" y="3164568"/>
            <a:ext cx="1207892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DIFFERENT PATTERNS OF  EXPRESSION ADHESION MOLECULES IN  MM and PCL CELLS</a:t>
            </a:r>
          </a:p>
          <a:p>
            <a:pPr algn="ctr"/>
            <a:r>
              <a:rPr lang="it-IT" sz="2000" b="1" dirty="0"/>
              <a:t>ROLE OF CD56/NCAM</a:t>
            </a:r>
          </a:p>
          <a:p>
            <a:endParaRPr lang="it-IT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E2E476-B501-4B10-A0C8-47BD6BEF5FF0}"/>
              </a:ext>
            </a:extLst>
          </p:cNvPr>
          <p:cNvSpPr txBox="1"/>
          <p:nvPr/>
        </p:nvSpPr>
        <p:spPr>
          <a:xfrm>
            <a:off x="5873000" y="1465916"/>
            <a:ext cx="693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b="1" dirty="0"/>
              <a:t>≠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67A37A86-A7CD-4481-9ED5-76FBE3F038A9}"/>
              </a:ext>
            </a:extLst>
          </p:cNvPr>
          <p:cNvSpPr/>
          <p:nvPr/>
        </p:nvSpPr>
        <p:spPr>
          <a:xfrm>
            <a:off x="9635135" y="3795794"/>
            <a:ext cx="357659" cy="978408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solidFill>
                <a:schemeClr val="bg1"/>
              </a:solidFill>
            </a:endParaRP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2DC2A5FC-8674-4B85-BE0E-77BAB3CEEAF2}"/>
              </a:ext>
            </a:extLst>
          </p:cNvPr>
          <p:cNvSpPr/>
          <p:nvPr/>
        </p:nvSpPr>
        <p:spPr>
          <a:xfrm>
            <a:off x="2135719" y="3795794"/>
            <a:ext cx="381570" cy="978408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399398D-EA4D-49E8-90B0-E26D9E7BA70A}"/>
              </a:ext>
            </a:extLst>
          </p:cNvPr>
          <p:cNvSpPr/>
          <p:nvPr/>
        </p:nvSpPr>
        <p:spPr>
          <a:xfrm>
            <a:off x="8346501" y="5043947"/>
            <a:ext cx="2934928" cy="113562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 </a:t>
            </a:r>
            <a:r>
              <a:rPr lang="it-IT" b="1" dirty="0">
                <a:solidFill>
                  <a:srgbClr val="FF0000"/>
                </a:solidFill>
              </a:rPr>
              <a:t>Lower CD56 expression: migration to extramedullary sites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9EBD1E-168E-4F9D-B0A9-5594B6DBF456}"/>
              </a:ext>
            </a:extLst>
          </p:cNvPr>
          <p:cNvSpPr/>
          <p:nvPr/>
        </p:nvSpPr>
        <p:spPr>
          <a:xfrm>
            <a:off x="910572" y="5043947"/>
            <a:ext cx="2934928" cy="113562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rgbClr val="FF0000"/>
                </a:solidFill>
              </a:rPr>
              <a:t>Higher</a:t>
            </a:r>
            <a:r>
              <a:rPr lang="it-IT" b="1" dirty="0">
                <a:solidFill>
                  <a:srgbClr val="FF0000"/>
                </a:solidFill>
              </a:rPr>
              <a:t> CD56 expression: anchorage of plasma cells to bone marrow stroma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9A3FF8-E167-4318-B286-834B72AD370F}"/>
              </a:ext>
            </a:extLst>
          </p:cNvPr>
          <p:cNvSpPr txBox="1"/>
          <p:nvPr/>
        </p:nvSpPr>
        <p:spPr>
          <a:xfrm>
            <a:off x="0" y="6581001"/>
            <a:ext cx="2903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Pellat-Deceunync</a:t>
            </a:r>
            <a:r>
              <a:rPr lang="it-IT" sz="1200" dirty="0"/>
              <a:t> et al, </a:t>
            </a:r>
            <a:r>
              <a:rPr lang="it-IT" sz="1200" dirty="0" err="1"/>
              <a:t>Leukemia</a:t>
            </a:r>
            <a:r>
              <a:rPr lang="it-IT" sz="1200" dirty="0"/>
              <a:t> 1998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4824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43572"/>
            <a:ext cx="12192000" cy="1019763"/>
          </a:xfrm>
        </p:spPr>
        <p:txBody>
          <a:bodyPr>
            <a:noAutofit/>
          </a:bodyPr>
          <a:lstStyle/>
          <a:p>
            <a:pPr algn="ctr"/>
            <a:r>
              <a:rPr lang="en-US" altLang="it-IT" sz="4400" dirty="0" smtClean="0">
                <a:solidFill>
                  <a:srgbClr val="FF0000"/>
                </a:solidFill>
              </a:rPr>
              <a:t>Disclosures</a:t>
            </a:r>
            <a:r>
              <a:rPr lang="pl-PL" altLang="it-IT" sz="5400" dirty="0" smtClean="0">
                <a:solidFill>
                  <a:srgbClr val="FF0000"/>
                </a:solidFill>
              </a:rPr>
              <a:t>                             </a:t>
            </a:r>
            <a:r>
              <a:rPr lang="en-US" altLang="it-IT" sz="3600" dirty="0" smtClean="0">
                <a:solidFill>
                  <a:srgbClr val="FF0000"/>
                </a:solidFill>
              </a:rPr>
              <a:t>for</a:t>
            </a:r>
            <a:r>
              <a:rPr lang="pl-PL" altLang="it-IT" sz="3600" dirty="0" smtClean="0">
                <a:solidFill>
                  <a:srgbClr val="FF0000"/>
                </a:solidFill>
              </a:rPr>
              <a:t>  </a:t>
            </a:r>
            <a:r>
              <a:rPr lang="pl-PL" altLang="it-IT" sz="4800" dirty="0" smtClean="0">
                <a:solidFill>
                  <a:srgbClr val="FF0000"/>
                </a:solidFill>
              </a:rPr>
              <a:t>ARTUR </a:t>
            </a:r>
            <a:r>
              <a:rPr lang="pl-PL" altLang="it-IT" sz="4800" dirty="0">
                <a:solidFill>
                  <a:srgbClr val="FF0000"/>
                </a:solidFill>
              </a:rPr>
              <a:t>JURCZYSZYN</a:t>
            </a:r>
            <a:r>
              <a:rPr lang="en-US" altLang="it-IT" sz="4400" dirty="0">
                <a:solidFill>
                  <a:srgbClr val="FF0000"/>
                </a:solidFill>
              </a:rPr>
              <a:t>, MD</a:t>
            </a: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609600" y="1713090"/>
            <a:ext cx="10998200" cy="4605867"/>
            <a:chOff x="288" y="1248"/>
            <a:chExt cx="5196" cy="2383"/>
          </a:xfrm>
        </p:grpSpPr>
        <p:sp>
          <p:nvSpPr>
            <p:cNvPr id="128005" name="Rectangle 3"/>
            <p:cNvSpPr>
              <a:spLocks noChangeArrowheads="1"/>
            </p:cNvSpPr>
            <p:nvPr/>
          </p:nvSpPr>
          <p:spPr bwMode="auto">
            <a:xfrm>
              <a:off x="2208" y="2990"/>
              <a:ext cx="3264" cy="315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spcBef>
                  <a:spcPct val="40000"/>
                </a:spcBef>
                <a:buClr>
                  <a:schemeClr val="tx2"/>
                </a:buClr>
                <a:buChar char="•"/>
                <a:defRPr sz="32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2"/>
                </a:buClr>
                <a:buChar char="–"/>
                <a:defRPr sz="28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-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30000"/>
                </a:spcBef>
                <a:buClr>
                  <a:srgbClr val="000066"/>
                </a:buClr>
                <a:buFontTx/>
                <a:buNone/>
              </a:pPr>
              <a:r>
                <a:rPr lang="en-US" altLang="it-IT" sz="2133" b="0" dirty="0">
                  <a:solidFill>
                    <a:srgbClr val="FFFFFF"/>
                  </a:solidFill>
                  <a:latin typeface="Arial Unicode MS" pitchFamily="34" charset="-128"/>
                </a:rPr>
                <a:t>Amgen, Celgene, Janssen</a:t>
              </a:r>
              <a:r>
                <a:rPr lang="pl-PL" altLang="it-IT" sz="2133" b="0" dirty="0">
                  <a:solidFill>
                    <a:srgbClr val="FFFFFF"/>
                  </a:solidFill>
                  <a:latin typeface="Arial Unicode MS" pitchFamily="34" charset="-128"/>
                </a:rPr>
                <a:t>-</a:t>
              </a:r>
              <a:r>
                <a:rPr lang="pl-PL" altLang="it-IT" sz="2133" b="0" dirty="0" err="1">
                  <a:solidFill>
                    <a:srgbClr val="FFFFFF"/>
                  </a:solidFill>
                  <a:latin typeface="Arial Unicode MS" pitchFamily="34" charset="-128"/>
                </a:rPr>
                <a:t>Cillag</a:t>
              </a:r>
              <a:r>
                <a:rPr lang="en-US" altLang="it-IT" sz="2133" b="0" dirty="0">
                  <a:solidFill>
                    <a:srgbClr val="FFFFFF"/>
                  </a:solidFill>
                  <a:latin typeface="Arial Unicode MS" pitchFamily="34" charset="-128"/>
                </a:rPr>
                <a:t>, Takeda</a:t>
              </a:r>
              <a:r>
                <a:rPr lang="pl-PL" altLang="it-IT" sz="2133" b="0" dirty="0">
                  <a:solidFill>
                    <a:srgbClr val="FFFFFF"/>
                  </a:solidFill>
                  <a:latin typeface="Arial Unicode MS" pitchFamily="34" charset="-128"/>
                </a:rPr>
                <a:t>, </a:t>
              </a:r>
              <a:r>
                <a:rPr lang="pl-PL" altLang="it-IT" sz="2133" b="0" dirty="0" err="1">
                  <a:solidFill>
                    <a:srgbClr val="FFFFFF"/>
                  </a:solidFill>
                  <a:latin typeface="Arial Unicode MS" pitchFamily="34" charset="-128"/>
                </a:rPr>
                <a:t>Karyopharm</a:t>
              </a:r>
              <a:endParaRPr lang="en-US" altLang="it-IT" sz="2133" b="0" dirty="0">
                <a:solidFill>
                  <a:srgbClr val="FFFFFF"/>
                </a:solidFill>
                <a:latin typeface="Arial Unicode MS" pitchFamily="34" charset="-128"/>
              </a:endParaRPr>
            </a:p>
          </p:txBody>
        </p:sp>
        <p:sp>
          <p:nvSpPr>
            <p:cNvPr id="128006" name="Rectangle 4"/>
            <p:cNvSpPr>
              <a:spLocks noChangeArrowheads="1"/>
            </p:cNvSpPr>
            <p:nvPr/>
          </p:nvSpPr>
          <p:spPr bwMode="auto">
            <a:xfrm>
              <a:off x="288" y="2990"/>
              <a:ext cx="1920" cy="315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spcBef>
                  <a:spcPct val="40000"/>
                </a:spcBef>
                <a:buClr>
                  <a:schemeClr val="tx2"/>
                </a:buClr>
                <a:buChar char="•"/>
                <a:defRPr sz="32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2"/>
                </a:buClr>
                <a:buChar char="–"/>
                <a:defRPr sz="28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-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buClr>
                  <a:srgbClr val="F09828"/>
                </a:buClr>
                <a:buFontTx/>
                <a:buNone/>
              </a:pPr>
              <a:r>
                <a:rPr lang="en-US" altLang="it-IT" sz="2133" b="0">
                  <a:solidFill>
                    <a:srgbClr val="FFFFFF"/>
                  </a:solidFill>
                  <a:latin typeface="Arial Unicode MS" pitchFamily="34" charset="-128"/>
                </a:rPr>
                <a:t>Honoraria</a:t>
              </a:r>
            </a:p>
          </p:txBody>
        </p:sp>
        <p:sp>
          <p:nvSpPr>
            <p:cNvPr id="128007" name="Rectangle 5"/>
            <p:cNvSpPr>
              <a:spLocks noChangeArrowheads="1"/>
            </p:cNvSpPr>
            <p:nvPr/>
          </p:nvSpPr>
          <p:spPr bwMode="auto">
            <a:xfrm>
              <a:off x="288" y="3305"/>
              <a:ext cx="1920" cy="307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spcBef>
                  <a:spcPct val="40000"/>
                </a:spcBef>
                <a:buClr>
                  <a:schemeClr val="tx2"/>
                </a:buClr>
                <a:buChar char="•"/>
                <a:defRPr sz="32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2"/>
                </a:buClr>
                <a:buChar char="–"/>
                <a:defRPr sz="28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-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buClr>
                  <a:srgbClr val="F09828"/>
                </a:buClr>
                <a:buFontTx/>
                <a:buNone/>
              </a:pPr>
              <a:r>
                <a:rPr lang="en-US" altLang="it-IT" sz="2133" b="0">
                  <a:solidFill>
                    <a:srgbClr val="FFFFFF"/>
                  </a:solidFill>
                  <a:latin typeface="Arial Unicode MS" pitchFamily="34" charset="-128"/>
                </a:rPr>
                <a:t>Scientific Advisory Board</a:t>
              </a:r>
            </a:p>
          </p:txBody>
        </p:sp>
        <p:sp>
          <p:nvSpPr>
            <p:cNvPr id="128008" name="Rectangle 6"/>
            <p:cNvSpPr>
              <a:spLocks noChangeArrowheads="1"/>
            </p:cNvSpPr>
            <p:nvPr/>
          </p:nvSpPr>
          <p:spPr bwMode="auto">
            <a:xfrm>
              <a:off x="288" y="2638"/>
              <a:ext cx="1920" cy="352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spcBef>
                  <a:spcPct val="40000"/>
                </a:spcBef>
                <a:buClr>
                  <a:schemeClr val="tx2"/>
                </a:buClr>
                <a:buChar char="•"/>
                <a:defRPr sz="32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2"/>
                </a:buClr>
                <a:buChar char="–"/>
                <a:defRPr sz="28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-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buClr>
                  <a:srgbClr val="F09828"/>
                </a:buClr>
                <a:buFontTx/>
                <a:buNone/>
              </a:pPr>
              <a:r>
                <a:rPr lang="en-US" altLang="it-IT" sz="2133" b="0">
                  <a:solidFill>
                    <a:srgbClr val="FFFFFF"/>
                  </a:solidFill>
                  <a:latin typeface="Arial Unicode MS" pitchFamily="34" charset="-128"/>
                </a:rPr>
                <a:t>Speakers Bureau</a:t>
              </a:r>
            </a:p>
          </p:txBody>
        </p:sp>
        <p:sp>
          <p:nvSpPr>
            <p:cNvPr id="128009" name="Rectangle 7"/>
            <p:cNvSpPr>
              <a:spLocks noChangeArrowheads="1"/>
            </p:cNvSpPr>
            <p:nvPr/>
          </p:nvSpPr>
          <p:spPr bwMode="auto">
            <a:xfrm>
              <a:off x="2208" y="2287"/>
              <a:ext cx="3264" cy="351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spcBef>
                  <a:spcPct val="40000"/>
                </a:spcBef>
                <a:buClr>
                  <a:schemeClr val="tx2"/>
                </a:buClr>
                <a:buChar char="•"/>
                <a:defRPr sz="32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2"/>
                </a:buClr>
                <a:buChar char="–"/>
                <a:defRPr sz="28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-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30000"/>
                </a:spcBef>
                <a:buClr>
                  <a:srgbClr val="000066"/>
                </a:buClr>
                <a:buFontTx/>
                <a:buNone/>
              </a:pPr>
              <a:r>
                <a:rPr lang="en-US" altLang="it-IT" sz="2133" b="0">
                  <a:solidFill>
                    <a:srgbClr val="FFFFFF"/>
                  </a:solidFill>
                  <a:latin typeface="Arial Unicode MS" pitchFamily="34" charset="-128"/>
                </a:rPr>
                <a:t>No relevant conflicts of interest to declare</a:t>
              </a:r>
            </a:p>
          </p:txBody>
        </p:sp>
        <p:sp>
          <p:nvSpPr>
            <p:cNvPr id="128010" name="Rectangle 8"/>
            <p:cNvSpPr>
              <a:spLocks noChangeArrowheads="1"/>
            </p:cNvSpPr>
            <p:nvPr/>
          </p:nvSpPr>
          <p:spPr bwMode="auto">
            <a:xfrm>
              <a:off x="288" y="2287"/>
              <a:ext cx="1920" cy="351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spcBef>
                  <a:spcPct val="40000"/>
                </a:spcBef>
                <a:buClr>
                  <a:schemeClr val="tx2"/>
                </a:buClr>
                <a:buChar char="•"/>
                <a:defRPr sz="32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2"/>
                </a:buClr>
                <a:buChar char="–"/>
                <a:defRPr sz="28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-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buClr>
                  <a:srgbClr val="F09828"/>
                </a:buClr>
                <a:buFontTx/>
                <a:buNone/>
              </a:pPr>
              <a:r>
                <a:rPr lang="en-US" altLang="it-IT" sz="2133" b="0">
                  <a:solidFill>
                    <a:srgbClr val="FFFFFF"/>
                  </a:solidFill>
                  <a:latin typeface="Arial Unicode MS" pitchFamily="34" charset="-128"/>
                </a:rPr>
                <a:t>Major Stockholder</a:t>
              </a:r>
            </a:p>
          </p:txBody>
        </p:sp>
        <p:sp>
          <p:nvSpPr>
            <p:cNvPr id="128011" name="Rectangle 9"/>
            <p:cNvSpPr>
              <a:spLocks noChangeArrowheads="1"/>
            </p:cNvSpPr>
            <p:nvPr/>
          </p:nvSpPr>
          <p:spPr bwMode="auto">
            <a:xfrm>
              <a:off x="2208" y="1936"/>
              <a:ext cx="3264" cy="351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spcBef>
                  <a:spcPct val="40000"/>
                </a:spcBef>
                <a:buClr>
                  <a:schemeClr val="tx2"/>
                </a:buClr>
                <a:buChar char="•"/>
                <a:defRPr sz="32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2"/>
                </a:buClr>
                <a:buChar char="–"/>
                <a:defRPr sz="28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-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30000"/>
                </a:spcBef>
                <a:buClr>
                  <a:srgbClr val="000066"/>
                </a:buClr>
                <a:buFontTx/>
                <a:buNone/>
              </a:pPr>
              <a:r>
                <a:rPr lang="en-US" altLang="it-IT" sz="2133" b="0" dirty="0">
                  <a:solidFill>
                    <a:srgbClr val="FFFFFF"/>
                  </a:solidFill>
                  <a:latin typeface="Arial Unicode MS" pitchFamily="34" charset="-128"/>
                </a:rPr>
                <a:t>No relevant conflicts of interest to declare</a:t>
              </a:r>
            </a:p>
          </p:txBody>
        </p:sp>
        <p:sp>
          <p:nvSpPr>
            <p:cNvPr id="128012" name="Rectangle 10"/>
            <p:cNvSpPr>
              <a:spLocks noChangeArrowheads="1"/>
            </p:cNvSpPr>
            <p:nvPr/>
          </p:nvSpPr>
          <p:spPr bwMode="auto">
            <a:xfrm>
              <a:off x="288" y="1936"/>
              <a:ext cx="1920" cy="351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spcBef>
                  <a:spcPct val="40000"/>
                </a:spcBef>
                <a:buClr>
                  <a:schemeClr val="tx2"/>
                </a:buClr>
                <a:buChar char="•"/>
                <a:defRPr sz="32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2"/>
                </a:buClr>
                <a:buChar char="–"/>
                <a:defRPr sz="28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-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buClr>
                  <a:srgbClr val="F09828"/>
                </a:buClr>
                <a:buFontTx/>
                <a:buNone/>
              </a:pPr>
              <a:r>
                <a:rPr lang="en-US" altLang="it-IT" sz="2133" b="0">
                  <a:solidFill>
                    <a:srgbClr val="FFFFFF"/>
                  </a:solidFill>
                  <a:latin typeface="Arial Unicode MS" pitchFamily="34" charset="-128"/>
                </a:rPr>
                <a:t>Consultant</a:t>
              </a:r>
            </a:p>
          </p:txBody>
        </p:sp>
        <p:sp>
          <p:nvSpPr>
            <p:cNvPr id="128013" name="Rectangle 11"/>
            <p:cNvSpPr>
              <a:spLocks noChangeArrowheads="1"/>
            </p:cNvSpPr>
            <p:nvPr/>
          </p:nvSpPr>
          <p:spPr bwMode="auto">
            <a:xfrm>
              <a:off x="2208" y="1584"/>
              <a:ext cx="3264" cy="352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spcBef>
                  <a:spcPct val="40000"/>
                </a:spcBef>
                <a:buClr>
                  <a:schemeClr val="tx2"/>
                </a:buClr>
                <a:buChar char="•"/>
                <a:defRPr sz="32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2"/>
                </a:buClr>
                <a:buChar char="–"/>
                <a:defRPr sz="28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-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30000"/>
                </a:spcBef>
                <a:buClr>
                  <a:srgbClr val="000066"/>
                </a:buClr>
                <a:buFontTx/>
                <a:buNone/>
              </a:pPr>
              <a:r>
                <a:rPr lang="en-US" altLang="it-IT" sz="2133" b="0" dirty="0">
                  <a:solidFill>
                    <a:srgbClr val="FFFFFF"/>
                  </a:solidFill>
                  <a:latin typeface="Arial Unicode MS" pitchFamily="34" charset="-128"/>
                </a:rPr>
                <a:t>No relevant conflicts of interest to declare</a:t>
              </a:r>
            </a:p>
          </p:txBody>
        </p:sp>
        <p:sp>
          <p:nvSpPr>
            <p:cNvPr id="128014" name="Rectangle 12"/>
            <p:cNvSpPr>
              <a:spLocks noChangeArrowheads="1"/>
            </p:cNvSpPr>
            <p:nvPr/>
          </p:nvSpPr>
          <p:spPr bwMode="auto">
            <a:xfrm>
              <a:off x="288" y="1584"/>
              <a:ext cx="1920" cy="352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spcBef>
                  <a:spcPct val="40000"/>
                </a:spcBef>
                <a:buClr>
                  <a:schemeClr val="tx2"/>
                </a:buClr>
                <a:buChar char="•"/>
                <a:defRPr sz="32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2"/>
                </a:buClr>
                <a:buChar char="–"/>
                <a:defRPr sz="28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-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buClr>
                  <a:srgbClr val="F09828"/>
                </a:buClr>
                <a:buFontTx/>
                <a:buNone/>
              </a:pPr>
              <a:r>
                <a:rPr lang="en-US" altLang="it-IT" sz="2133" b="0">
                  <a:solidFill>
                    <a:srgbClr val="FFFFFF"/>
                  </a:solidFill>
                  <a:latin typeface="Arial Unicode MS" pitchFamily="34" charset="-128"/>
                </a:rPr>
                <a:t>Employee</a:t>
              </a:r>
            </a:p>
          </p:txBody>
        </p:sp>
        <p:sp>
          <p:nvSpPr>
            <p:cNvPr id="128015" name="Rectangle 13"/>
            <p:cNvSpPr>
              <a:spLocks noChangeArrowheads="1"/>
            </p:cNvSpPr>
            <p:nvPr/>
          </p:nvSpPr>
          <p:spPr bwMode="auto">
            <a:xfrm>
              <a:off x="2208" y="1248"/>
              <a:ext cx="3264" cy="336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spcBef>
                  <a:spcPct val="40000"/>
                </a:spcBef>
                <a:buClr>
                  <a:schemeClr val="tx2"/>
                </a:buClr>
                <a:buChar char="•"/>
                <a:defRPr sz="32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2"/>
                </a:buClr>
                <a:buChar char="–"/>
                <a:defRPr sz="28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-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30000"/>
                </a:spcBef>
                <a:buClr>
                  <a:srgbClr val="000066"/>
                </a:buClr>
                <a:buFontTx/>
                <a:buNone/>
              </a:pPr>
              <a:r>
                <a:rPr lang="en-US" altLang="it-IT" sz="2133" b="0">
                  <a:solidFill>
                    <a:srgbClr val="FFFFFF"/>
                  </a:solidFill>
                  <a:latin typeface="Arial Unicode MS" pitchFamily="34" charset="-128"/>
                </a:rPr>
                <a:t>No relevant conflicts of interest to declare</a:t>
              </a:r>
            </a:p>
          </p:txBody>
        </p:sp>
        <p:sp>
          <p:nvSpPr>
            <p:cNvPr id="128016" name="Rectangle 14"/>
            <p:cNvSpPr>
              <a:spLocks noChangeArrowheads="1"/>
            </p:cNvSpPr>
            <p:nvPr/>
          </p:nvSpPr>
          <p:spPr bwMode="auto">
            <a:xfrm>
              <a:off x="288" y="1248"/>
              <a:ext cx="1920" cy="336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spcBef>
                  <a:spcPct val="40000"/>
                </a:spcBef>
                <a:buClr>
                  <a:schemeClr val="tx2"/>
                </a:buClr>
                <a:buChar char="•"/>
                <a:defRPr sz="32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2"/>
                </a:buClr>
                <a:buChar char="–"/>
                <a:defRPr sz="28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-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buClr>
                  <a:srgbClr val="F09828"/>
                </a:buClr>
                <a:buFontTx/>
                <a:buNone/>
              </a:pPr>
              <a:r>
                <a:rPr lang="en-US" altLang="it-IT" sz="2133" b="0" dirty="0">
                  <a:solidFill>
                    <a:srgbClr val="FFFFFF"/>
                  </a:solidFill>
                  <a:latin typeface="Arial Unicode MS" pitchFamily="34" charset="-128"/>
                </a:rPr>
                <a:t>Research Support/P.I.</a:t>
              </a:r>
            </a:p>
          </p:txBody>
        </p:sp>
        <p:sp>
          <p:nvSpPr>
            <p:cNvPr id="128017" name="Line 15"/>
            <p:cNvSpPr>
              <a:spLocks noChangeShapeType="1"/>
            </p:cNvSpPr>
            <p:nvPr/>
          </p:nvSpPr>
          <p:spPr bwMode="auto">
            <a:xfrm>
              <a:off x="288" y="1248"/>
              <a:ext cx="5184" cy="0"/>
            </a:xfrm>
            <a:prstGeom prst="line">
              <a:avLst/>
            </a:prstGeom>
            <a:noFill/>
            <a:ln w="28575" cap="sq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eaLnBrk="1" hangingPunct="1"/>
              <a:endParaRPr lang="it-IT" sz="3794" b="0">
                <a:solidFill>
                  <a:srgbClr val="000066"/>
                </a:solidFill>
              </a:endParaRPr>
            </a:p>
          </p:txBody>
        </p:sp>
        <p:sp>
          <p:nvSpPr>
            <p:cNvPr id="128018" name="Line 16"/>
            <p:cNvSpPr>
              <a:spLocks noChangeShapeType="1"/>
            </p:cNvSpPr>
            <p:nvPr/>
          </p:nvSpPr>
          <p:spPr bwMode="auto">
            <a:xfrm>
              <a:off x="288" y="1584"/>
              <a:ext cx="5184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eaLnBrk="1" hangingPunct="1"/>
              <a:endParaRPr lang="it-IT" sz="3794" b="0">
                <a:solidFill>
                  <a:srgbClr val="000066"/>
                </a:solidFill>
              </a:endParaRPr>
            </a:p>
          </p:txBody>
        </p:sp>
        <p:sp>
          <p:nvSpPr>
            <p:cNvPr id="128019" name="Line 17"/>
            <p:cNvSpPr>
              <a:spLocks noChangeShapeType="1"/>
            </p:cNvSpPr>
            <p:nvPr/>
          </p:nvSpPr>
          <p:spPr bwMode="auto">
            <a:xfrm>
              <a:off x="288" y="1936"/>
              <a:ext cx="5184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eaLnBrk="1" hangingPunct="1"/>
              <a:endParaRPr lang="it-IT" sz="3794" b="0">
                <a:solidFill>
                  <a:srgbClr val="000066"/>
                </a:solidFill>
              </a:endParaRPr>
            </a:p>
          </p:txBody>
        </p:sp>
        <p:sp>
          <p:nvSpPr>
            <p:cNvPr id="128020" name="Line 18"/>
            <p:cNvSpPr>
              <a:spLocks noChangeShapeType="1"/>
            </p:cNvSpPr>
            <p:nvPr/>
          </p:nvSpPr>
          <p:spPr bwMode="auto">
            <a:xfrm>
              <a:off x="288" y="2287"/>
              <a:ext cx="5184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eaLnBrk="1" hangingPunct="1"/>
              <a:endParaRPr lang="it-IT" sz="3794" b="0">
                <a:solidFill>
                  <a:srgbClr val="000066"/>
                </a:solidFill>
              </a:endParaRPr>
            </a:p>
          </p:txBody>
        </p:sp>
        <p:sp>
          <p:nvSpPr>
            <p:cNvPr id="128021" name="Line 19"/>
            <p:cNvSpPr>
              <a:spLocks noChangeShapeType="1"/>
            </p:cNvSpPr>
            <p:nvPr/>
          </p:nvSpPr>
          <p:spPr bwMode="auto">
            <a:xfrm>
              <a:off x="288" y="2638"/>
              <a:ext cx="5184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eaLnBrk="1" hangingPunct="1"/>
              <a:endParaRPr lang="it-IT" sz="3794" b="0">
                <a:solidFill>
                  <a:srgbClr val="000066"/>
                </a:solidFill>
              </a:endParaRPr>
            </a:p>
          </p:txBody>
        </p:sp>
        <p:sp>
          <p:nvSpPr>
            <p:cNvPr id="128022" name="Line 20"/>
            <p:cNvSpPr>
              <a:spLocks noChangeShapeType="1"/>
            </p:cNvSpPr>
            <p:nvPr/>
          </p:nvSpPr>
          <p:spPr bwMode="auto">
            <a:xfrm>
              <a:off x="288" y="2990"/>
              <a:ext cx="5184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eaLnBrk="1" hangingPunct="1"/>
              <a:endParaRPr lang="it-IT" sz="3794" b="0">
                <a:solidFill>
                  <a:srgbClr val="000066"/>
                </a:solidFill>
              </a:endParaRPr>
            </a:p>
          </p:txBody>
        </p:sp>
        <p:sp>
          <p:nvSpPr>
            <p:cNvPr id="128023" name="Line 21"/>
            <p:cNvSpPr>
              <a:spLocks noChangeShapeType="1"/>
            </p:cNvSpPr>
            <p:nvPr/>
          </p:nvSpPr>
          <p:spPr bwMode="auto">
            <a:xfrm>
              <a:off x="288" y="3612"/>
              <a:ext cx="5184" cy="0"/>
            </a:xfrm>
            <a:prstGeom prst="line">
              <a:avLst/>
            </a:prstGeom>
            <a:noFill/>
            <a:ln w="28575" cap="sq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eaLnBrk="1" hangingPunct="1"/>
              <a:endParaRPr lang="it-IT" sz="3794" b="0">
                <a:solidFill>
                  <a:srgbClr val="000066"/>
                </a:solidFill>
              </a:endParaRPr>
            </a:p>
          </p:txBody>
        </p:sp>
        <p:sp>
          <p:nvSpPr>
            <p:cNvPr id="128024" name="Line 22"/>
            <p:cNvSpPr>
              <a:spLocks noChangeShapeType="1"/>
            </p:cNvSpPr>
            <p:nvPr/>
          </p:nvSpPr>
          <p:spPr bwMode="auto">
            <a:xfrm>
              <a:off x="288" y="1248"/>
              <a:ext cx="0" cy="2364"/>
            </a:xfrm>
            <a:prstGeom prst="line">
              <a:avLst/>
            </a:prstGeom>
            <a:noFill/>
            <a:ln w="28575" cap="sq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eaLnBrk="1" hangingPunct="1"/>
              <a:endParaRPr lang="it-IT" sz="3794" b="0">
                <a:solidFill>
                  <a:srgbClr val="000066"/>
                </a:solidFill>
              </a:endParaRPr>
            </a:p>
          </p:txBody>
        </p:sp>
        <p:sp>
          <p:nvSpPr>
            <p:cNvPr id="128025" name="Line 23"/>
            <p:cNvSpPr>
              <a:spLocks noChangeShapeType="1"/>
            </p:cNvSpPr>
            <p:nvPr/>
          </p:nvSpPr>
          <p:spPr bwMode="auto">
            <a:xfrm>
              <a:off x="2208" y="1248"/>
              <a:ext cx="0" cy="2364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eaLnBrk="1" hangingPunct="1"/>
              <a:endParaRPr lang="it-IT" sz="3794" b="0">
                <a:solidFill>
                  <a:srgbClr val="000066"/>
                </a:solidFill>
              </a:endParaRPr>
            </a:p>
          </p:txBody>
        </p:sp>
        <p:sp>
          <p:nvSpPr>
            <p:cNvPr id="128026" name="Line 24"/>
            <p:cNvSpPr>
              <a:spLocks noChangeShapeType="1"/>
            </p:cNvSpPr>
            <p:nvPr/>
          </p:nvSpPr>
          <p:spPr bwMode="auto">
            <a:xfrm>
              <a:off x="5472" y="1248"/>
              <a:ext cx="0" cy="2364"/>
            </a:xfrm>
            <a:prstGeom prst="line">
              <a:avLst/>
            </a:prstGeom>
            <a:noFill/>
            <a:ln w="28575" cap="sq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eaLnBrk="1" hangingPunct="1"/>
              <a:endParaRPr lang="it-IT" sz="3794" b="0">
                <a:solidFill>
                  <a:srgbClr val="000066"/>
                </a:solidFill>
              </a:endParaRPr>
            </a:p>
          </p:txBody>
        </p:sp>
        <p:sp>
          <p:nvSpPr>
            <p:cNvPr id="128027" name="Line 25"/>
            <p:cNvSpPr>
              <a:spLocks noChangeShapeType="1"/>
            </p:cNvSpPr>
            <p:nvPr/>
          </p:nvSpPr>
          <p:spPr bwMode="auto">
            <a:xfrm>
              <a:off x="288" y="3305"/>
              <a:ext cx="5184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it-IT" sz="3794" b="0">
                <a:solidFill>
                  <a:srgbClr val="000066"/>
                </a:solidFill>
              </a:endParaRPr>
            </a:p>
          </p:txBody>
        </p:sp>
        <p:sp>
          <p:nvSpPr>
            <p:cNvPr id="128028" name="Rectangle 26"/>
            <p:cNvSpPr>
              <a:spLocks noChangeArrowheads="1"/>
            </p:cNvSpPr>
            <p:nvPr/>
          </p:nvSpPr>
          <p:spPr bwMode="auto">
            <a:xfrm>
              <a:off x="2205" y="2626"/>
              <a:ext cx="3264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spcBef>
                  <a:spcPct val="40000"/>
                </a:spcBef>
                <a:buClr>
                  <a:schemeClr val="tx2"/>
                </a:buClr>
                <a:buChar char="•"/>
                <a:defRPr sz="32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2"/>
                </a:buClr>
                <a:buChar char="–"/>
                <a:defRPr sz="28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-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30000"/>
                </a:spcBef>
                <a:buClr>
                  <a:srgbClr val="000066"/>
                </a:buClr>
                <a:buFontTx/>
                <a:buNone/>
              </a:pPr>
              <a:r>
                <a:rPr lang="en-US" altLang="it-IT" sz="2133" b="0">
                  <a:solidFill>
                    <a:srgbClr val="FFFFFF"/>
                  </a:solidFill>
                  <a:latin typeface="Arial Unicode MS" pitchFamily="34" charset="-128"/>
                </a:rPr>
                <a:t>No relevant conflicts of interest to declare</a:t>
              </a:r>
            </a:p>
          </p:txBody>
        </p:sp>
        <p:sp>
          <p:nvSpPr>
            <p:cNvPr id="128029" name="Rectangle 27"/>
            <p:cNvSpPr>
              <a:spLocks noChangeArrowheads="1"/>
            </p:cNvSpPr>
            <p:nvPr/>
          </p:nvSpPr>
          <p:spPr bwMode="auto">
            <a:xfrm>
              <a:off x="2220" y="3280"/>
              <a:ext cx="3264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spcBef>
                  <a:spcPct val="40000"/>
                </a:spcBef>
                <a:buClr>
                  <a:schemeClr val="tx2"/>
                </a:buClr>
                <a:buChar char="•"/>
                <a:defRPr sz="32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2"/>
                </a:buClr>
                <a:buChar char="–"/>
                <a:defRPr sz="28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-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30000"/>
                </a:spcBef>
                <a:buClr>
                  <a:srgbClr val="000066"/>
                </a:buClr>
                <a:buFontTx/>
                <a:buNone/>
              </a:pPr>
              <a:r>
                <a:rPr lang="pl-PL" altLang="it-IT" sz="2133" b="0" dirty="0" err="1">
                  <a:solidFill>
                    <a:srgbClr val="FFFFFF"/>
                  </a:solidFill>
                  <a:latin typeface="Arial Unicode MS" pitchFamily="34" charset="-128"/>
                </a:rPr>
                <a:t>Amgen</a:t>
              </a:r>
              <a:r>
                <a:rPr lang="en-US" altLang="it-IT" sz="2133" b="0" dirty="0">
                  <a:solidFill>
                    <a:srgbClr val="FFFFFF"/>
                  </a:solidFill>
                  <a:latin typeface="Arial Unicode MS" pitchFamily="34" charset="-128"/>
                </a:rPr>
                <a:t>, Celgene, </a:t>
              </a:r>
              <a:r>
                <a:rPr lang="pl-PL" altLang="it-IT" sz="2133" b="0" dirty="0" err="1">
                  <a:solidFill>
                    <a:srgbClr val="FFFFFF"/>
                  </a:solidFill>
                  <a:latin typeface="Arial Unicode MS" pitchFamily="34" charset="-128"/>
                </a:rPr>
                <a:t>Karyopharm</a:t>
              </a:r>
              <a:r>
                <a:rPr lang="pl-PL" altLang="it-IT" sz="2133" b="0" dirty="0">
                  <a:solidFill>
                    <a:srgbClr val="FFFFFF"/>
                  </a:solidFill>
                  <a:latin typeface="Arial Unicode MS" pitchFamily="34" charset="-128"/>
                </a:rPr>
                <a:t>, </a:t>
              </a:r>
              <a:r>
                <a:rPr lang="pl-PL" altLang="it-IT" sz="2133" b="0" dirty="0" err="1">
                  <a:solidFill>
                    <a:srgbClr val="FFFFFF"/>
                  </a:solidFill>
                  <a:latin typeface="Arial Unicode MS" pitchFamily="34" charset="-128"/>
                </a:rPr>
                <a:t>Janssen-Cillag</a:t>
              </a:r>
              <a:endParaRPr lang="en-US" altLang="it-IT" sz="2133" b="0" dirty="0">
                <a:solidFill>
                  <a:srgbClr val="FFFFFF"/>
                </a:solidFill>
                <a:latin typeface="Arial Unicode MS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636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5"/>
    </mc:Choice>
    <mc:Fallback xmlns="">
      <p:transition spd="slow" advTm="3215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A6C4D452-1033-9C49-B080-4039BE8DD135}"/>
              </a:ext>
            </a:extLst>
          </p:cNvPr>
          <p:cNvGraphicFramePr>
            <a:graphicFrameLocks noGrp="1"/>
          </p:cNvGraphicFramePr>
          <p:nvPr/>
        </p:nvGraphicFramePr>
        <p:xfrm>
          <a:off x="1220897" y="1205248"/>
          <a:ext cx="10243103" cy="5194988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299253">
                  <a:extLst>
                    <a:ext uri="{9D8B030D-6E8A-4147-A177-3AD203B41FA5}">
                      <a16:colId xmlns:a16="http://schemas.microsoft.com/office/drawing/2014/main" val="208027139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3850816162"/>
                    </a:ext>
                  </a:extLst>
                </a:gridCol>
                <a:gridCol w="5210208">
                  <a:extLst>
                    <a:ext uri="{9D8B030D-6E8A-4147-A177-3AD203B41FA5}">
                      <a16:colId xmlns:a16="http://schemas.microsoft.com/office/drawing/2014/main" val="1058137760"/>
                    </a:ext>
                  </a:extLst>
                </a:gridCol>
                <a:gridCol w="1390617">
                  <a:extLst>
                    <a:ext uri="{9D8B030D-6E8A-4147-A177-3AD203B41FA5}">
                      <a16:colId xmlns:a16="http://schemas.microsoft.com/office/drawing/2014/main" val="2180217774"/>
                    </a:ext>
                  </a:extLst>
                </a:gridCol>
              </a:tblGrid>
              <a:tr h="359545">
                <a:tc>
                  <a:txBody>
                    <a:bodyPr/>
                    <a:lstStyle/>
                    <a:p>
                      <a:endParaRPr lang="it-IT" sz="18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err="1">
                          <a:solidFill>
                            <a:srgbClr val="FFFF00"/>
                          </a:solidFill>
                        </a:rPr>
                        <a:t>pPCL</a:t>
                      </a:r>
                      <a:endParaRPr lang="it-IT" sz="18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FFFF00"/>
                          </a:solidFill>
                        </a:rPr>
                        <a:t>EMM (relapse/</a:t>
                      </a:r>
                      <a:r>
                        <a:rPr lang="it-IT" sz="1800" b="1" dirty="0" err="1">
                          <a:solidFill>
                            <a:srgbClr val="FFFF00"/>
                          </a:solidFill>
                        </a:rPr>
                        <a:t>diagnosis</a:t>
                      </a:r>
                      <a:r>
                        <a:rPr lang="it-IT" sz="1800" b="1" dirty="0">
                          <a:solidFill>
                            <a:srgbClr val="FFFF00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FFFF00"/>
                          </a:solidFill>
                        </a:rPr>
                        <a:t>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065012"/>
                  </a:ext>
                </a:extLst>
              </a:tr>
              <a:tr h="359545">
                <a:tc>
                  <a:txBody>
                    <a:bodyPr/>
                    <a:lstStyle/>
                    <a:p>
                      <a:r>
                        <a:rPr lang="it-IT" sz="1800" b="1" dirty="0" err="1">
                          <a:solidFill>
                            <a:srgbClr val="FFFF00"/>
                          </a:solidFill>
                        </a:rPr>
                        <a:t>Immunophenotype</a:t>
                      </a:r>
                      <a:endParaRPr lang="it-IT" sz="18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800" b="1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8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8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046271"/>
                  </a:ext>
                </a:extLst>
              </a:tr>
              <a:tr h="359545">
                <a:tc>
                  <a:txBody>
                    <a:bodyPr/>
                    <a:lstStyle/>
                    <a:p>
                      <a:r>
                        <a:rPr lang="it-IT" sz="1800" b="1" dirty="0"/>
                        <a:t>CD38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Positive/ reports of negative </a:t>
                      </a:r>
                      <a:r>
                        <a:rPr lang="it-IT" sz="1800" b="1" dirty="0" err="1"/>
                        <a:t>relapses</a:t>
                      </a:r>
                      <a:r>
                        <a:rPr lang="it-IT" sz="1800" b="1" dirty="0"/>
                        <a:t> vs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697901"/>
                  </a:ext>
                </a:extLst>
              </a:tr>
              <a:tr h="359545">
                <a:tc>
                  <a:txBody>
                    <a:bodyPr/>
                    <a:lstStyle/>
                    <a:p>
                      <a:pPr marL="0" marR="0" lvl="0" indent="0" algn="l" defTabSz="6096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>
                          <a:solidFill>
                            <a:srgbClr val="73FB79"/>
                          </a:solidFill>
                        </a:rPr>
                        <a:t>CD20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73FB79"/>
                          </a:solidFill>
                        </a:rPr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73FB79"/>
                          </a:solidFill>
                        </a:rPr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73FB79"/>
                          </a:solidFill>
                        </a:rPr>
                        <a:t>17%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1051789"/>
                  </a:ext>
                </a:extLst>
              </a:tr>
              <a:tr h="359545"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rgbClr val="73FB79"/>
                          </a:solidFill>
                        </a:rPr>
                        <a:t>CD56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73FB79"/>
                          </a:solidFill>
                        </a:rPr>
                        <a:t>45%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73FB79"/>
                          </a:solidFill>
                        </a:rPr>
                        <a:t>58%/</a:t>
                      </a:r>
                      <a:r>
                        <a:rPr lang="it-IT" sz="1800" b="1" dirty="0" err="1">
                          <a:solidFill>
                            <a:srgbClr val="73FB79"/>
                          </a:solidFill>
                        </a:rPr>
                        <a:t>reduced</a:t>
                      </a:r>
                      <a:r>
                        <a:rPr lang="it-IT" sz="1800" b="1" dirty="0">
                          <a:solidFill>
                            <a:srgbClr val="73FB79"/>
                          </a:solidFill>
                        </a:rPr>
                        <a:t>/</a:t>
                      </a:r>
                      <a:r>
                        <a:rPr lang="it-IT" sz="1800" b="1" dirty="0" err="1">
                          <a:solidFill>
                            <a:srgbClr val="73FB79"/>
                          </a:solidFill>
                        </a:rPr>
                        <a:t>unchanged</a:t>
                      </a:r>
                      <a:r>
                        <a:rPr lang="it-IT" sz="1800" b="1" dirty="0">
                          <a:solidFill>
                            <a:srgbClr val="73FB79"/>
                          </a:solidFill>
                        </a:rPr>
                        <a:t> vs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73FB79"/>
                          </a:solidFill>
                        </a:rPr>
                        <a:t>70%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745779"/>
                  </a:ext>
                </a:extLst>
              </a:tr>
              <a:tr h="359545">
                <a:tc>
                  <a:txBody>
                    <a:bodyPr/>
                    <a:lstStyle/>
                    <a:p>
                      <a:r>
                        <a:rPr lang="it-IT" sz="1800" b="1" dirty="0"/>
                        <a:t>CD117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0.1%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43%</a:t>
                      </a:r>
                      <a:endParaRPr lang="it-IT" sz="18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9545"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rgbClr val="FFFF00"/>
                          </a:solidFill>
                        </a:rPr>
                        <a:t>FISH </a:t>
                      </a:r>
                      <a:r>
                        <a:rPr lang="it-IT" sz="1800" b="1" dirty="0" err="1">
                          <a:solidFill>
                            <a:srgbClr val="FFFF00"/>
                          </a:solidFill>
                        </a:rPr>
                        <a:t>abnormalities</a:t>
                      </a:r>
                      <a:endParaRPr lang="it-IT" sz="18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8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8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8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4712833"/>
                  </a:ext>
                </a:extLst>
              </a:tr>
              <a:tr h="359545">
                <a:tc>
                  <a:txBody>
                    <a:bodyPr/>
                    <a:lstStyle/>
                    <a:p>
                      <a:r>
                        <a:rPr lang="it-IT" sz="1800" b="1" dirty="0"/>
                        <a:t>del(13q)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57-86%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59%</a:t>
                      </a:r>
                      <a:endParaRPr lang="it-IT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≈50%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825321"/>
                  </a:ext>
                </a:extLst>
              </a:tr>
              <a:tr h="359545"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rgbClr val="73FB79"/>
                          </a:solidFill>
                        </a:rPr>
                        <a:t>del(17p)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73FB79"/>
                          </a:solidFill>
                        </a:rPr>
                        <a:t>20-50%</a:t>
                      </a:r>
                      <a:endParaRPr lang="en-US" sz="1800" b="1" dirty="0">
                        <a:solidFill>
                          <a:srgbClr val="73FB7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73FB79"/>
                          </a:solidFill>
                        </a:rPr>
                        <a:t>35%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73FB79"/>
                          </a:solidFill>
                        </a:rPr>
                        <a:t>≈10%</a:t>
                      </a:r>
                      <a:endParaRPr lang="en-US" sz="1800" b="1" dirty="0">
                        <a:solidFill>
                          <a:srgbClr val="73FB79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605266"/>
                  </a:ext>
                </a:extLst>
              </a:tr>
              <a:tr h="359545"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rgbClr val="73FB79"/>
                          </a:solidFill>
                        </a:rPr>
                        <a:t>t(11;14)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73FB79"/>
                          </a:solidFill>
                        </a:rPr>
                        <a:t>25-65%</a:t>
                      </a:r>
                      <a:endParaRPr lang="en-US" sz="1800" b="1" dirty="0">
                        <a:solidFill>
                          <a:srgbClr val="73FB7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73FB79"/>
                          </a:solidFill>
                        </a:rPr>
                        <a:t>14%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73FB79"/>
                          </a:solidFill>
                        </a:rPr>
                        <a:t>≈15%</a:t>
                      </a:r>
                      <a:endParaRPr lang="en-US" sz="1800" b="1" dirty="0">
                        <a:solidFill>
                          <a:srgbClr val="73FB79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2121186"/>
                  </a:ext>
                </a:extLst>
              </a:tr>
              <a:tr h="359545"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rgbClr val="73FB79"/>
                          </a:solidFill>
                        </a:rPr>
                        <a:t>1q gain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73FB79"/>
                          </a:solidFill>
                        </a:rPr>
                        <a:t>46-67%</a:t>
                      </a:r>
                      <a:endParaRPr lang="en-US" sz="1800" b="1" dirty="0">
                        <a:solidFill>
                          <a:srgbClr val="73FB7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73FB79"/>
                          </a:solidFill>
                        </a:rPr>
                        <a:t>54%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73FB79"/>
                          </a:solidFill>
                        </a:rPr>
                        <a:t>≈30-40%</a:t>
                      </a:r>
                      <a:endParaRPr lang="en-US" sz="1800" b="1" dirty="0">
                        <a:solidFill>
                          <a:srgbClr val="73FB79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763055"/>
                  </a:ext>
                </a:extLst>
              </a:tr>
              <a:tr h="359545">
                <a:tc>
                  <a:txBody>
                    <a:bodyPr/>
                    <a:lstStyle/>
                    <a:p>
                      <a:r>
                        <a:rPr lang="it-IT" sz="1800" b="1" dirty="0"/>
                        <a:t>t(4;14)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29%</a:t>
                      </a:r>
                      <a:endParaRPr lang="en-US" sz="18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23%</a:t>
                      </a:r>
                      <a:endParaRPr lang="it-IT" sz="18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≈13%</a:t>
                      </a:r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59545">
                <a:tc>
                  <a:txBody>
                    <a:bodyPr/>
                    <a:lstStyle/>
                    <a:p>
                      <a:r>
                        <a:rPr lang="it-IT" sz="1800" b="1" dirty="0" err="1">
                          <a:solidFill>
                            <a:srgbClr val="FFFF00"/>
                          </a:solidFill>
                        </a:rPr>
                        <a:t>Mutations</a:t>
                      </a:r>
                      <a:endParaRPr lang="it-IT" sz="18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8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8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8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3949143"/>
                  </a:ext>
                </a:extLst>
              </a:tr>
              <a:tr h="440108"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rgbClr val="73FB79"/>
                          </a:solidFill>
                        </a:rPr>
                        <a:t>p53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73FB79"/>
                          </a:solidFill>
                        </a:rPr>
                        <a:t>25%</a:t>
                      </a:r>
                      <a:endParaRPr lang="en-US" sz="1800" b="1" dirty="0">
                        <a:solidFill>
                          <a:srgbClr val="73FB7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err="1">
                          <a:solidFill>
                            <a:srgbClr val="73FB79"/>
                          </a:solidFill>
                        </a:rPr>
                        <a:t>Inceased</a:t>
                      </a:r>
                      <a:r>
                        <a:rPr lang="it-IT" sz="1800" b="1" dirty="0">
                          <a:solidFill>
                            <a:srgbClr val="73FB79"/>
                          </a:solidFill>
                        </a:rPr>
                        <a:t> vs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73FB79"/>
                          </a:solidFill>
                        </a:rPr>
                        <a:t>3%</a:t>
                      </a:r>
                      <a:endParaRPr lang="en-US" sz="1800" b="1" dirty="0">
                        <a:solidFill>
                          <a:srgbClr val="73FB79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583542"/>
                  </a:ext>
                </a:extLst>
              </a:tr>
            </a:tbl>
          </a:graphicData>
        </a:graphic>
      </p:graphicFrame>
      <p:sp>
        <p:nvSpPr>
          <p:cNvPr id="3" name="Rectangle 3">
            <a:extLst>
              <a:ext uri="{FF2B5EF4-FFF2-40B4-BE49-F238E27FC236}">
                <a16:creationId xmlns:a16="http://schemas.microsoft.com/office/drawing/2014/main" id="{D0FB7238-4545-924A-8D34-9B1A507BB015}"/>
              </a:ext>
            </a:extLst>
          </p:cNvPr>
          <p:cNvSpPr/>
          <p:nvPr/>
        </p:nvSpPr>
        <p:spPr>
          <a:xfrm>
            <a:off x="0" y="19758"/>
            <a:ext cx="123198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err="1">
                <a:solidFill>
                  <a:srgbClr val="FF9300"/>
                </a:solidFill>
              </a:rPr>
              <a:t>pPCL</a:t>
            </a:r>
            <a:r>
              <a:rPr lang="it-IT" sz="3200" b="1" dirty="0">
                <a:solidFill>
                  <a:srgbClr val="FF9300"/>
                </a:solidFill>
              </a:rPr>
              <a:t> and EMM: </a:t>
            </a:r>
            <a:r>
              <a:rPr lang="it-IT" sz="3200" b="1" dirty="0" err="1">
                <a:solidFill>
                  <a:srgbClr val="FF9300"/>
                </a:solidFill>
              </a:rPr>
              <a:t>how</a:t>
            </a:r>
            <a:r>
              <a:rPr lang="it-IT" sz="3200" b="1" dirty="0">
                <a:solidFill>
                  <a:srgbClr val="FF9300"/>
                </a:solidFill>
              </a:rPr>
              <a:t> </a:t>
            </a:r>
            <a:r>
              <a:rPr lang="it-IT" sz="3200" b="1" dirty="0" err="1">
                <a:solidFill>
                  <a:srgbClr val="FF9300"/>
                </a:solidFill>
              </a:rPr>
              <a:t>they</a:t>
            </a:r>
            <a:r>
              <a:rPr lang="it-IT" sz="3200" b="1" dirty="0">
                <a:solidFill>
                  <a:srgbClr val="FF9300"/>
                </a:solidFill>
              </a:rPr>
              <a:t> differs from MM</a:t>
            </a:r>
            <a:endParaRPr lang="it-IT" sz="3200" dirty="0">
              <a:solidFill>
                <a:srgbClr val="FF9300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AA0EF94-5E6C-FE4D-9DD2-7729033DD2EB}"/>
              </a:ext>
            </a:extLst>
          </p:cNvPr>
          <p:cNvSpPr txBox="1"/>
          <p:nvPr/>
        </p:nvSpPr>
        <p:spPr>
          <a:xfrm>
            <a:off x="150607" y="533225"/>
            <a:ext cx="12041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FFFF00"/>
                </a:solidFill>
              </a:rPr>
              <a:t>Biology</a:t>
            </a:r>
            <a:endParaRPr lang="it-IT" sz="2400" b="1" dirty="0">
              <a:solidFill>
                <a:srgbClr val="FFFF00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6610595"/>
            <a:ext cx="117418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/>
              <a:t>Garcia-</a:t>
            </a:r>
            <a:r>
              <a:rPr lang="it-IT" sz="1200" dirty="0" err="1"/>
              <a:t>Sanz</a:t>
            </a:r>
            <a:r>
              <a:rPr lang="it-IT" sz="1200" dirty="0"/>
              <a:t> et al, Blood 1999, Van de </a:t>
            </a:r>
            <a:r>
              <a:rPr lang="it-IT" sz="1200" dirty="0" err="1"/>
              <a:t>Donk</a:t>
            </a:r>
            <a:r>
              <a:rPr lang="it-IT" sz="1200" dirty="0"/>
              <a:t>, Blood 2012, </a:t>
            </a:r>
            <a:r>
              <a:rPr lang="it-IT" sz="1200" dirty="0" err="1"/>
              <a:t>Buthani</a:t>
            </a:r>
            <a:r>
              <a:rPr lang="it-IT" sz="1200" dirty="0"/>
              <a:t> M et al </a:t>
            </a:r>
            <a:r>
              <a:rPr lang="it-IT" sz="1200" dirty="0" err="1"/>
              <a:t>Leukemia</a:t>
            </a:r>
            <a:r>
              <a:rPr lang="it-IT" sz="1200" dirty="0"/>
              <a:t> (2020) 34:1–20; </a:t>
            </a:r>
            <a:r>
              <a:rPr lang="it-IT" sz="1200" dirty="0" err="1"/>
              <a:t>Tembhare</a:t>
            </a:r>
            <a:r>
              <a:rPr lang="it-IT" sz="1200" dirty="0"/>
              <a:t> </a:t>
            </a:r>
            <a:r>
              <a:rPr lang="it-IT" sz="1200" dirty="0" err="1"/>
              <a:t>P</a:t>
            </a:r>
            <a:r>
              <a:rPr lang="it-IT" sz="1200" dirty="0"/>
              <a:t> et al </a:t>
            </a:r>
            <a:r>
              <a:rPr lang="it-IT" sz="1200" dirty="0" err="1"/>
              <a:t>Leuk</a:t>
            </a:r>
            <a:r>
              <a:rPr lang="it-IT" sz="1200" dirty="0"/>
              <a:t> </a:t>
            </a:r>
            <a:r>
              <a:rPr lang="it-IT" sz="1200" dirty="0" err="1"/>
              <a:t>Lymphoma</a:t>
            </a:r>
            <a:r>
              <a:rPr lang="it-IT" sz="1200" dirty="0"/>
              <a:t> 2012, </a:t>
            </a:r>
            <a:r>
              <a:rPr lang="it-IT" sz="1200" dirty="0" err="1"/>
              <a:t>Rasche</a:t>
            </a:r>
            <a:r>
              <a:rPr lang="it-IT" sz="1200" dirty="0"/>
              <a:t> L et al Nature 2017 </a:t>
            </a:r>
          </a:p>
          <a:p>
            <a:endParaRPr lang="it-IT" sz="12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BC7DBED-2D16-7843-ADF1-DEF07A32D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6667" t="19444" r="1354" b="9299"/>
          <a:stretch/>
        </p:blipFill>
        <p:spPr>
          <a:xfrm>
            <a:off x="5486400" y="1618678"/>
            <a:ext cx="3898900" cy="488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2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D0FB7238-4545-924A-8D34-9B1A507BB015}"/>
              </a:ext>
            </a:extLst>
          </p:cNvPr>
          <p:cNvSpPr/>
          <p:nvPr/>
        </p:nvSpPr>
        <p:spPr>
          <a:xfrm>
            <a:off x="0" y="105819"/>
            <a:ext cx="123198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err="1">
                <a:solidFill>
                  <a:srgbClr val="FF9300"/>
                </a:solidFill>
              </a:rPr>
              <a:t>pPCL</a:t>
            </a:r>
            <a:r>
              <a:rPr lang="it-IT" sz="3200" b="1" dirty="0">
                <a:solidFill>
                  <a:srgbClr val="FF9300"/>
                </a:solidFill>
              </a:rPr>
              <a:t> and EMM vs MM: </a:t>
            </a:r>
            <a:r>
              <a:rPr lang="it-IT" sz="3200" b="1" dirty="0" err="1">
                <a:solidFill>
                  <a:srgbClr val="FF9300"/>
                </a:solidFill>
              </a:rPr>
              <a:t>Staging</a:t>
            </a:r>
            <a:r>
              <a:rPr lang="it-IT" sz="3200" b="1" dirty="0">
                <a:solidFill>
                  <a:srgbClr val="FF9300"/>
                </a:solidFill>
              </a:rPr>
              <a:t> System</a:t>
            </a:r>
            <a:endParaRPr lang="it-IT" sz="3200" dirty="0">
              <a:solidFill>
                <a:srgbClr val="FF930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1108033-757F-D74B-BFC9-DE6588EE7BD8}"/>
              </a:ext>
            </a:extLst>
          </p:cNvPr>
          <p:cNvSpPr txBox="1"/>
          <p:nvPr/>
        </p:nvSpPr>
        <p:spPr>
          <a:xfrm>
            <a:off x="6481251" y="4661493"/>
            <a:ext cx="4837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>
                <a:solidFill>
                  <a:srgbClr val="FFFF00"/>
                </a:solidFill>
              </a:rPr>
              <a:t>ARE THESE PROGNOSTIC FEATURES OF ADDED VALUE IN </a:t>
            </a:r>
            <a:r>
              <a:rPr lang="it-IT" sz="2400" b="1" i="1" dirty="0" err="1">
                <a:solidFill>
                  <a:srgbClr val="FFFF00"/>
                </a:solidFill>
              </a:rPr>
              <a:t>pPCL</a:t>
            </a:r>
            <a:r>
              <a:rPr lang="it-IT" sz="2400" b="1" i="1" dirty="0">
                <a:solidFill>
                  <a:srgbClr val="FFFF00"/>
                </a:solidFill>
              </a:rPr>
              <a:t> and/or EMM???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F64865C-E195-F24C-9E29-0A35C3DB8C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5152"/>
          <a:stretch/>
        </p:blipFill>
        <p:spPr>
          <a:xfrm>
            <a:off x="290141" y="1225502"/>
            <a:ext cx="4798226" cy="508888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075FF99-26B4-7D47-8A47-5735389AB307}"/>
              </a:ext>
            </a:extLst>
          </p:cNvPr>
          <p:cNvSpPr txBox="1"/>
          <p:nvPr/>
        </p:nvSpPr>
        <p:spPr>
          <a:xfrm>
            <a:off x="164563" y="757993"/>
            <a:ext cx="5214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FFF00"/>
                </a:solidFill>
              </a:rPr>
              <a:t>MM: Standard </a:t>
            </a:r>
            <a:r>
              <a:rPr lang="it-IT" sz="2000" b="1" dirty="0" err="1">
                <a:solidFill>
                  <a:srgbClr val="FFFF00"/>
                </a:solidFill>
              </a:rPr>
              <a:t>Risk</a:t>
            </a:r>
            <a:r>
              <a:rPr lang="it-IT" sz="2000" b="1" dirty="0">
                <a:solidFill>
                  <a:srgbClr val="FFFF00"/>
                </a:solidFill>
              </a:rPr>
              <a:t> </a:t>
            </a:r>
            <a:r>
              <a:rPr lang="it-IT" sz="2000" b="1" dirty="0" err="1">
                <a:solidFill>
                  <a:srgbClr val="FFFF00"/>
                </a:solidFill>
              </a:rPr>
              <a:t>factors</a:t>
            </a:r>
            <a:r>
              <a:rPr lang="it-IT" sz="2000" b="1" dirty="0">
                <a:solidFill>
                  <a:srgbClr val="FFFF00"/>
                </a:solidFill>
              </a:rPr>
              <a:t> and R-ISS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8C238973-BAE4-604D-9F90-C5AEF5617927}"/>
              </a:ext>
            </a:extLst>
          </p:cNvPr>
          <p:cNvGrpSpPr/>
          <p:nvPr/>
        </p:nvGrpSpPr>
        <p:grpSpPr>
          <a:xfrm>
            <a:off x="5239264" y="1738131"/>
            <a:ext cx="6693692" cy="1842480"/>
            <a:chOff x="5239264" y="1738131"/>
            <a:chExt cx="6693692" cy="1842480"/>
          </a:xfrm>
        </p:grpSpPr>
        <p:sp>
          <p:nvSpPr>
            <p:cNvPr id="2" name="Rettangolo 1"/>
            <p:cNvSpPr/>
            <p:nvPr/>
          </p:nvSpPr>
          <p:spPr>
            <a:xfrm>
              <a:off x="5239264" y="1738131"/>
              <a:ext cx="3169442" cy="446043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 err="1">
                  <a:solidFill>
                    <a:srgbClr val="FF0000"/>
                  </a:solidFill>
                </a:rPr>
                <a:t>pPCL</a:t>
              </a:r>
              <a:r>
                <a:rPr lang="it-IT" b="1" dirty="0">
                  <a:solidFill>
                    <a:srgbClr val="FF0000"/>
                  </a:solidFill>
                </a:rPr>
                <a:t> ISS III 63-80%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6515CFA3-6CEA-EB41-A0B0-417062D93F75}"/>
                </a:ext>
              </a:extLst>
            </p:cNvPr>
            <p:cNvSpPr/>
            <p:nvPr/>
          </p:nvSpPr>
          <p:spPr>
            <a:xfrm>
              <a:off x="5239264" y="2451628"/>
              <a:ext cx="3169442" cy="419591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 err="1">
                  <a:solidFill>
                    <a:srgbClr val="FF0000"/>
                  </a:solidFill>
                </a:rPr>
                <a:t>pPCL</a:t>
              </a:r>
              <a:r>
                <a:rPr lang="it-IT" b="1" dirty="0">
                  <a:solidFill>
                    <a:srgbClr val="FF0000"/>
                  </a:solidFill>
                </a:rPr>
                <a:t> del17 up to 50%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F8FA1C75-8890-4948-A902-A97F860ED810}"/>
                </a:ext>
              </a:extLst>
            </p:cNvPr>
            <p:cNvSpPr/>
            <p:nvPr/>
          </p:nvSpPr>
          <p:spPr>
            <a:xfrm>
              <a:off x="5239264" y="3161020"/>
              <a:ext cx="3169442" cy="419591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 err="1">
                  <a:solidFill>
                    <a:srgbClr val="FF0000"/>
                  </a:solidFill>
                </a:rPr>
                <a:t>pPCL</a:t>
              </a:r>
              <a:r>
                <a:rPr lang="it-IT" b="1" dirty="0">
                  <a:solidFill>
                    <a:srgbClr val="FF0000"/>
                  </a:solidFill>
                </a:rPr>
                <a:t> high LDH up to 63%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835EA038-5D33-EC42-AE36-CBAE9DD19AA8}"/>
                </a:ext>
              </a:extLst>
            </p:cNvPr>
            <p:cNvSpPr/>
            <p:nvPr/>
          </p:nvSpPr>
          <p:spPr>
            <a:xfrm>
              <a:off x="8658225" y="1738131"/>
              <a:ext cx="3274731" cy="446043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>
                  <a:solidFill>
                    <a:srgbClr val="FF0000"/>
                  </a:solidFill>
                </a:rPr>
                <a:t>EMM ISS III 16%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D912D8CF-557D-4A4C-B306-7F3E5F0EFE89}"/>
                </a:ext>
              </a:extLst>
            </p:cNvPr>
            <p:cNvSpPr/>
            <p:nvPr/>
          </p:nvSpPr>
          <p:spPr>
            <a:xfrm>
              <a:off x="8658225" y="2451628"/>
              <a:ext cx="3274731" cy="419591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>
                  <a:solidFill>
                    <a:srgbClr val="FF0000"/>
                  </a:solidFill>
                </a:rPr>
                <a:t>EMM del17 up to 35%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0CB8DF05-792A-194A-A7D7-1500E83204F4}"/>
                </a:ext>
              </a:extLst>
            </p:cNvPr>
            <p:cNvSpPr/>
            <p:nvPr/>
          </p:nvSpPr>
          <p:spPr>
            <a:xfrm>
              <a:off x="8658225" y="3161020"/>
              <a:ext cx="3274731" cy="419591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>
                  <a:solidFill>
                    <a:srgbClr val="FF0000"/>
                  </a:solidFill>
                </a:rPr>
                <a:t>EMM high LDH </a:t>
              </a:r>
              <a:r>
                <a:rPr lang="it-IT" b="1" dirty="0" err="1">
                  <a:solidFill>
                    <a:srgbClr val="FF0000"/>
                  </a:solidFill>
                </a:rPr>
                <a:t>not</a:t>
              </a:r>
              <a:r>
                <a:rPr lang="it-IT" b="1" dirty="0">
                  <a:solidFill>
                    <a:srgbClr val="FF0000"/>
                  </a:solidFill>
                </a:rPr>
                <a:t> </a:t>
              </a:r>
              <a:r>
                <a:rPr lang="it-IT" b="1" dirty="0" err="1">
                  <a:solidFill>
                    <a:srgbClr val="FF0000"/>
                  </a:solidFill>
                </a:rPr>
                <a:t>reported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597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/>
          <p:cNvSpPr/>
          <p:nvPr/>
        </p:nvSpPr>
        <p:spPr>
          <a:xfrm>
            <a:off x="3674758" y="1477106"/>
            <a:ext cx="4842484" cy="7102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4015" y="-156744"/>
            <a:ext cx="10515600" cy="1325563"/>
          </a:xfrm>
        </p:spPr>
        <p:txBody>
          <a:bodyPr>
            <a:normAutofit/>
          </a:bodyPr>
          <a:lstStyle/>
          <a:p>
            <a:r>
              <a:rPr lang="nl-NL" sz="5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Survival in </a:t>
            </a:r>
            <a:r>
              <a:rPr lang="pl-PL" sz="4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primary</a:t>
            </a:r>
            <a:r>
              <a:rPr lang="pl-PL" sz="5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nl-NL" sz="5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PCL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FBAD49-1F68-914B-9DFB-5D552C1A2BE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ekstvak 7"/>
          <p:cNvSpPr txBox="1">
            <a:spLocks noChangeArrowheads="1"/>
          </p:cNvSpPr>
          <p:nvPr/>
        </p:nvSpPr>
        <p:spPr bwMode="auto">
          <a:xfrm>
            <a:off x="2855913" y="6567755"/>
            <a:ext cx="18796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50000"/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50000"/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50000"/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50000"/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50000"/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nl-NL" altLang="nl-NL" sz="1100">
                <a:cs typeface="Arial" panose="020B0604020202020204" pitchFamily="34" charset="0"/>
              </a:rPr>
              <a:t>A Dinmohamed, EHA 2018</a:t>
            </a:r>
          </a:p>
        </p:txBody>
      </p:sp>
      <p:sp>
        <p:nvSpPr>
          <p:cNvPr id="6" name="Rechthoek 5"/>
          <p:cNvSpPr/>
          <p:nvPr/>
        </p:nvSpPr>
        <p:spPr>
          <a:xfrm>
            <a:off x="0" y="6202392"/>
            <a:ext cx="12192000" cy="655608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>
            <a:spLocks noChangeArrowheads="1"/>
          </p:cNvSpPr>
          <p:nvPr/>
        </p:nvSpPr>
        <p:spPr bwMode="auto">
          <a:xfrm>
            <a:off x="8469342" y="6442819"/>
            <a:ext cx="37367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50000"/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50000"/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50000"/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50000"/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50000"/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nl-NL" altLang="nl-NL" sz="1200" b="1" dirty="0">
                <a:solidFill>
                  <a:schemeClr val="tx1"/>
                </a:solidFill>
                <a:cs typeface="Arial" panose="020B0604020202020204" pitchFamily="34" charset="0"/>
              </a:rPr>
              <a:t>Gonsalves Blood 2014 ; </a:t>
            </a:r>
            <a:r>
              <a:rPr lang="nl-NL" altLang="nl-NL" sz="1200" b="1" dirty="0" err="1">
                <a:solidFill>
                  <a:schemeClr val="tx1"/>
                </a:solidFill>
                <a:cs typeface="Arial" panose="020B0604020202020204" pitchFamily="34" charset="0"/>
              </a:rPr>
              <a:t>Dinmohamed</a:t>
            </a:r>
            <a:r>
              <a:rPr lang="nl-NL" altLang="nl-NL" sz="1200" b="1" dirty="0">
                <a:solidFill>
                  <a:schemeClr val="tx1"/>
                </a:solidFill>
                <a:cs typeface="Arial" panose="020B0604020202020204" pitchFamily="34" charset="0"/>
              </a:rPr>
              <a:t>, EHA 2018</a:t>
            </a:r>
          </a:p>
        </p:txBody>
      </p:sp>
      <p:pic>
        <p:nvPicPr>
          <p:cNvPr id="10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7382" t="24609" r="50000" b="13390"/>
          <a:stretch>
            <a:fillRect/>
          </a:stretch>
        </p:blipFill>
        <p:spPr bwMode="auto">
          <a:xfrm>
            <a:off x="3674758" y="2187364"/>
            <a:ext cx="4842484" cy="396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" name="Line 9"/>
          <p:cNvSpPr>
            <a:spLocks noChangeShapeType="1"/>
          </p:cNvSpPr>
          <p:nvPr/>
        </p:nvSpPr>
        <p:spPr bwMode="auto">
          <a:xfrm flipH="1">
            <a:off x="4849665" y="2207987"/>
            <a:ext cx="607663" cy="11144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nl-NL">
              <a:latin typeface="Arial" charset="0"/>
              <a:ea typeface="ＭＳ Ｐゴシック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150186" y="1750787"/>
            <a:ext cx="3240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200" dirty="0">
                <a:latin typeface="Arial" charset="0"/>
                <a:ea typeface="ＭＳ Ｐゴシック" charset="0"/>
              </a:rPr>
              <a:t>Early mortality due to aggressive presentation with severe complications</a:t>
            </a:r>
            <a:endParaRPr lang="nl-NL" sz="1200" dirty="0">
              <a:latin typeface="Arial" charset="0"/>
              <a:ea typeface="ＭＳ Ｐゴシック" charset="0"/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4087813" y="2186729"/>
            <a:ext cx="956460" cy="1584839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nl-NL">
              <a:latin typeface="Arial" charset="0"/>
              <a:ea typeface="ＭＳ Ｐゴシック" charset="0"/>
            </a:endParaRPr>
          </a:p>
        </p:txBody>
      </p:sp>
      <p:sp>
        <p:nvSpPr>
          <p:cNvPr id="16" name="Tijdelijke aanduiding voor inhoud 2"/>
          <p:cNvSpPr txBox="1">
            <a:spLocks/>
          </p:cNvSpPr>
          <p:nvPr/>
        </p:nvSpPr>
        <p:spPr>
          <a:xfrm>
            <a:off x="276045" y="841240"/>
            <a:ext cx="11671540" cy="4001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FF0000"/>
                </a:solidFill>
              </a:rPr>
              <a:t>pPCL</a:t>
            </a:r>
            <a:r>
              <a:rPr lang="en-US" dirty="0">
                <a:solidFill>
                  <a:srgbClr val="FF0000"/>
                </a:solidFill>
              </a:rPr>
              <a:t> has an aggressive clinical presentation and aggressive clinical course; worse outcome when compared to MM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5422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A8B996-3893-4E23-800C-6D5D0D1F8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725" y="-31750"/>
            <a:ext cx="8674100" cy="14287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l-PL" cap="none" dirty="0" err="1">
                <a:latin typeface="Arial" panose="020B0604020202020204" pitchFamily="34" charset="0"/>
                <a:cs typeface="Arial" panose="020B0604020202020204" pitchFamily="34" charset="0"/>
              </a:rPr>
              <a:t>Survival</a:t>
            </a:r>
            <a:r>
              <a:rPr lang="pl-PL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cap="none" dirty="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pl-PL" cap="none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800" cap="none" dirty="0">
                <a:latin typeface="Arial" panose="020B0604020202020204" pitchFamily="34" charset="0"/>
                <a:cs typeface="Arial" panose="020B0604020202020204" pitchFamily="34" charset="0"/>
              </a:rPr>
              <a:t>in the past </a:t>
            </a:r>
            <a:r>
              <a:rPr lang="pl-PL" sz="2800" cap="none" dirty="0" err="1">
                <a:latin typeface="Arial" panose="020B0604020202020204" pitchFamily="34" charset="0"/>
                <a:cs typeface="Arial" panose="020B0604020202020204" pitchFamily="34" charset="0"/>
              </a:rPr>
              <a:t>decades</a:t>
            </a:r>
            <a:endParaRPr lang="en-US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07" name="Shape 45">
            <a:extLst>
              <a:ext uri="{FF2B5EF4-FFF2-40B4-BE49-F238E27FC236}">
                <a16:creationId xmlns:a16="http://schemas.microsoft.com/office/drawing/2014/main" id="{3E3A9F13-6275-4D0F-9879-85FD7E447D1A}"/>
              </a:ext>
            </a:extLst>
          </p:cNvPr>
          <p:cNvSpPr>
            <a:spLocks/>
          </p:cNvSpPr>
          <p:nvPr/>
        </p:nvSpPr>
        <p:spPr bwMode="auto">
          <a:xfrm>
            <a:off x="214313" y="106363"/>
            <a:ext cx="1112837" cy="1428750"/>
          </a:xfrm>
          <a:custGeom>
            <a:avLst/>
            <a:gdLst>
              <a:gd name="T0" fmla="*/ 2147483646 w 20761"/>
              <a:gd name="T1" fmla="*/ 2147483646 h 21596"/>
              <a:gd name="T2" fmla="*/ 2147483646 w 20761"/>
              <a:gd name="T3" fmla="*/ 2147483646 h 21596"/>
              <a:gd name="T4" fmla="*/ 2147483646 w 20761"/>
              <a:gd name="T5" fmla="*/ 2147483646 h 21596"/>
              <a:gd name="T6" fmla="*/ 2147483646 w 20761"/>
              <a:gd name="T7" fmla="*/ 2147483646 h 21596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761" h="21596" extrusionOk="0">
                <a:moveTo>
                  <a:pt x="14803" y="1"/>
                </a:moveTo>
                <a:cubicBezTo>
                  <a:pt x="14630" y="5"/>
                  <a:pt x="14458" y="60"/>
                  <a:pt x="14331" y="164"/>
                </a:cubicBezTo>
                <a:lnTo>
                  <a:pt x="13534" y="815"/>
                </a:lnTo>
                <a:lnTo>
                  <a:pt x="14728" y="1662"/>
                </a:lnTo>
                <a:lnTo>
                  <a:pt x="15527" y="1011"/>
                </a:lnTo>
                <a:cubicBezTo>
                  <a:pt x="15654" y="907"/>
                  <a:pt x="15713" y="774"/>
                  <a:pt x="15707" y="642"/>
                </a:cubicBezTo>
                <a:cubicBezTo>
                  <a:pt x="15701" y="510"/>
                  <a:pt x="15629" y="380"/>
                  <a:pt x="15492" y="283"/>
                </a:cubicBezTo>
                <a:lnTo>
                  <a:pt x="15291" y="139"/>
                </a:lnTo>
                <a:cubicBezTo>
                  <a:pt x="15154" y="42"/>
                  <a:pt x="14977" y="-4"/>
                  <a:pt x="14803" y="1"/>
                </a:cubicBezTo>
                <a:close/>
                <a:moveTo>
                  <a:pt x="12624" y="778"/>
                </a:moveTo>
                <a:cubicBezTo>
                  <a:pt x="12444" y="782"/>
                  <a:pt x="12265" y="839"/>
                  <a:pt x="12132" y="947"/>
                </a:cubicBezTo>
                <a:lnTo>
                  <a:pt x="5743" y="6156"/>
                </a:lnTo>
                <a:lnTo>
                  <a:pt x="8262" y="7942"/>
                </a:lnTo>
                <a:lnTo>
                  <a:pt x="11192" y="5552"/>
                </a:lnTo>
                <a:cubicBezTo>
                  <a:pt x="12104" y="5930"/>
                  <a:pt x="13267" y="5834"/>
                  <a:pt x="14039" y="5247"/>
                </a:cubicBezTo>
                <a:cubicBezTo>
                  <a:pt x="14250" y="5086"/>
                  <a:pt x="14406" y="4900"/>
                  <a:pt x="14522" y="4705"/>
                </a:cubicBezTo>
                <a:cubicBezTo>
                  <a:pt x="15435" y="4957"/>
                  <a:pt x="16294" y="5357"/>
                  <a:pt x="17027" y="5914"/>
                </a:cubicBezTo>
                <a:cubicBezTo>
                  <a:pt x="19712" y="7955"/>
                  <a:pt x="19712" y="11265"/>
                  <a:pt x="17027" y="13306"/>
                </a:cubicBezTo>
                <a:cubicBezTo>
                  <a:pt x="16202" y="13933"/>
                  <a:pt x="15218" y="14363"/>
                  <a:pt x="14174" y="14605"/>
                </a:cubicBezTo>
                <a:cubicBezTo>
                  <a:pt x="14128" y="14563"/>
                  <a:pt x="14090" y="14518"/>
                  <a:pt x="14039" y="14479"/>
                </a:cubicBezTo>
                <a:cubicBezTo>
                  <a:pt x="13569" y="14122"/>
                  <a:pt x="12954" y="13944"/>
                  <a:pt x="12339" y="13944"/>
                </a:cubicBezTo>
                <a:cubicBezTo>
                  <a:pt x="11723" y="13944"/>
                  <a:pt x="11108" y="14122"/>
                  <a:pt x="10638" y="14479"/>
                </a:cubicBezTo>
                <a:cubicBezTo>
                  <a:pt x="10564" y="14535"/>
                  <a:pt x="10505" y="14599"/>
                  <a:pt x="10443" y="14660"/>
                </a:cubicBezTo>
                <a:cubicBezTo>
                  <a:pt x="9295" y="14436"/>
                  <a:pt x="8207" y="13989"/>
                  <a:pt x="7308" y="13306"/>
                </a:cubicBezTo>
                <a:cubicBezTo>
                  <a:pt x="6830" y="12941"/>
                  <a:pt x="6447" y="12535"/>
                  <a:pt x="6140" y="12104"/>
                </a:cubicBezTo>
                <a:lnTo>
                  <a:pt x="9921" y="12104"/>
                </a:lnTo>
                <a:cubicBezTo>
                  <a:pt x="10153" y="12104"/>
                  <a:pt x="10340" y="11960"/>
                  <a:pt x="10340" y="11784"/>
                </a:cubicBezTo>
                <a:cubicBezTo>
                  <a:pt x="10340" y="11608"/>
                  <a:pt x="10153" y="11466"/>
                  <a:pt x="9921" y="11466"/>
                </a:cubicBezTo>
                <a:lnTo>
                  <a:pt x="5748" y="11466"/>
                </a:lnTo>
                <a:lnTo>
                  <a:pt x="3914" y="11466"/>
                </a:lnTo>
                <a:lnTo>
                  <a:pt x="419" y="11466"/>
                </a:lnTo>
                <a:cubicBezTo>
                  <a:pt x="187" y="11466"/>
                  <a:pt x="1" y="11608"/>
                  <a:pt x="0" y="11784"/>
                </a:cubicBezTo>
                <a:cubicBezTo>
                  <a:pt x="0" y="11960"/>
                  <a:pt x="187" y="12104"/>
                  <a:pt x="419" y="12104"/>
                </a:cubicBezTo>
                <a:lnTo>
                  <a:pt x="4212" y="12104"/>
                </a:lnTo>
                <a:cubicBezTo>
                  <a:pt x="4631" y="12894"/>
                  <a:pt x="5251" y="13635"/>
                  <a:pt x="6093" y="14275"/>
                </a:cubicBezTo>
                <a:cubicBezTo>
                  <a:pt x="7203" y="15119"/>
                  <a:pt x="8542" y="15674"/>
                  <a:pt x="9958" y="15958"/>
                </a:cubicBezTo>
                <a:cubicBezTo>
                  <a:pt x="9992" y="16215"/>
                  <a:pt x="10094" y="16465"/>
                  <a:pt x="10271" y="16694"/>
                </a:cubicBezTo>
                <a:lnTo>
                  <a:pt x="10271" y="18268"/>
                </a:lnTo>
                <a:cubicBezTo>
                  <a:pt x="10271" y="18276"/>
                  <a:pt x="10272" y="18285"/>
                  <a:pt x="10273" y="18294"/>
                </a:cubicBezTo>
                <a:cubicBezTo>
                  <a:pt x="10274" y="18302"/>
                  <a:pt x="10277" y="18310"/>
                  <a:pt x="10278" y="18318"/>
                </a:cubicBezTo>
                <a:lnTo>
                  <a:pt x="5277" y="18318"/>
                </a:lnTo>
                <a:cubicBezTo>
                  <a:pt x="4993" y="18318"/>
                  <a:pt x="4736" y="18407"/>
                  <a:pt x="4550" y="18548"/>
                </a:cubicBezTo>
                <a:cubicBezTo>
                  <a:pt x="4363" y="18690"/>
                  <a:pt x="4247" y="18885"/>
                  <a:pt x="4247" y="19102"/>
                </a:cubicBezTo>
                <a:lnTo>
                  <a:pt x="4247" y="20812"/>
                </a:lnTo>
                <a:cubicBezTo>
                  <a:pt x="4247" y="21029"/>
                  <a:pt x="4363" y="21224"/>
                  <a:pt x="4550" y="21366"/>
                </a:cubicBezTo>
                <a:cubicBezTo>
                  <a:pt x="4736" y="21508"/>
                  <a:pt x="4993" y="21596"/>
                  <a:pt x="5277" y="21596"/>
                </a:cubicBezTo>
                <a:lnTo>
                  <a:pt x="19398" y="21596"/>
                </a:lnTo>
                <a:cubicBezTo>
                  <a:pt x="19682" y="21596"/>
                  <a:pt x="19939" y="21508"/>
                  <a:pt x="20125" y="21366"/>
                </a:cubicBezTo>
                <a:cubicBezTo>
                  <a:pt x="20312" y="21224"/>
                  <a:pt x="20428" y="21029"/>
                  <a:pt x="20428" y="20812"/>
                </a:cubicBezTo>
                <a:lnTo>
                  <a:pt x="20428" y="19102"/>
                </a:lnTo>
                <a:cubicBezTo>
                  <a:pt x="20428" y="18885"/>
                  <a:pt x="20312" y="18690"/>
                  <a:pt x="20125" y="18548"/>
                </a:cubicBezTo>
                <a:cubicBezTo>
                  <a:pt x="19939" y="18407"/>
                  <a:pt x="19682" y="18318"/>
                  <a:pt x="19398" y="18318"/>
                </a:cubicBezTo>
                <a:lnTo>
                  <a:pt x="14397" y="18318"/>
                </a:lnTo>
                <a:cubicBezTo>
                  <a:pt x="14398" y="18310"/>
                  <a:pt x="14401" y="18302"/>
                  <a:pt x="14402" y="18294"/>
                </a:cubicBezTo>
                <a:cubicBezTo>
                  <a:pt x="14403" y="18285"/>
                  <a:pt x="14404" y="18276"/>
                  <a:pt x="14404" y="18268"/>
                </a:cubicBezTo>
                <a:lnTo>
                  <a:pt x="14404" y="16694"/>
                </a:lnTo>
                <a:cubicBezTo>
                  <a:pt x="14599" y="16442"/>
                  <a:pt x="14708" y="16163"/>
                  <a:pt x="14730" y="15880"/>
                </a:cubicBezTo>
                <a:cubicBezTo>
                  <a:pt x="16016" y="15578"/>
                  <a:pt x="17227" y="15049"/>
                  <a:pt x="18245" y="14275"/>
                </a:cubicBezTo>
                <a:cubicBezTo>
                  <a:pt x="21600" y="11724"/>
                  <a:pt x="21600" y="7589"/>
                  <a:pt x="18245" y="5038"/>
                </a:cubicBezTo>
                <a:cubicBezTo>
                  <a:pt x="17198" y="4242"/>
                  <a:pt x="15947" y="3701"/>
                  <a:pt x="14621" y="3404"/>
                </a:cubicBezTo>
                <a:cubicBezTo>
                  <a:pt x="14558" y="3253"/>
                  <a:pt x="14476" y="3107"/>
                  <a:pt x="14361" y="2970"/>
                </a:cubicBezTo>
                <a:lnTo>
                  <a:pt x="14651" y="2733"/>
                </a:lnTo>
                <a:cubicBezTo>
                  <a:pt x="14783" y="2625"/>
                  <a:pt x="14846" y="2487"/>
                  <a:pt x="14840" y="2349"/>
                </a:cubicBezTo>
                <a:cubicBezTo>
                  <a:pt x="14834" y="2212"/>
                  <a:pt x="14759" y="2077"/>
                  <a:pt x="14616" y="1976"/>
                </a:cubicBezTo>
                <a:lnTo>
                  <a:pt x="13129" y="921"/>
                </a:lnTo>
                <a:cubicBezTo>
                  <a:pt x="12986" y="820"/>
                  <a:pt x="12805" y="773"/>
                  <a:pt x="12624" y="778"/>
                </a:cubicBezTo>
                <a:close/>
                <a:moveTo>
                  <a:pt x="12339" y="3171"/>
                </a:moveTo>
                <a:cubicBezTo>
                  <a:pt x="12602" y="3171"/>
                  <a:pt x="12865" y="3246"/>
                  <a:pt x="13066" y="3399"/>
                </a:cubicBezTo>
                <a:cubicBezTo>
                  <a:pt x="13469" y="3705"/>
                  <a:pt x="13469" y="4201"/>
                  <a:pt x="13066" y="4507"/>
                </a:cubicBezTo>
                <a:cubicBezTo>
                  <a:pt x="12664" y="4813"/>
                  <a:pt x="12013" y="4813"/>
                  <a:pt x="11611" y="4507"/>
                </a:cubicBezTo>
                <a:cubicBezTo>
                  <a:pt x="11208" y="4201"/>
                  <a:pt x="11208" y="3705"/>
                  <a:pt x="11611" y="3399"/>
                </a:cubicBezTo>
                <a:cubicBezTo>
                  <a:pt x="11812" y="3246"/>
                  <a:pt x="12075" y="3171"/>
                  <a:pt x="12339" y="3171"/>
                </a:cubicBezTo>
                <a:close/>
                <a:moveTo>
                  <a:pt x="5084" y="6347"/>
                </a:moveTo>
                <a:cubicBezTo>
                  <a:pt x="4904" y="6352"/>
                  <a:pt x="4725" y="6409"/>
                  <a:pt x="4593" y="6517"/>
                </a:cubicBezTo>
                <a:lnTo>
                  <a:pt x="2954" y="7852"/>
                </a:lnTo>
                <a:cubicBezTo>
                  <a:pt x="2822" y="7960"/>
                  <a:pt x="2759" y="8099"/>
                  <a:pt x="2765" y="8236"/>
                </a:cubicBezTo>
                <a:cubicBezTo>
                  <a:pt x="2772" y="8373"/>
                  <a:pt x="2849" y="8508"/>
                  <a:pt x="2991" y="8609"/>
                </a:cubicBezTo>
                <a:lnTo>
                  <a:pt x="5239" y="10203"/>
                </a:lnTo>
                <a:cubicBezTo>
                  <a:pt x="5381" y="10303"/>
                  <a:pt x="5564" y="10351"/>
                  <a:pt x="5743" y="10346"/>
                </a:cubicBezTo>
                <a:cubicBezTo>
                  <a:pt x="5923" y="10341"/>
                  <a:pt x="6100" y="10285"/>
                  <a:pt x="6233" y="10176"/>
                </a:cubicBezTo>
                <a:lnTo>
                  <a:pt x="7871" y="8841"/>
                </a:lnTo>
                <a:cubicBezTo>
                  <a:pt x="8004" y="8733"/>
                  <a:pt x="8066" y="8595"/>
                  <a:pt x="8060" y="8458"/>
                </a:cubicBezTo>
                <a:cubicBezTo>
                  <a:pt x="8054" y="8321"/>
                  <a:pt x="7979" y="8185"/>
                  <a:pt x="7836" y="8084"/>
                </a:cubicBezTo>
                <a:lnTo>
                  <a:pt x="5589" y="6491"/>
                </a:lnTo>
                <a:cubicBezTo>
                  <a:pt x="5446" y="6390"/>
                  <a:pt x="5264" y="6342"/>
                  <a:pt x="5084" y="6347"/>
                </a:cubicBezTo>
                <a:close/>
                <a:moveTo>
                  <a:pt x="12339" y="14988"/>
                </a:moveTo>
                <a:cubicBezTo>
                  <a:pt x="12602" y="14988"/>
                  <a:pt x="12865" y="15064"/>
                  <a:pt x="13066" y="15217"/>
                </a:cubicBezTo>
                <a:cubicBezTo>
                  <a:pt x="13469" y="15523"/>
                  <a:pt x="13469" y="16019"/>
                  <a:pt x="13066" y="16325"/>
                </a:cubicBezTo>
                <a:cubicBezTo>
                  <a:pt x="12664" y="16631"/>
                  <a:pt x="12013" y="16631"/>
                  <a:pt x="11611" y="16325"/>
                </a:cubicBezTo>
                <a:cubicBezTo>
                  <a:pt x="11208" y="16019"/>
                  <a:pt x="11208" y="15523"/>
                  <a:pt x="11611" y="15217"/>
                </a:cubicBezTo>
                <a:cubicBezTo>
                  <a:pt x="11812" y="15064"/>
                  <a:pt x="12075" y="14988"/>
                  <a:pt x="12339" y="1498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7975EB-51B8-432D-8729-F1D4191A61F7}"/>
              </a:ext>
            </a:extLst>
          </p:cNvPr>
          <p:cNvSpPr/>
          <p:nvPr/>
        </p:nvSpPr>
        <p:spPr>
          <a:xfrm>
            <a:off x="1597307" y="3813547"/>
            <a:ext cx="9361524" cy="562708"/>
          </a:xfrm>
          <a:prstGeom prst="roundRect">
            <a:avLst/>
          </a:prstGeom>
          <a:solidFill>
            <a:srgbClr val="0080C2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ctr" defTabSz="8255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6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73E5667-2C02-41F2-A8E6-47925A91B03D}"/>
              </a:ext>
            </a:extLst>
          </p:cNvPr>
          <p:cNvGraphicFramePr>
            <a:graphicFrameLocks noGrp="1"/>
          </p:cNvGraphicFramePr>
          <p:nvPr/>
        </p:nvGraphicFramePr>
        <p:xfrm>
          <a:off x="1597025" y="3910013"/>
          <a:ext cx="9361492" cy="3698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8678">
                  <a:extLst>
                    <a:ext uri="{9D8B030D-6E8A-4147-A177-3AD203B41FA5}">
                      <a16:colId xmlns:a16="http://schemas.microsoft.com/office/drawing/2014/main" val="2673718477"/>
                    </a:ext>
                  </a:extLst>
                </a:gridCol>
                <a:gridCol w="668678">
                  <a:extLst>
                    <a:ext uri="{9D8B030D-6E8A-4147-A177-3AD203B41FA5}">
                      <a16:colId xmlns:a16="http://schemas.microsoft.com/office/drawing/2014/main" val="1818399830"/>
                    </a:ext>
                  </a:extLst>
                </a:gridCol>
                <a:gridCol w="668678">
                  <a:extLst>
                    <a:ext uri="{9D8B030D-6E8A-4147-A177-3AD203B41FA5}">
                      <a16:colId xmlns:a16="http://schemas.microsoft.com/office/drawing/2014/main" val="2598313533"/>
                    </a:ext>
                  </a:extLst>
                </a:gridCol>
                <a:gridCol w="668678">
                  <a:extLst>
                    <a:ext uri="{9D8B030D-6E8A-4147-A177-3AD203B41FA5}">
                      <a16:colId xmlns:a16="http://schemas.microsoft.com/office/drawing/2014/main" val="146784214"/>
                    </a:ext>
                  </a:extLst>
                </a:gridCol>
                <a:gridCol w="668678">
                  <a:extLst>
                    <a:ext uri="{9D8B030D-6E8A-4147-A177-3AD203B41FA5}">
                      <a16:colId xmlns:a16="http://schemas.microsoft.com/office/drawing/2014/main" val="975415967"/>
                    </a:ext>
                  </a:extLst>
                </a:gridCol>
                <a:gridCol w="668678">
                  <a:extLst>
                    <a:ext uri="{9D8B030D-6E8A-4147-A177-3AD203B41FA5}">
                      <a16:colId xmlns:a16="http://schemas.microsoft.com/office/drawing/2014/main" val="339831267"/>
                    </a:ext>
                  </a:extLst>
                </a:gridCol>
                <a:gridCol w="668678">
                  <a:extLst>
                    <a:ext uri="{9D8B030D-6E8A-4147-A177-3AD203B41FA5}">
                      <a16:colId xmlns:a16="http://schemas.microsoft.com/office/drawing/2014/main" val="654909725"/>
                    </a:ext>
                  </a:extLst>
                </a:gridCol>
                <a:gridCol w="668678">
                  <a:extLst>
                    <a:ext uri="{9D8B030D-6E8A-4147-A177-3AD203B41FA5}">
                      <a16:colId xmlns:a16="http://schemas.microsoft.com/office/drawing/2014/main" val="3565273525"/>
                    </a:ext>
                  </a:extLst>
                </a:gridCol>
                <a:gridCol w="668678">
                  <a:extLst>
                    <a:ext uri="{9D8B030D-6E8A-4147-A177-3AD203B41FA5}">
                      <a16:colId xmlns:a16="http://schemas.microsoft.com/office/drawing/2014/main" val="2680119683"/>
                    </a:ext>
                  </a:extLst>
                </a:gridCol>
                <a:gridCol w="668678">
                  <a:extLst>
                    <a:ext uri="{9D8B030D-6E8A-4147-A177-3AD203B41FA5}">
                      <a16:colId xmlns:a16="http://schemas.microsoft.com/office/drawing/2014/main" val="1764820613"/>
                    </a:ext>
                  </a:extLst>
                </a:gridCol>
                <a:gridCol w="668678">
                  <a:extLst>
                    <a:ext uri="{9D8B030D-6E8A-4147-A177-3AD203B41FA5}">
                      <a16:colId xmlns:a16="http://schemas.microsoft.com/office/drawing/2014/main" val="3169999746"/>
                    </a:ext>
                  </a:extLst>
                </a:gridCol>
                <a:gridCol w="668678">
                  <a:extLst>
                    <a:ext uri="{9D8B030D-6E8A-4147-A177-3AD203B41FA5}">
                      <a16:colId xmlns:a16="http://schemas.microsoft.com/office/drawing/2014/main" val="3394737731"/>
                    </a:ext>
                  </a:extLst>
                </a:gridCol>
                <a:gridCol w="668678">
                  <a:extLst>
                    <a:ext uri="{9D8B030D-6E8A-4147-A177-3AD203B41FA5}">
                      <a16:colId xmlns:a16="http://schemas.microsoft.com/office/drawing/2014/main" val="3960228919"/>
                    </a:ext>
                  </a:extLst>
                </a:gridCol>
                <a:gridCol w="668678">
                  <a:extLst>
                    <a:ext uri="{9D8B030D-6E8A-4147-A177-3AD203B41FA5}">
                      <a16:colId xmlns:a16="http://schemas.microsoft.com/office/drawing/2014/main" val="354979386"/>
                    </a:ext>
                  </a:extLst>
                </a:gridCol>
              </a:tblGrid>
              <a:tr h="369887"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03" marB="456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03" marB="456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03" marB="456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03" marB="456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03" marB="456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03" marB="456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03" marB="456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03" marB="456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03" marB="456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03" marB="456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03" marB="456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03" marB="456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03" marB="456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603" marB="456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84059028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74E405FA-BBC4-48FE-B233-DDAB51A94DE6}"/>
              </a:ext>
            </a:extLst>
          </p:cNvPr>
          <p:cNvGrpSpPr>
            <a:grpSpLocks/>
          </p:cNvGrpSpPr>
          <p:nvPr/>
        </p:nvGrpSpPr>
        <p:grpSpPr bwMode="auto">
          <a:xfrm>
            <a:off x="5957888" y="3430588"/>
            <a:ext cx="1992312" cy="350837"/>
            <a:chOff x="5577058" y="3415017"/>
            <a:chExt cx="1991444" cy="3505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806D9D3-E9FE-47F1-B7B4-E2BF8AF8FA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77058" y="3442328"/>
              <a:ext cx="324000" cy="323252"/>
            </a:xfrm>
            <a:prstGeom prst="ellipse">
              <a:avLst/>
            </a:prstGeom>
            <a:solidFill>
              <a:srgbClr val="007ABB">
                <a:alpha val="50000"/>
              </a:srgbClr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50800" tIns="50800" rIns="50800" bIns="50800" spcCol="38100" anchor="ctr">
              <a:spAutoFit/>
            </a:bodyPr>
            <a:lstStyle/>
            <a:p>
              <a:pPr algn="ctr" defTabSz="8255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560" name="Rectangle 5">
              <a:extLst>
                <a:ext uri="{FF2B5EF4-FFF2-40B4-BE49-F238E27FC236}">
                  <a16:creationId xmlns:a16="http://schemas.microsoft.com/office/drawing/2014/main" id="{B3C0BEF4-1760-4408-9103-2AA126EC2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1058" y="3415017"/>
              <a:ext cx="166744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742950" indent="-285750"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1143000" indent="-228600"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1600200" indent="-228600"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2057400" indent="-228600"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2514600" indent="-228600" defTabSz="36195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2971800" indent="-228600" defTabSz="36195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3429000" indent="-228600" defTabSz="36195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3886200" indent="-228600" defTabSz="36195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r>
                <a:rPr lang="en-US" altLang="en-US"/>
                <a:t>Noel &amp; Kyle, 1989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94DAE07-22F2-40C6-9770-50444E18C342}"/>
              </a:ext>
            </a:extLst>
          </p:cNvPr>
          <p:cNvGrpSpPr>
            <a:grpSpLocks/>
          </p:cNvGrpSpPr>
          <p:nvPr/>
        </p:nvGrpSpPr>
        <p:grpSpPr bwMode="auto">
          <a:xfrm>
            <a:off x="8966200" y="3289300"/>
            <a:ext cx="2630488" cy="322263"/>
            <a:chOff x="8965460" y="3105835"/>
            <a:chExt cx="2631760" cy="323165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E9B3C2D-7BF6-44B1-9353-B428AC1AD5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65460" y="3167384"/>
              <a:ext cx="154800" cy="154443"/>
            </a:xfrm>
            <a:prstGeom prst="ellipse">
              <a:avLst/>
            </a:prstGeom>
            <a:solidFill>
              <a:srgbClr val="007ABB">
                <a:alpha val="50000"/>
              </a:srgbClr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50800" tIns="50800" rIns="50800" bIns="50800" spcCol="38100" anchor="ctr">
              <a:spAutoFit/>
            </a:bodyPr>
            <a:lstStyle/>
            <a:p>
              <a:pPr algn="ctr" defTabSz="8255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558" name="Rectangle 15">
              <a:extLst>
                <a:ext uri="{FF2B5EF4-FFF2-40B4-BE49-F238E27FC236}">
                  <a16:creationId xmlns:a16="http://schemas.microsoft.com/office/drawing/2014/main" id="{C7D615C5-F1A2-4F8C-8A47-55F7CB36DF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0260" y="3105835"/>
              <a:ext cx="247696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742950" indent="-285750"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1143000" indent="-228600"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1600200" indent="-228600"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2057400" indent="-228600"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2514600" indent="-228600" defTabSz="36195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2971800" indent="-228600" defTabSz="36195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3429000" indent="-228600" defTabSz="36195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3886200" indent="-228600" defTabSz="36195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pPr algn="ctr"/>
              <a:r>
                <a:rPr lang="fr-FR" altLang="en-US"/>
                <a:t>Dimopoulos MA </a:t>
              </a:r>
              <a:r>
                <a:rPr lang="fr-FR" altLang="en-US" i="1"/>
                <a:t>et al</a:t>
              </a:r>
              <a:r>
                <a:rPr lang="fr-FR" altLang="en-US"/>
                <a:t>.</a:t>
              </a:r>
              <a:r>
                <a:rPr lang="pl-PL" altLang="en-US"/>
                <a:t>,</a:t>
              </a:r>
              <a:r>
                <a:rPr lang="fr-FR" altLang="en-US"/>
                <a:t> 1994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0977542-4E9F-429E-A684-B178DDC52AB4}"/>
              </a:ext>
            </a:extLst>
          </p:cNvPr>
          <p:cNvGrpSpPr>
            <a:grpSpLocks/>
          </p:cNvGrpSpPr>
          <p:nvPr/>
        </p:nvGrpSpPr>
        <p:grpSpPr bwMode="auto">
          <a:xfrm>
            <a:off x="6543675" y="3024188"/>
            <a:ext cx="2681288" cy="350837"/>
            <a:chOff x="5577058" y="3415017"/>
            <a:chExt cx="2680735" cy="350563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D423BAC-0F92-4766-B627-DDFBC83351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77058" y="3442328"/>
              <a:ext cx="324000" cy="323252"/>
            </a:xfrm>
            <a:prstGeom prst="ellipse">
              <a:avLst/>
            </a:prstGeom>
            <a:solidFill>
              <a:srgbClr val="007ABB">
                <a:alpha val="50000"/>
              </a:srgbClr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50800" tIns="50800" rIns="50800" bIns="50800" spcCol="38100" anchor="ctr">
              <a:spAutoFit/>
            </a:bodyPr>
            <a:lstStyle/>
            <a:p>
              <a:pPr algn="ctr" defTabSz="8255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6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556" name="Rectangle 32">
              <a:extLst>
                <a:ext uri="{FF2B5EF4-FFF2-40B4-BE49-F238E27FC236}">
                  <a16:creationId xmlns:a16="http://schemas.microsoft.com/office/drawing/2014/main" id="{2D2320DB-2943-41B9-BB02-49030A390A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1058" y="3415017"/>
              <a:ext cx="235673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742950" indent="-285750"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1143000" indent="-228600"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1600200" indent="-228600"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2057400" indent="-228600"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2514600" indent="-228600" defTabSz="36195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2971800" indent="-228600" defTabSz="36195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3429000" indent="-228600" defTabSz="36195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3886200" indent="-228600" defTabSz="36195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r>
                <a:rPr lang="en-US" altLang="en-US"/>
                <a:t>García-Sanz R. </a:t>
              </a:r>
              <a:r>
                <a:rPr lang="en-US" altLang="en-US" i="1"/>
                <a:t>et al</a:t>
              </a:r>
              <a:r>
                <a:rPr lang="en-US" altLang="en-US"/>
                <a:t>. 1999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2807FB6-56BF-46F8-A854-1280C62985EA}"/>
              </a:ext>
            </a:extLst>
          </p:cNvPr>
          <p:cNvGrpSpPr>
            <a:grpSpLocks/>
          </p:cNvGrpSpPr>
          <p:nvPr/>
        </p:nvGrpSpPr>
        <p:grpSpPr bwMode="auto">
          <a:xfrm>
            <a:off x="8431213" y="2433638"/>
            <a:ext cx="2754312" cy="574675"/>
            <a:chOff x="8430817" y="2266048"/>
            <a:chExt cx="2754241" cy="574997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0BD2507-B275-4F33-8788-6ADF2D3B56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30817" y="2338208"/>
              <a:ext cx="504000" cy="502837"/>
            </a:xfrm>
            <a:prstGeom prst="ellipse">
              <a:avLst/>
            </a:prstGeom>
            <a:solidFill>
              <a:srgbClr val="007ABB">
                <a:alpha val="50000"/>
              </a:srgbClr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50800" tIns="50800" rIns="50800" bIns="50800" spcCol="38100" anchor="ctr">
              <a:spAutoFit/>
            </a:bodyPr>
            <a:lstStyle/>
            <a:p>
              <a:pPr algn="ctr" defTabSz="8255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554" name="Rectangle 17">
              <a:extLst>
                <a:ext uri="{FF2B5EF4-FFF2-40B4-BE49-F238E27FC236}">
                  <a16:creationId xmlns:a16="http://schemas.microsoft.com/office/drawing/2014/main" id="{4019EF67-3E17-4428-A1FE-EB951FC8A4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3207" y="2266048"/>
              <a:ext cx="231185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742950" indent="-285750"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1143000" indent="-228600"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1600200" indent="-228600"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2057400" indent="-228600"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2514600" indent="-228600" defTabSz="36195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2971800" indent="-228600" defTabSz="36195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3429000" indent="-228600" defTabSz="36195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3886200" indent="-228600" defTabSz="36195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r>
                <a:rPr lang="nl-NL" altLang="en-US"/>
                <a:t>Tiedemann RE </a:t>
              </a:r>
              <a:r>
                <a:rPr lang="nl-NL" altLang="en-US" i="1"/>
                <a:t>et al.</a:t>
              </a:r>
              <a:r>
                <a:rPr lang="nl-NL" altLang="en-US"/>
                <a:t> 2008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6E28AF1-5036-4112-9B4C-F62B66C7D620}"/>
              </a:ext>
            </a:extLst>
          </p:cNvPr>
          <p:cNvGrpSpPr>
            <a:grpSpLocks/>
          </p:cNvGrpSpPr>
          <p:nvPr/>
        </p:nvGrpSpPr>
        <p:grpSpPr bwMode="auto">
          <a:xfrm>
            <a:off x="4341813" y="2643188"/>
            <a:ext cx="2382837" cy="449262"/>
            <a:chOff x="4349741" y="2338208"/>
            <a:chExt cx="2383357" cy="449005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AC0F22C-5D0A-4DCB-90D8-4C090B9040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49741" y="2391213"/>
              <a:ext cx="396916" cy="396000"/>
            </a:xfrm>
            <a:prstGeom prst="ellipse">
              <a:avLst/>
            </a:prstGeom>
            <a:solidFill>
              <a:srgbClr val="007ABB">
                <a:alpha val="50000"/>
              </a:srgbClr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50800" tIns="50800" rIns="50800" bIns="50800" spcCol="38100" anchor="ctr">
              <a:spAutoFit/>
            </a:bodyPr>
            <a:lstStyle/>
            <a:p>
              <a:pPr algn="ctr" defTabSz="8255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6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552" name="Rectangle 20">
              <a:extLst>
                <a:ext uri="{FF2B5EF4-FFF2-40B4-BE49-F238E27FC236}">
                  <a16:creationId xmlns:a16="http://schemas.microsoft.com/office/drawing/2014/main" id="{1F2E6213-1688-4209-8911-EB669F3AC3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6657" y="2338208"/>
              <a:ext cx="198644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742950" indent="-285750"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1143000" indent="-228600"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1600200" indent="-228600"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2057400" indent="-228600"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2514600" indent="-228600" defTabSz="36195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2971800" indent="-228600" defTabSz="36195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3429000" indent="-228600" defTabSz="36195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3886200" indent="-228600" defTabSz="36195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r>
                <a:rPr lang="fr-FR" altLang="en-US"/>
                <a:t>Colović M, </a:t>
              </a:r>
              <a:r>
                <a:rPr lang="fr-FR" altLang="en-US" i="1"/>
                <a:t>et al</a:t>
              </a:r>
              <a:r>
                <a:rPr lang="fr-FR" altLang="en-US"/>
                <a:t>. 2008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BF29F5-2013-4B54-AE09-7F1095E10D05}"/>
              </a:ext>
            </a:extLst>
          </p:cNvPr>
          <p:cNvGrpSpPr>
            <a:grpSpLocks/>
          </p:cNvGrpSpPr>
          <p:nvPr/>
        </p:nvGrpSpPr>
        <p:grpSpPr bwMode="auto">
          <a:xfrm>
            <a:off x="8764588" y="1992313"/>
            <a:ext cx="2193925" cy="365125"/>
            <a:chOff x="8927360" y="1900629"/>
            <a:chExt cx="2193467" cy="365766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C52160B-F1AB-47D0-94C4-77CCC97474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96827" y="1943143"/>
              <a:ext cx="324000" cy="323252"/>
            </a:xfrm>
            <a:prstGeom prst="ellipse">
              <a:avLst/>
            </a:prstGeom>
            <a:solidFill>
              <a:srgbClr val="007ABB">
                <a:alpha val="50000"/>
              </a:srgbClr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50800" tIns="50800" rIns="50800" bIns="50800" spcCol="38100" anchor="ctr">
              <a:spAutoFit/>
            </a:bodyPr>
            <a:lstStyle/>
            <a:p>
              <a:pPr algn="ctr" defTabSz="8255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6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550" name="Rectangle 22">
              <a:extLst>
                <a:ext uri="{FF2B5EF4-FFF2-40B4-BE49-F238E27FC236}">
                  <a16:creationId xmlns:a16="http://schemas.microsoft.com/office/drawing/2014/main" id="{119ED14C-C61E-4959-8B4A-509B6CD678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7360" y="1900629"/>
              <a:ext cx="1904689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742950" indent="-285750"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1143000" indent="-228600"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1600200" indent="-228600"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2057400" indent="-228600"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2514600" indent="-228600" defTabSz="36195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2971800" indent="-228600" defTabSz="36195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3429000" indent="-228600" defTabSz="36195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3886200" indent="-228600" defTabSz="36195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r>
                <a:rPr lang="en-US" altLang="en-US"/>
                <a:t>Peijing Q. </a:t>
              </a:r>
              <a:r>
                <a:rPr lang="en-US" altLang="en-US" i="1"/>
                <a:t>et al</a:t>
              </a:r>
              <a:r>
                <a:rPr lang="en-US" altLang="en-US"/>
                <a:t>. 2009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D2BA0B7-C4D7-4769-8226-B518A8683C87}"/>
              </a:ext>
            </a:extLst>
          </p:cNvPr>
          <p:cNvGrpSpPr>
            <a:grpSpLocks/>
          </p:cNvGrpSpPr>
          <p:nvPr/>
        </p:nvGrpSpPr>
        <p:grpSpPr bwMode="auto">
          <a:xfrm>
            <a:off x="9359900" y="993775"/>
            <a:ext cx="2832100" cy="971550"/>
            <a:chOff x="9359488" y="871791"/>
            <a:chExt cx="2832512" cy="97200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923ED0E-E7A3-421A-9CA6-114BDE316F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59488" y="871791"/>
              <a:ext cx="974249" cy="972000"/>
            </a:xfrm>
            <a:prstGeom prst="ellipse">
              <a:avLst/>
            </a:prstGeom>
            <a:solidFill>
              <a:srgbClr val="007ABB">
                <a:alpha val="50000"/>
              </a:srgbClr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50800" tIns="50800" rIns="50800" bIns="50800" spcCol="38100" anchor="ctr">
              <a:spAutoFit/>
            </a:bodyPr>
            <a:lstStyle/>
            <a:p>
              <a:pPr algn="ctr" defTabSz="8255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6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548" name="Rectangle 25">
              <a:extLst>
                <a:ext uri="{FF2B5EF4-FFF2-40B4-BE49-F238E27FC236}">
                  <a16:creationId xmlns:a16="http://schemas.microsoft.com/office/drawing/2014/main" id="{5A021AF0-2E16-4246-B421-DE8C188D27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44031" y="891240"/>
              <a:ext cx="1947969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742950" indent="-285750"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1143000" indent="-228600"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1600200" indent="-228600"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2057400" indent="-228600"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2514600" indent="-228600" defTabSz="36195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2971800" indent="-228600" defTabSz="36195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3429000" indent="-228600" defTabSz="36195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3886200" indent="-228600" defTabSz="36195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r>
                <a:rPr lang="it-IT" altLang="en-US"/>
                <a:t>Pagano L. </a:t>
              </a:r>
              <a:r>
                <a:rPr lang="it-IT" altLang="en-US" i="1"/>
                <a:t>et al. </a:t>
              </a:r>
              <a:r>
                <a:rPr lang="it-IT" altLang="en-US"/>
                <a:t>2011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6AD2787-283C-4940-AA4C-45A05D3295C3}"/>
              </a:ext>
            </a:extLst>
          </p:cNvPr>
          <p:cNvSpPr txBox="1"/>
          <p:nvPr/>
        </p:nvSpPr>
        <p:spPr>
          <a:xfrm>
            <a:off x="7452918" y="4316218"/>
            <a:ext cx="2951962" cy="4226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50800" tIns="50800" rIns="50800" bIns="50800" spcCol="38100" anchor="ctr">
            <a:spAutoFit/>
          </a:bodyPr>
          <a:lstStyle/>
          <a:p>
            <a:pPr defTabSz="8255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defRPr/>
            </a:pPr>
            <a:r>
              <a:rPr lang="pl-PL" sz="1600" spc="36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 </a:t>
            </a:r>
            <a:r>
              <a:rPr lang="pl-PL" sz="1600" spc="36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survival</a:t>
            </a:r>
            <a:r>
              <a:rPr lang="pl-PL" sz="1600" spc="36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pl-PL" sz="1600" spc="36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</a:t>
            </a:r>
            <a:r>
              <a:rPr lang="pl-PL" sz="1600" spc="36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[</a:t>
            </a:r>
            <a:r>
              <a:rPr lang="pl-PL" sz="1600" spc="36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months</a:t>
            </a:r>
            <a:r>
              <a:rPr lang="pl-PL" sz="1600" spc="36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]</a:t>
            </a:r>
            <a:endParaRPr lang="en-US" sz="1600" spc="36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1532" name="Group 29">
            <a:extLst>
              <a:ext uri="{FF2B5EF4-FFF2-40B4-BE49-F238E27FC236}">
                <a16:creationId xmlns:a16="http://schemas.microsoft.com/office/drawing/2014/main" id="{6A0C8FDE-7F43-4F41-A78A-87059680C4AC}"/>
              </a:ext>
            </a:extLst>
          </p:cNvPr>
          <p:cNvGrpSpPr>
            <a:grpSpLocks/>
          </p:cNvGrpSpPr>
          <p:nvPr/>
        </p:nvGrpSpPr>
        <p:grpSpPr bwMode="auto">
          <a:xfrm>
            <a:off x="7453313" y="4614954"/>
            <a:ext cx="4477764" cy="742767"/>
            <a:chOff x="214007" y="1794364"/>
            <a:chExt cx="4478110" cy="742584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F2518C0-0CEE-4FF3-9D46-8CF9971B7231}"/>
                </a:ext>
              </a:extLst>
            </p:cNvPr>
            <p:cNvSpPr txBox="1"/>
            <p:nvPr/>
          </p:nvSpPr>
          <p:spPr>
            <a:xfrm>
              <a:off x="214007" y="1794364"/>
              <a:ext cx="4478110" cy="7425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wrap="none" lIns="50800" tIns="50800" rIns="50800" bIns="50800" spcCol="38100" anchor="ctr">
              <a:spAutoFit/>
            </a:bodyPr>
            <a:lstStyle/>
            <a:p>
              <a:pPr defTabSz="82550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ABB"/>
                </a:buClr>
                <a:defRPr/>
              </a:pPr>
              <a:r>
                <a:rPr lang="pl-PL" sz="1600" spc="36" dirty="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Point </a:t>
              </a:r>
              <a:r>
                <a:rPr lang="pl-PL" sz="1600" spc="36" dirty="0" err="1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size</a:t>
              </a:r>
              <a:r>
                <a:rPr lang="pl-PL" sz="1600" spc="36" dirty="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= </a:t>
              </a:r>
              <a:r>
                <a:rPr lang="pl-PL" sz="1600" spc="36" dirty="0" err="1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number</a:t>
              </a:r>
              <a:r>
                <a:rPr lang="pl-PL" sz="1600" spc="36" dirty="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of </a:t>
              </a:r>
              <a:r>
                <a:rPr lang="pl-PL" sz="1600" spc="36" dirty="0" err="1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patients</a:t>
              </a:r>
              <a:r>
                <a:rPr lang="pl-PL" sz="1600" spc="36" dirty="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      = 25</a:t>
              </a:r>
            </a:p>
            <a:p>
              <a:pPr defTabSz="82550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ABB"/>
                </a:buClr>
                <a:defRPr/>
              </a:pPr>
              <a:r>
                <a:rPr lang="pl-PL" sz="1600" spc="36" dirty="0" err="1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Distance</a:t>
              </a:r>
              <a:r>
                <a:rPr lang="pl-PL" sz="1600" spc="36" dirty="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from the </a:t>
              </a:r>
              <a:r>
                <a:rPr lang="pl-PL" sz="1600" spc="36" dirty="0" err="1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axis</a:t>
              </a:r>
              <a:r>
                <a:rPr lang="pl-PL" sz="1600" spc="36" dirty="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= </a:t>
              </a:r>
              <a:r>
                <a:rPr lang="pl-PL" sz="1600" spc="36" dirty="0" err="1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later</a:t>
              </a:r>
              <a:r>
                <a:rPr lang="pl-PL" sz="1600" spc="36" dirty="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pl-PL" sz="1600" spc="36" dirty="0" err="1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publication</a:t>
              </a:r>
              <a:r>
                <a:rPr lang="pl-PL" sz="1600" spc="36" dirty="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pl-PL" sz="1600" spc="36" dirty="0" err="1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year</a:t>
              </a:r>
              <a:endParaRPr lang="en-US" sz="1600" spc="36" dirty="0"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9A2F8AD-A5B2-429D-9DD9-FF3151957D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9703" y="1833664"/>
              <a:ext cx="324000" cy="323252"/>
            </a:xfrm>
            <a:prstGeom prst="ellipse">
              <a:avLst/>
            </a:prstGeom>
            <a:solidFill>
              <a:srgbClr val="007ABB">
                <a:alpha val="50000"/>
              </a:srgbClr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50800" tIns="50800" rIns="50800" bIns="50800" spcCol="38100" anchor="ctr">
              <a:spAutoFit/>
            </a:bodyPr>
            <a:lstStyle/>
            <a:p>
              <a:pPr algn="ctr" defTabSz="8255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6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3AB7B2E-7D7C-4429-95DA-187178064B5D}"/>
              </a:ext>
            </a:extLst>
          </p:cNvPr>
          <p:cNvGrpSpPr>
            <a:grpSpLocks/>
          </p:cNvGrpSpPr>
          <p:nvPr/>
        </p:nvGrpSpPr>
        <p:grpSpPr bwMode="auto">
          <a:xfrm>
            <a:off x="2147888" y="4410075"/>
            <a:ext cx="2246312" cy="322263"/>
            <a:chOff x="2147233" y="4409294"/>
            <a:chExt cx="2246263" cy="323165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20DC029D-50D4-4C0F-B6FB-E9E121D9FA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47233" y="4433936"/>
              <a:ext cx="234541" cy="234000"/>
            </a:xfrm>
            <a:prstGeom prst="ellipse">
              <a:avLst/>
            </a:prstGeom>
            <a:solidFill>
              <a:srgbClr val="007ABB">
                <a:alpha val="75000"/>
              </a:srgbClr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50800" tIns="50800" rIns="50800" bIns="50800" spcCol="38100" anchor="ctr">
              <a:spAutoFit/>
            </a:bodyPr>
            <a:lstStyle/>
            <a:p>
              <a:pPr algn="ctr" defTabSz="8255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6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544" name="Rectangle 34">
              <a:extLst>
                <a:ext uri="{FF2B5EF4-FFF2-40B4-BE49-F238E27FC236}">
                  <a16:creationId xmlns:a16="http://schemas.microsoft.com/office/drawing/2014/main" id="{D9185C57-B7BD-4DE1-88A6-764DD1E147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1407" y="4409294"/>
              <a:ext cx="2012089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742950" indent="-285750"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1143000" indent="-228600"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1600200" indent="-228600"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2057400" indent="-228600"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2514600" indent="-228600" defTabSz="36195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2971800" indent="-228600" defTabSz="36195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3429000" indent="-228600" defTabSz="36195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3886200" indent="-228600" defTabSz="36195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r>
                <a:rPr lang="en-US" altLang="en-US"/>
                <a:t>Noel &amp; Kyle, 1989	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6AA2EBB-44AA-458B-B82F-E7717166EB07}"/>
              </a:ext>
            </a:extLst>
          </p:cNvPr>
          <p:cNvGrpSpPr>
            <a:grpSpLocks/>
          </p:cNvGrpSpPr>
          <p:nvPr/>
        </p:nvGrpSpPr>
        <p:grpSpPr bwMode="auto">
          <a:xfrm>
            <a:off x="2117725" y="5173663"/>
            <a:ext cx="2822575" cy="531812"/>
            <a:chOff x="2044305" y="5236343"/>
            <a:chExt cx="2821911" cy="531303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7A63616-65D6-4703-A833-66130E365D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44305" y="5264809"/>
              <a:ext cx="504000" cy="502837"/>
            </a:xfrm>
            <a:prstGeom prst="ellipse">
              <a:avLst/>
            </a:prstGeom>
            <a:solidFill>
              <a:srgbClr val="007ABB">
                <a:alpha val="76000"/>
              </a:srgbClr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50800" tIns="50800" rIns="50800" bIns="50800" spcCol="38100" anchor="ctr">
              <a:spAutoFit/>
            </a:bodyPr>
            <a:lstStyle/>
            <a:p>
              <a:pPr algn="ctr" defTabSz="8255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6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542" name="Rectangle 36">
              <a:extLst>
                <a:ext uri="{FF2B5EF4-FFF2-40B4-BE49-F238E27FC236}">
                  <a16:creationId xmlns:a16="http://schemas.microsoft.com/office/drawing/2014/main" id="{A19C6CD9-1CD5-442A-B58C-2760CEE11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4365" y="5236343"/>
              <a:ext cx="231185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742950" indent="-285750"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1143000" indent="-228600"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1600200" indent="-228600"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2057400" indent="-228600"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2514600" indent="-228600" defTabSz="36195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2971800" indent="-228600" defTabSz="36195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3429000" indent="-228600" defTabSz="36195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3886200" indent="-228600" defTabSz="36195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r>
                <a:rPr lang="nl-NL" altLang="en-US"/>
                <a:t>Tiedemann RE </a:t>
              </a:r>
              <a:r>
                <a:rPr lang="nl-NL" altLang="en-US" i="1"/>
                <a:t>et al</a:t>
              </a:r>
              <a:r>
                <a:rPr lang="nl-NL" altLang="en-US"/>
                <a:t>. 2008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C80494B-8974-4383-A7AB-B3541F1E73E3}"/>
              </a:ext>
            </a:extLst>
          </p:cNvPr>
          <p:cNvGrpSpPr>
            <a:grpSpLocks/>
          </p:cNvGrpSpPr>
          <p:nvPr/>
        </p:nvGrpSpPr>
        <p:grpSpPr bwMode="auto">
          <a:xfrm>
            <a:off x="2579688" y="6030913"/>
            <a:ext cx="2509837" cy="322262"/>
            <a:chOff x="2580462" y="6030354"/>
            <a:chExt cx="2006778" cy="323165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4376076-50D1-4B7F-AACD-BE978B8B55FD}"/>
                </a:ext>
              </a:extLst>
            </p:cNvPr>
            <p:cNvSpPr>
              <a:spLocks/>
            </p:cNvSpPr>
            <p:nvPr/>
          </p:nvSpPr>
          <p:spPr>
            <a:xfrm>
              <a:off x="2580462" y="6095425"/>
              <a:ext cx="94994" cy="118800"/>
            </a:xfrm>
            <a:prstGeom prst="ellipse">
              <a:avLst/>
            </a:prstGeom>
            <a:solidFill>
              <a:srgbClr val="007ABB">
                <a:alpha val="75000"/>
              </a:srgbClr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50800" tIns="50800" rIns="50800" bIns="50800" spcCol="38100" anchor="ctr">
              <a:spAutoFit/>
            </a:bodyPr>
            <a:lstStyle/>
            <a:p>
              <a:pPr algn="ctr" defTabSz="8255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6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540" name="Rectangle 39">
              <a:extLst>
                <a:ext uri="{FF2B5EF4-FFF2-40B4-BE49-F238E27FC236}">
                  <a16:creationId xmlns:a16="http://schemas.microsoft.com/office/drawing/2014/main" id="{795CA0D3-0818-4935-9A21-957053D72F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0264" y="6030354"/>
              <a:ext cx="181697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742950" indent="-285750"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1143000" indent="-228600"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1600200" indent="-228600"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2057400" indent="-228600"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2514600" indent="-228600" defTabSz="36195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2971800" indent="-228600" defTabSz="36195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3429000" indent="-228600" defTabSz="36195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3886200" indent="-228600" defTabSz="36195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404B57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r>
                <a:rPr lang="it-IT" altLang="en-US"/>
                <a:t>Pagano L. </a:t>
              </a:r>
              <a:r>
                <a:rPr lang="it-IT" altLang="en-US" i="1"/>
                <a:t>et al</a:t>
              </a:r>
              <a:r>
                <a:rPr lang="it-IT" altLang="en-US"/>
                <a:t>. 2011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412AC917-E84A-44C5-BC91-1F34E3ED68C0}"/>
              </a:ext>
            </a:extLst>
          </p:cNvPr>
          <p:cNvSpPr txBox="1"/>
          <p:nvPr/>
        </p:nvSpPr>
        <p:spPr>
          <a:xfrm>
            <a:off x="280140" y="2345458"/>
            <a:ext cx="1228734" cy="8227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50800" tIns="50800" rIns="50800" bIns="50800" spcCol="38100" anchor="ctr">
            <a:spAutoFit/>
          </a:bodyPr>
          <a:lstStyle/>
          <a:p>
            <a:pPr defTabSz="8255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defRPr/>
            </a:pPr>
            <a:r>
              <a:rPr lang="pl-PL" sz="3600" spc="36" dirty="0" err="1">
                <a:latin typeface="+mn-lt"/>
                <a:ea typeface="+mn-ea"/>
                <a:cs typeface="+mn-cs"/>
              </a:rPr>
              <a:t>pPCL</a:t>
            </a:r>
            <a:endParaRPr lang="en-US" sz="3600" spc="36" dirty="0">
              <a:latin typeface="+mn-lt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770BD02-D7DD-49FE-A45E-40BCB80B0071}"/>
              </a:ext>
            </a:extLst>
          </p:cNvPr>
          <p:cNvSpPr txBox="1"/>
          <p:nvPr/>
        </p:nvSpPr>
        <p:spPr>
          <a:xfrm>
            <a:off x="280140" y="4984208"/>
            <a:ext cx="1228734" cy="8227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50800" tIns="50800" rIns="50800" bIns="50800" spcCol="38100" anchor="ctr">
            <a:spAutoFit/>
          </a:bodyPr>
          <a:lstStyle/>
          <a:p>
            <a:pPr defTabSz="8255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defRPr/>
            </a:pPr>
            <a:r>
              <a:rPr lang="pl-PL" sz="3600" spc="36" dirty="0" err="1">
                <a:latin typeface="+mn-lt"/>
                <a:ea typeface="+mn-ea"/>
                <a:cs typeface="+mn-cs"/>
              </a:rPr>
              <a:t>sPCL</a:t>
            </a:r>
            <a:endParaRPr lang="en-US" sz="3600" spc="36" dirty="0">
              <a:latin typeface="+mn-lt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3065EEB-B302-4D0D-9C31-79EB3F4DD3B7}"/>
              </a:ext>
            </a:extLst>
          </p:cNvPr>
          <p:cNvSpPr/>
          <p:nvPr/>
        </p:nvSpPr>
        <p:spPr>
          <a:xfrm>
            <a:off x="6041489" y="6030354"/>
            <a:ext cx="6607712" cy="1223412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Noel P, Kyle RA.</a:t>
            </a:r>
            <a:r>
              <a:rPr lang="pl-PL" sz="1050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1050" i="1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Am J Med</a:t>
            </a:r>
            <a:r>
              <a:rPr lang="en-US" sz="1050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. 1987;83:1062-</a:t>
            </a:r>
            <a:r>
              <a:rPr lang="pl-PL" sz="1050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106</a:t>
            </a:r>
            <a:r>
              <a:rPr lang="en-US" sz="1050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8.</a:t>
            </a:r>
            <a:r>
              <a:rPr lang="pl-PL" sz="1050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 US</a:t>
            </a:r>
          </a:p>
          <a:p>
            <a:pPr>
              <a:defRPr/>
            </a:pPr>
            <a:r>
              <a:rPr lang="en-US" sz="1050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Dimopoulos</a:t>
            </a:r>
            <a:r>
              <a:rPr lang="en-US" sz="1050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 MA</a:t>
            </a:r>
            <a:r>
              <a:rPr lang="pl-PL" sz="1050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 et al. </a:t>
            </a:r>
            <a:r>
              <a:rPr lang="en-US" sz="1050" i="1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Br J </a:t>
            </a:r>
            <a:r>
              <a:rPr lang="en-US" sz="1050" i="1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Haematol</a:t>
            </a:r>
            <a:r>
              <a:rPr lang="en-US" sz="1050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. 1994;88:754-</a:t>
            </a:r>
            <a:r>
              <a:rPr lang="pl-PL" sz="1050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75</a:t>
            </a:r>
            <a:r>
              <a:rPr lang="en-US" sz="1050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9.</a:t>
            </a:r>
            <a:endParaRPr lang="pl-PL" sz="1050" dirty="0">
              <a:solidFill>
                <a:schemeClr val="tx1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>
              <a:defRPr/>
            </a:pPr>
            <a:r>
              <a:rPr lang="en-US" sz="1050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García-Sanz R</a:t>
            </a:r>
            <a:r>
              <a:rPr lang="pl-PL" sz="1050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, et al. </a:t>
            </a:r>
            <a:r>
              <a:rPr lang="en-US" sz="1050" i="1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Blood. </a:t>
            </a:r>
            <a:r>
              <a:rPr lang="en-US" sz="1050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1999;93:1032-</a:t>
            </a:r>
            <a:r>
              <a:rPr lang="pl-PL" sz="1050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103</a:t>
            </a:r>
            <a:r>
              <a:rPr lang="en-US" sz="1050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7.</a:t>
            </a:r>
            <a:endParaRPr lang="pl-PL" sz="1050" dirty="0">
              <a:solidFill>
                <a:schemeClr val="tx1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>
              <a:defRPr/>
            </a:pPr>
            <a:r>
              <a:rPr lang="fi-FI" sz="1050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Tiedemann RE et al.</a:t>
            </a:r>
            <a:r>
              <a:rPr lang="pl-PL" sz="1050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i-FI" sz="1050" i="1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Leukemia</a:t>
            </a:r>
            <a:r>
              <a:rPr lang="fi-FI" sz="1050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. 2008</a:t>
            </a:r>
            <a:r>
              <a:rPr lang="pl-PL" sz="1050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;</a:t>
            </a:r>
            <a:r>
              <a:rPr lang="fi-FI" sz="1050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22:1044-</a:t>
            </a:r>
            <a:r>
              <a:rPr lang="pl-PL" sz="1050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10</a:t>
            </a:r>
            <a:r>
              <a:rPr lang="fi-FI" sz="1050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52.</a:t>
            </a:r>
            <a:endParaRPr lang="pl-PL" sz="1050" dirty="0">
              <a:solidFill>
                <a:schemeClr val="tx1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>
              <a:defRPr/>
            </a:pPr>
            <a:endParaRPr lang="pl-PL" sz="1050" dirty="0">
              <a:solidFill>
                <a:schemeClr val="tx1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>
              <a:defRPr/>
            </a:pPr>
            <a:endParaRPr lang="pl-PL" sz="1050" dirty="0">
              <a:solidFill>
                <a:schemeClr val="tx1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>
              <a:defRPr/>
            </a:pPr>
            <a:endParaRPr lang="pl-PL" sz="1050" dirty="0">
              <a:solidFill>
                <a:schemeClr val="tx1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>
              <a:defRPr/>
            </a:pPr>
            <a:r>
              <a:rPr lang="pl-PL" sz="1050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Colović</a:t>
            </a:r>
            <a:r>
              <a:rPr lang="pl-PL" sz="1050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 M, et al. </a:t>
            </a:r>
            <a:r>
              <a:rPr lang="pl-PL" sz="1050" i="1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Med </a:t>
            </a:r>
            <a:r>
              <a:rPr lang="pl-PL" sz="1050" i="1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Oncol</a:t>
            </a:r>
            <a:r>
              <a:rPr lang="pl-PL" sz="1050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. 2008;25:154-160.</a:t>
            </a:r>
          </a:p>
          <a:p>
            <a:pPr>
              <a:defRPr/>
            </a:pPr>
            <a:r>
              <a:rPr lang="pl-PL" sz="1050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Peijing</a:t>
            </a:r>
            <a:r>
              <a:rPr lang="pl-PL" sz="1050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 Q. et al. </a:t>
            </a:r>
            <a:r>
              <a:rPr lang="pl-PL" sz="1050" i="1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Acta </a:t>
            </a:r>
            <a:r>
              <a:rPr lang="pl-PL" sz="1050" i="1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Haematol</a:t>
            </a:r>
            <a:r>
              <a:rPr lang="pl-PL" sz="1050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. 2009;121:47-51.</a:t>
            </a:r>
          </a:p>
          <a:p>
            <a:pPr>
              <a:defRPr/>
            </a:pPr>
            <a:r>
              <a:rPr lang="pl-PL" sz="1050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Pagano</a:t>
            </a:r>
            <a:r>
              <a:rPr lang="pl-PL" sz="1050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 L. et al. </a:t>
            </a:r>
            <a:r>
              <a:rPr lang="pl-PL" sz="1050" i="1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Ann </a:t>
            </a:r>
            <a:r>
              <a:rPr lang="pl-PL" sz="1050" i="1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Oncol</a:t>
            </a:r>
            <a:r>
              <a:rPr lang="pl-PL" sz="1050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</a:rPr>
              <a:t>. 2011;22:1628-1635.</a:t>
            </a:r>
            <a:endParaRPr lang="pl-PL" sz="700" dirty="0">
              <a:solidFill>
                <a:schemeClr val="tx1">
                  <a:lumMod val="10000"/>
                </a:schemeClr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hape 45">
            <a:extLst>
              <a:ext uri="{FF2B5EF4-FFF2-40B4-BE49-F238E27FC236}">
                <a16:creationId xmlns:a16="http://schemas.microsoft.com/office/drawing/2014/main" id="{3D22040D-D641-440B-BB1D-34FE9866EC7F}"/>
              </a:ext>
            </a:extLst>
          </p:cNvPr>
          <p:cNvSpPr>
            <a:spLocks/>
          </p:cNvSpPr>
          <p:nvPr/>
        </p:nvSpPr>
        <p:spPr bwMode="auto">
          <a:xfrm>
            <a:off x="214313" y="106363"/>
            <a:ext cx="1112837" cy="1428750"/>
          </a:xfrm>
          <a:custGeom>
            <a:avLst/>
            <a:gdLst>
              <a:gd name="T0" fmla="*/ 2147483646 w 20761"/>
              <a:gd name="T1" fmla="*/ 2147483646 h 21596"/>
              <a:gd name="T2" fmla="*/ 2147483646 w 20761"/>
              <a:gd name="T3" fmla="*/ 2147483646 h 21596"/>
              <a:gd name="T4" fmla="*/ 2147483646 w 20761"/>
              <a:gd name="T5" fmla="*/ 2147483646 h 21596"/>
              <a:gd name="T6" fmla="*/ 2147483646 w 20761"/>
              <a:gd name="T7" fmla="*/ 2147483646 h 21596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761" h="21596" extrusionOk="0">
                <a:moveTo>
                  <a:pt x="14803" y="1"/>
                </a:moveTo>
                <a:cubicBezTo>
                  <a:pt x="14630" y="5"/>
                  <a:pt x="14458" y="60"/>
                  <a:pt x="14331" y="164"/>
                </a:cubicBezTo>
                <a:lnTo>
                  <a:pt x="13534" y="815"/>
                </a:lnTo>
                <a:lnTo>
                  <a:pt x="14728" y="1662"/>
                </a:lnTo>
                <a:lnTo>
                  <a:pt x="15527" y="1011"/>
                </a:lnTo>
                <a:cubicBezTo>
                  <a:pt x="15654" y="907"/>
                  <a:pt x="15713" y="774"/>
                  <a:pt x="15707" y="642"/>
                </a:cubicBezTo>
                <a:cubicBezTo>
                  <a:pt x="15701" y="510"/>
                  <a:pt x="15629" y="380"/>
                  <a:pt x="15492" y="283"/>
                </a:cubicBezTo>
                <a:lnTo>
                  <a:pt x="15291" y="139"/>
                </a:lnTo>
                <a:cubicBezTo>
                  <a:pt x="15154" y="42"/>
                  <a:pt x="14977" y="-4"/>
                  <a:pt x="14803" y="1"/>
                </a:cubicBezTo>
                <a:close/>
                <a:moveTo>
                  <a:pt x="12624" y="778"/>
                </a:moveTo>
                <a:cubicBezTo>
                  <a:pt x="12444" y="782"/>
                  <a:pt x="12265" y="839"/>
                  <a:pt x="12132" y="947"/>
                </a:cubicBezTo>
                <a:lnTo>
                  <a:pt x="5743" y="6156"/>
                </a:lnTo>
                <a:lnTo>
                  <a:pt x="8262" y="7942"/>
                </a:lnTo>
                <a:lnTo>
                  <a:pt x="11192" y="5552"/>
                </a:lnTo>
                <a:cubicBezTo>
                  <a:pt x="12104" y="5930"/>
                  <a:pt x="13267" y="5834"/>
                  <a:pt x="14039" y="5247"/>
                </a:cubicBezTo>
                <a:cubicBezTo>
                  <a:pt x="14250" y="5086"/>
                  <a:pt x="14406" y="4900"/>
                  <a:pt x="14522" y="4705"/>
                </a:cubicBezTo>
                <a:cubicBezTo>
                  <a:pt x="15435" y="4957"/>
                  <a:pt x="16294" y="5357"/>
                  <a:pt x="17027" y="5914"/>
                </a:cubicBezTo>
                <a:cubicBezTo>
                  <a:pt x="19712" y="7955"/>
                  <a:pt x="19712" y="11265"/>
                  <a:pt x="17027" y="13306"/>
                </a:cubicBezTo>
                <a:cubicBezTo>
                  <a:pt x="16202" y="13933"/>
                  <a:pt x="15218" y="14363"/>
                  <a:pt x="14174" y="14605"/>
                </a:cubicBezTo>
                <a:cubicBezTo>
                  <a:pt x="14128" y="14563"/>
                  <a:pt x="14090" y="14518"/>
                  <a:pt x="14039" y="14479"/>
                </a:cubicBezTo>
                <a:cubicBezTo>
                  <a:pt x="13569" y="14122"/>
                  <a:pt x="12954" y="13944"/>
                  <a:pt x="12339" y="13944"/>
                </a:cubicBezTo>
                <a:cubicBezTo>
                  <a:pt x="11723" y="13944"/>
                  <a:pt x="11108" y="14122"/>
                  <a:pt x="10638" y="14479"/>
                </a:cubicBezTo>
                <a:cubicBezTo>
                  <a:pt x="10564" y="14535"/>
                  <a:pt x="10505" y="14599"/>
                  <a:pt x="10443" y="14660"/>
                </a:cubicBezTo>
                <a:cubicBezTo>
                  <a:pt x="9295" y="14436"/>
                  <a:pt x="8207" y="13989"/>
                  <a:pt x="7308" y="13306"/>
                </a:cubicBezTo>
                <a:cubicBezTo>
                  <a:pt x="6830" y="12941"/>
                  <a:pt x="6447" y="12535"/>
                  <a:pt x="6140" y="12104"/>
                </a:cubicBezTo>
                <a:lnTo>
                  <a:pt x="9921" y="12104"/>
                </a:lnTo>
                <a:cubicBezTo>
                  <a:pt x="10153" y="12104"/>
                  <a:pt x="10340" y="11960"/>
                  <a:pt x="10340" y="11784"/>
                </a:cubicBezTo>
                <a:cubicBezTo>
                  <a:pt x="10340" y="11608"/>
                  <a:pt x="10153" y="11466"/>
                  <a:pt x="9921" y="11466"/>
                </a:cubicBezTo>
                <a:lnTo>
                  <a:pt x="5748" y="11466"/>
                </a:lnTo>
                <a:lnTo>
                  <a:pt x="3914" y="11466"/>
                </a:lnTo>
                <a:lnTo>
                  <a:pt x="419" y="11466"/>
                </a:lnTo>
                <a:cubicBezTo>
                  <a:pt x="187" y="11466"/>
                  <a:pt x="1" y="11608"/>
                  <a:pt x="0" y="11784"/>
                </a:cubicBezTo>
                <a:cubicBezTo>
                  <a:pt x="0" y="11960"/>
                  <a:pt x="187" y="12104"/>
                  <a:pt x="419" y="12104"/>
                </a:cubicBezTo>
                <a:lnTo>
                  <a:pt x="4212" y="12104"/>
                </a:lnTo>
                <a:cubicBezTo>
                  <a:pt x="4631" y="12894"/>
                  <a:pt x="5251" y="13635"/>
                  <a:pt x="6093" y="14275"/>
                </a:cubicBezTo>
                <a:cubicBezTo>
                  <a:pt x="7203" y="15119"/>
                  <a:pt x="8542" y="15674"/>
                  <a:pt x="9958" y="15958"/>
                </a:cubicBezTo>
                <a:cubicBezTo>
                  <a:pt x="9992" y="16215"/>
                  <a:pt x="10094" y="16465"/>
                  <a:pt x="10271" y="16694"/>
                </a:cubicBezTo>
                <a:lnTo>
                  <a:pt x="10271" y="18268"/>
                </a:lnTo>
                <a:cubicBezTo>
                  <a:pt x="10271" y="18276"/>
                  <a:pt x="10272" y="18285"/>
                  <a:pt x="10273" y="18294"/>
                </a:cubicBezTo>
                <a:cubicBezTo>
                  <a:pt x="10274" y="18302"/>
                  <a:pt x="10277" y="18310"/>
                  <a:pt x="10278" y="18318"/>
                </a:cubicBezTo>
                <a:lnTo>
                  <a:pt x="5277" y="18318"/>
                </a:lnTo>
                <a:cubicBezTo>
                  <a:pt x="4993" y="18318"/>
                  <a:pt x="4736" y="18407"/>
                  <a:pt x="4550" y="18548"/>
                </a:cubicBezTo>
                <a:cubicBezTo>
                  <a:pt x="4363" y="18690"/>
                  <a:pt x="4247" y="18885"/>
                  <a:pt x="4247" y="19102"/>
                </a:cubicBezTo>
                <a:lnTo>
                  <a:pt x="4247" y="20812"/>
                </a:lnTo>
                <a:cubicBezTo>
                  <a:pt x="4247" y="21029"/>
                  <a:pt x="4363" y="21224"/>
                  <a:pt x="4550" y="21366"/>
                </a:cubicBezTo>
                <a:cubicBezTo>
                  <a:pt x="4736" y="21508"/>
                  <a:pt x="4993" y="21596"/>
                  <a:pt x="5277" y="21596"/>
                </a:cubicBezTo>
                <a:lnTo>
                  <a:pt x="19398" y="21596"/>
                </a:lnTo>
                <a:cubicBezTo>
                  <a:pt x="19682" y="21596"/>
                  <a:pt x="19939" y="21508"/>
                  <a:pt x="20125" y="21366"/>
                </a:cubicBezTo>
                <a:cubicBezTo>
                  <a:pt x="20312" y="21224"/>
                  <a:pt x="20428" y="21029"/>
                  <a:pt x="20428" y="20812"/>
                </a:cubicBezTo>
                <a:lnTo>
                  <a:pt x="20428" y="19102"/>
                </a:lnTo>
                <a:cubicBezTo>
                  <a:pt x="20428" y="18885"/>
                  <a:pt x="20312" y="18690"/>
                  <a:pt x="20125" y="18548"/>
                </a:cubicBezTo>
                <a:cubicBezTo>
                  <a:pt x="19939" y="18407"/>
                  <a:pt x="19682" y="18318"/>
                  <a:pt x="19398" y="18318"/>
                </a:cubicBezTo>
                <a:lnTo>
                  <a:pt x="14397" y="18318"/>
                </a:lnTo>
                <a:cubicBezTo>
                  <a:pt x="14398" y="18310"/>
                  <a:pt x="14401" y="18302"/>
                  <a:pt x="14402" y="18294"/>
                </a:cubicBezTo>
                <a:cubicBezTo>
                  <a:pt x="14403" y="18285"/>
                  <a:pt x="14404" y="18276"/>
                  <a:pt x="14404" y="18268"/>
                </a:cubicBezTo>
                <a:lnTo>
                  <a:pt x="14404" y="16694"/>
                </a:lnTo>
                <a:cubicBezTo>
                  <a:pt x="14599" y="16442"/>
                  <a:pt x="14708" y="16163"/>
                  <a:pt x="14730" y="15880"/>
                </a:cubicBezTo>
                <a:cubicBezTo>
                  <a:pt x="16016" y="15578"/>
                  <a:pt x="17227" y="15049"/>
                  <a:pt x="18245" y="14275"/>
                </a:cubicBezTo>
                <a:cubicBezTo>
                  <a:pt x="21600" y="11724"/>
                  <a:pt x="21600" y="7589"/>
                  <a:pt x="18245" y="5038"/>
                </a:cubicBezTo>
                <a:cubicBezTo>
                  <a:pt x="17198" y="4242"/>
                  <a:pt x="15947" y="3701"/>
                  <a:pt x="14621" y="3404"/>
                </a:cubicBezTo>
                <a:cubicBezTo>
                  <a:pt x="14558" y="3253"/>
                  <a:pt x="14476" y="3107"/>
                  <a:pt x="14361" y="2970"/>
                </a:cubicBezTo>
                <a:lnTo>
                  <a:pt x="14651" y="2733"/>
                </a:lnTo>
                <a:cubicBezTo>
                  <a:pt x="14783" y="2625"/>
                  <a:pt x="14846" y="2487"/>
                  <a:pt x="14840" y="2349"/>
                </a:cubicBezTo>
                <a:cubicBezTo>
                  <a:pt x="14834" y="2212"/>
                  <a:pt x="14759" y="2077"/>
                  <a:pt x="14616" y="1976"/>
                </a:cubicBezTo>
                <a:lnTo>
                  <a:pt x="13129" y="921"/>
                </a:lnTo>
                <a:cubicBezTo>
                  <a:pt x="12986" y="820"/>
                  <a:pt x="12805" y="773"/>
                  <a:pt x="12624" y="778"/>
                </a:cubicBezTo>
                <a:close/>
                <a:moveTo>
                  <a:pt x="12339" y="3171"/>
                </a:moveTo>
                <a:cubicBezTo>
                  <a:pt x="12602" y="3171"/>
                  <a:pt x="12865" y="3246"/>
                  <a:pt x="13066" y="3399"/>
                </a:cubicBezTo>
                <a:cubicBezTo>
                  <a:pt x="13469" y="3705"/>
                  <a:pt x="13469" y="4201"/>
                  <a:pt x="13066" y="4507"/>
                </a:cubicBezTo>
                <a:cubicBezTo>
                  <a:pt x="12664" y="4813"/>
                  <a:pt x="12013" y="4813"/>
                  <a:pt x="11611" y="4507"/>
                </a:cubicBezTo>
                <a:cubicBezTo>
                  <a:pt x="11208" y="4201"/>
                  <a:pt x="11208" y="3705"/>
                  <a:pt x="11611" y="3399"/>
                </a:cubicBezTo>
                <a:cubicBezTo>
                  <a:pt x="11812" y="3246"/>
                  <a:pt x="12075" y="3171"/>
                  <a:pt x="12339" y="3171"/>
                </a:cubicBezTo>
                <a:close/>
                <a:moveTo>
                  <a:pt x="5084" y="6347"/>
                </a:moveTo>
                <a:cubicBezTo>
                  <a:pt x="4904" y="6352"/>
                  <a:pt x="4725" y="6409"/>
                  <a:pt x="4593" y="6517"/>
                </a:cubicBezTo>
                <a:lnTo>
                  <a:pt x="2954" y="7852"/>
                </a:lnTo>
                <a:cubicBezTo>
                  <a:pt x="2822" y="7960"/>
                  <a:pt x="2759" y="8099"/>
                  <a:pt x="2765" y="8236"/>
                </a:cubicBezTo>
                <a:cubicBezTo>
                  <a:pt x="2772" y="8373"/>
                  <a:pt x="2849" y="8508"/>
                  <a:pt x="2991" y="8609"/>
                </a:cubicBezTo>
                <a:lnTo>
                  <a:pt x="5239" y="10203"/>
                </a:lnTo>
                <a:cubicBezTo>
                  <a:pt x="5381" y="10303"/>
                  <a:pt x="5564" y="10351"/>
                  <a:pt x="5743" y="10346"/>
                </a:cubicBezTo>
                <a:cubicBezTo>
                  <a:pt x="5923" y="10341"/>
                  <a:pt x="6100" y="10285"/>
                  <a:pt x="6233" y="10176"/>
                </a:cubicBezTo>
                <a:lnTo>
                  <a:pt x="7871" y="8841"/>
                </a:lnTo>
                <a:cubicBezTo>
                  <a:pt x="8004" y="8733"/>
                  <a:pt x="8066" y="8595"/>
                  <a:pt x="8060" y="8458"/>
                </a:cubicBezTo>
                <a:cubicBezTo>
                  <a:pt x="8054" y="8321"/>
                  <a:pt x="7979" y="8185"/>
                  <a:pt x="7836" y="8084"/>
                </a:cubicBezTo>
                <a:lnTo>
                  <a:pt x="5589" y="6491"/>
                </a:lnTo>
                <a:cubicBezTo>
                  <a:pt x="5446" y="6390"/>
                  <a:pt x="5264" y="6342"/>
                  <a:pt x="5084" y="6347"/>
                </a:cubicBezTo>
                <a:close/>
                <a:moveTo>
                  <a:pt x="12339" y="14988"/>
                </a:moveTo>
                <a:cubicBezTo>
                  <a:pt x="12602" y="14988"/>
                  <a:pt x="12865" y="15064"/>
                  <a:pt x="13066" y="15217"/>
                </a:cubicBezTo>
                <a:cubicBezTo>
                  <a:pt x="13469" y="15523"/>
                  <a:pt x="13469" y="16019"/>
                  <a:pt x="13066" y="16325"/>
                </a:cubicBezTo>
                <a:cubicBezTo>
                  <a:pt x="12664" y="16631"/>
                  <a:pt x="12013" y="16631"/>
                  <a:pt x="11611" y="16325"/>
                </a:cubicBezTo>
                <a:cubicBezTo>
                  <a:pt x="11208" y="16019"/>
                  <a:pt x="11208" y="15523"/>
                  <a:pt x="11611" y="15217"/>
                </a:cubicBezTo>
                <a:cubicBezTo>
                  <a:pt x="11812" y="15064"/>
                  <a:pt x="12075" y="14988"/>
                  <a:pt x="12339" y="1498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395AD3D-6DCD-4907-9331-CD234D44D3BC}"/>
              </a:ext>
            </a:extLst>
          </p:cNvPr>
          <p:cNvSpPr txBox="1">
            <a:spLocks/>
          </p:cNvSpPr>
          <p:nvPr/>
        </p:nvSpPr>
        <p:spPr>
          <a:xfrm>
            <a:off x="1958122" y="-283463"/>
            <a:ext cx="4846638" cy="1428750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0" tIns="0" rIns="0" bIns="0" anchor="b">
            <a:normAutofit/>
          </a:bodyPr>
          <a:lstStyle>
            <a:lvl1pPr algn="l" defTabSz="41275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6700" cap="all" spc="335">
                <a:solidFill>
                  <a:srgbClr val="707E90"/>
                </a:solidFill>
                <a:latin typeface="+mj-lt"/>
                <a:ea typeface="+mj-ea"/>
                <a:cs typeface="+mj-cs"/>
                <a:sym typeface="Helvetica Neue UltraLight"/>
              </a:defRPr>
            </a:lvl1pPr>
            <a:lvl2pPr algn="l" defTabSz="41275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6700" cap="all" spc="335">
                <a:solidFill>
                  <a:srgbClr val="707E90"/>
                </a:solidFill>
                <a:latin typeface="+mj-lt"/>
                <a:ea typeface="+mj-ea"/>
                <a:cs typeface="+mj-cs"/>
                <a:sym typeface="Helvetica Neue UltraLight"/>
              </a:defRPr>
            </a:lvl2pPr>
            <a:lvl3pPr algn="l" defTabSz="41275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6700" cap="all" spc="335">
                <a:solidFill>
                  <a:srgbClr val="707E90"/>
                </a:solidFill>
                <a:latin typeface="+mj-lt"/>
                <a:ea typeface="+mj-ea"/>
                <a:cs typeface="+mj-cs"/>
                <a:sym typeface="Helvetica Neue UltraLight"/>
              </a:defRPr>
            </a:lvl3pPr>
            <a:lvl4pPr algn="l" defTabSz="41275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6700" cap="all" spc="335">
                <a:solidFill>
                  <a:srgbClr val="707E90"/>
                </a:solidFill>
                <a:latin typeface="+mj-lt"/>
                <a:ea typeface="+mj-ea"/>
                <a:cs typeface="+mj-cs"/>
                <a:sym typeface="Helvetica Neue UltraLight"/>
              </a:defRPr>
            </a:lvl4pPr>
            <a:lvl5pPr algn="l" defTabSz="41275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6700" cap="all" spc="335">
                <a:solidFill>
                  <a:srgbClr val="707E90"/>
                </a:solidFill>
                <a:latin typeface="+mj-lt"/>
                <a:ea typeface="+mj-ea"/>
                <a:cs typeface="+mj-cs"/>
                <a:sym typeface="Helvetica Neue UltraLight"/>
              </a:defRPr>
            </a:lvl5pPr>
            <a:lvl6pPr marL="0" marR="0" indent="571585" algn="l" defTabSz="412812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0" i="0" u="none" strike="noStrike" cap="all" spc="335" baseline="0">
                <a:ln>
                  <a:noFill/>
                </a:ln>
                <a:solidFill>
                  <a:srgbClr val="707E90"/>
                </a:solidFill>
                <a:uFillTx/>
                <a:latin typeface="+mj-lt"/>
                <a:ea typeface="+mj-ea"/>
                <a:cs typeface="+mj-cs"/>
                <a:sym typeface="Helvetica Neue UltraLight"/>
              </a:defRPr>
            </a:lvl6pPr>
            <a:lvl7pPr marL="0" marR="0" indent="685901" algn="l" defTabSz="412812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0" i="0" u="none" strike="noStrike" cap="all" spc="335" baseline="0">
                <a:ln>
                  <a:noFill/>
                </a:ln>
                <a:solidFill>
                  <a:srgbClr val="707E90"/>
                </a:solidFill>
                <a:uFillTx/>
                <a:latin typeface="+mj-lt"/>
                <a:ea typeface="+mj-ea"/>
                <a:cs typeface="+mj-cs"/>
                <a:sym typeface="Helvetica Neue UltraLight"/>
              </a:defRPr>
            </a:lvl7pPr>
            <a:lvl8pPr marL="0" marR="0" indent="800218" algn="l" defTabSz="412812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0" i="0" u="none" strike="noStrike" cap="all" spc="335" baseline="0">
                <a:ln>
                  <a:noFill/>
                </a:ln>
                <a:solidFill>
                  <a:srgbClr val="707E90"/>
                </a:solidFill>
                <a:uFillTx/>
                <a:latin typeface="+mj-lt"/>
                <a:ea typeface="+mj-ea"/>
                <a:cs typeface="+mj-cs"/>
                <a:sym typeface="Helvetica Neue UltraLight"/>
              </a:defRPr>
            </a:lvl8pPr>
            <a:lvl9pPr marL="0" marR="0" indent="914535" algn="l" defTabSz="412812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0" i="0" u="none" strike="noStrike" cap="all" spc="335" baseline="0">
                <a:ln>
                  <a:noFill/>
                </a:ln>
                <a:solidFill>
                  <a:srgbClr val="707E90"/>
                </a:solidFill>
                <a:uFillTx/>
                <a:latin typeface="+mj-lt"/>
                <a:ea typeface="+mj-ea"/>
                <a:cs typeface="+mj-cs"/>
                <a:sym typeface="Helvetica Neue UltraLight"/>
              </a:defRPr>
            </a:lvl9pPr>
          </a:lstStyle>
          <a:p>
            <a:pPr>
              <a:defRPr/>
            </a:pPr>
            <a:r>
              <a:rPr lang="pl-PL" sz="4400" kern="0" cap="none" dirty="0" err="1">
                <a:latin typeface="Arial" panose="020B0604020202020204" pitchFamily="34" charset="0"/>
                <a:cs typeface="Arial" panose="020B0604020202020204" pitchFamily="34" charset="0"/>
              </a:rPr>
              <a:t>Survival</a:t>
            </a:r>
            <a:r>
              <a:rPr lang="pl-PL" sz="4400" kern="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400" kern="0" cap="none" dirty="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pl-PL" kern="0" cap="none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kern="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800" kern="0" cap="none" dirty="0" err="1"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endParaRPr lang="en-US" kern="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10FFFE-C0A6-4857-825C-EBCB77C5B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13" y="2517775"/>
            <a:ext cx="1301750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714226-6ED5-4DD7-B2EE-3EE8E7355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2505075"/>
            <a:ext cx="2251075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534" name="Chart 10">
            <a:extLst>
              <a:ext uri="{FF2B5EF4-FFF2-40B4-BE49-F238E27FC236}">
                <a16:creationId xmlns:a16="http://schemas.microsoft.com/office/drawing/2014/main" id="{1251B0DD-C82F-4A7E-BE82-C87FEC13A5CD}"/>
              </a:ext>
            </a:extLst>
          </p:cNvPr>
          <p:cNvGraphicFramePr>
            <a:graphicFrameLocks/>
          </p:cNvGraphicFramePr>
          <p:nvPr/>
        </p:nvGraphicFramePr>
        <p:xfrm>
          <a:off x="722313" y="1966913"/>
          <a:ext cx="3219450" cy="341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Chart" r:id="rId5" imgW="3225064" imgH="3420152" progId="">
                  <p:embed/>
                </p:oleObj>
              </mc:Choice>
              <mc:Fallback>
                <p:oleObj name="Chart" r:id="rId5" imgW="3225064" imgH="3420152" progId="">
                  <p:embed/>
                  <p:pic>
                    <p:nvPicPr>
                      <p:cNvPr id="0" name="Picture 30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313" y="1966913"/>
                        <a:ext cx="3219450" cy="341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C58DDEE1-399E-434F-8079-95691135B3A1}"/>
              </a:ext>
            </a:extLst>
          </p:cNvPr>
          <p:cNvSpPr txBox="1"/>
          <p:nvPr/>
        </p:nvSpPr>
        <p:spPr>
          <a:xfrm>
            <a:off x="855330" y="5285063"/>
            <a:ext cx="3225928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71437" tIns="71437" rIns="71437" bIns="71437" spcCol="38100" anchor="ctr">
            <a:spAutoFit/>
          </a:bodyPr>
          <a:lstStyle/>
          <a:p>
            <a:pPr algn="ctr" defTabSz="82153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Months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diagnosis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Futur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4E3B2F-F7F9-4426-AE0E-470E0BB42601}"/>
              </a:ext>
            </a:extLst>
          </p:cNvPr>
          <p:cNvSpPr txBox="1"/>
          <p:nvPr/>
        </p:nvSpPr>
        <p:spPr>
          <a:xfrm rot="16200000">
            <a:off x="-508782" y="3664014"/>
            <a:ext cx="2450585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71437" tIns="71437" rIns="71437" bIns="71437" spcCol="38100" anchor="ctr">
            <a:spAutoFit/>
          </a:bodyPr>
          <a:lstStyle/>
          <a:p>
            <a:pPr algn="ctr" defTabSz="82153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utura"/>
              </a:rPr>
              <a:t>Probability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utura"/>
              </a:rPr>
              <a:t> of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utura"/>
              </a:rPr>
              <a:t>survival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Futur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2D74A0-ACB7-408D-985B-7B536B12FAED}"/>
              </a:ext>
            </a:extLst>
          </p:cNvPr>
          <p:cNvSpPr txBox="1"/>
          <p:nvPr/>
        </p:nvSpPr>
        <p:spPr>
          <a:xfrm>
            <a:off x="1076789" y="5659251"/>
            <a:ext cx="2813929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71437" tIns="71437" rIns="71437" bIns="71437" spcCol="38100" anchor="ctr">
            <a:spAutoFit/>
          </a:bodyPr>
          <a:lstStyle/>
          <a:p>
            <a:pPr algn="ctr" defTabSz="82153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utura"/>
              </a:rPr>
              <a:t>OS = </a:t>
            </a:r>
            <a:r>
              <a:rPr lang="pl-PL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utura"/>
              </a:rPr>
              <a:t>23 mies. 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utura"/>
              </a:rPr>
              <a:t>(95% CI: 15-34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ea typeface="Futura"/>
                <a:cs typeface="Arial" panose="020B0604020202020204" pitchFamily="34" charset="0"/>
                <a:sym typeface="Futura"/>
              </a:rPr>
              <a:t>)</a:t>
            </a:r>
          </a:p>
        </p:txBody>
      </p:sp>
      <p:graphicFrame>
        <p:nvGraphicFramePr>
          <p:cNvPr id="22538" name="Chart 8">
            <a:extLst>
              <a:ext uri="{FF2B5EF4-FFF2-40B4-BE49-F238E27FC236}">
                <a16:creationId xmlns:a16="http://schemas.microsoft.com/office/drawing/2014/main" id="{DB6C4446-9D87-4CDE-9B8E-39228FE8C6E6}"/>
              </a:ext>
            </a:extLst>
          </p:cNvPr>
          <p:cNvGraphicFramePr>
            <a:graphicFrameLocks/>
          </p:cNvGraphicFramePr>
          <p:nvPr/>
        </p:nvGraphicFramePr>
        <p:xfrm>
          <a:off x="3795713" y="1966913"/>
          <a:ext cx="3219450" cy="341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Chart" r:id="rId7" imgW="3225064" imgH="3420152" progId="">
                  <p:embed/>
                </p:oleObj>
              </mc:Choice>
              <mc:Fallback>
                <p:oleObj name="Chart" r:id="rId7" imgW="3225064" imgH="3420152" progId="">
                  <p:embed/>
                  <p:pic>
                    <p:nvPicPr>
                      <p:cNvPr id="0" name="Picture 31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5713" y="1966913"/>
                        <a:ext cx="3219450" cy="341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C29C6A47-29FC-48C5-BBBF-2617B6ECC1DD}"/>
              </a:ext>
            </a:extLst>
          </p:cNvPr>
          <p:cNvSpPr txBox="1"/>
          <p:nvPr/>
        </p:nvSpPr>
        <p:spPr>
          <a:xfrm>
            <a:off x="4188373" y="5659251"/>
            <a:ext cx="2805254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71437" tIns="71437" rIns="71437" bIns="71437" spcCol="38100" anchor="ctr">
            <a:spAutoFit/>
          </a:bodyPr>
          <a:lstStyle/>
          <a:p>
            <a:pPr algn="ctr" defTabSz="82153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Futura"/>
              </a:rPr>
              <a:t>OS = 4,2 </a:t>
            </a:r>
            <a:r>
              <a:rPr lang="pl-PL" sz="1400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Futura"/>
              </a:rPr>
              <a:t>monts</a:t>
            </a:r>
            <a:r>
              <a:rPr lang="pl-PL" sz="140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Futura"/>
              </a:rPr>
              <a:t> (95% CI: 1,3-8,0</a:t>
            </a:r>
            <a:r>
              <a:rPr lang="pl-PL" sz="14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Futura"/>
                <a:cs typeface="Arial" panose="020B0604020202020204" pitchFamily="34" charset="0"/>
                <a:sym typeface="Futura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FE42C8-565A-402A-96FD-01C524853210}"/>
              </a:ext>
            </a:extLst>
          </p:cNvPr>
          <p:cNvSpPr txBox="1"/>
          <p:nvPr/>
        </p:nvSpPr>
        <p:spPr>
          <a:xfrm>
            <a:off x="3928583" y="5286418"/>
            <a:ext cx="3225928" cy="35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71437" tIns="71437" rIns="71437" bIns="71437" spcCol="38100" anchor="ctr">
            <a:spAutoFit/>
          </a:bodyPr>
          <a:lstStyle/>
          <a:p>
            <a:pPr algn="ctr" defTabSz="82153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Months</a:t>
            </a: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pl-PL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diagnosis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Futur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F98397-8E1D-4619-B22C-03A8A935F390}"/>
              </a:ext>
            </a:extLst>
          </p:cNvPr>
          <p:cNvSpPr txBox="1"/>
          <p:nvPr/>
        </p:nvSpPr>
        <p:spPr>
          <a:xfrm>
            <a:off x="6904195" y="-53763"/>
            <a:ext cx="5920360" cy="6733244"/>
          </a:xfrm>
          <a:prstGeom prst="rect">
            <a:avLst/>
          </a:prstGeom>
          <a:solidFill>
            <a:srgbClr val="0080C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defTabSz="8255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defRPr/>
            </a:pPr>
            <a:endParaRPr lang="en-US" sz="3600" spc="36" dirty="0">
              <a:latin typeface="+mn-lt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0DF5BD-AA6A-4051-9CD3-E3BF4F12E34B}"/>
              </a:ext>
            </a:extLst>
          </p:cNvPr>
          <p:cNvSpPr txBox="1"/>
          <p:nvPr/>
        </p:nvSpPr>
        <p:spPr>
          <a:xfrm>
            <a:off x="6963971" y="2560331"/>
            <a:ext cx="5341034" cy="334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50800" tIns="50800" rIns="50800" bIns="50800" spcCol="38100" anchor="ctr">
            <a:spAutoFit/>
          </a:bodyPr>
          <a:lstStyle/>
          <a:p>
            <a:pPr defTabSz="8255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defRPr/>
            </a:pPr>
            <a:r>
              <a:rPr lang="en-US" sz="1800" dirty="0">
                <a:solidFill>
                  <a:schemeClr val="bg1"/>
                </a:solidFill>
              </a:rPr>
              <a:t>Retrospective analysis covering </a:t>
            </a:r>
            <a:r>
              <a:rPr lang="pl-PL" sz="1800" dirty="0">
                <a:solidFill>
                  <a:schemeClr val="bg1"/>
                </a:solidFill>
              </a:rPr>
              <a:t>                   </a:t>
            </a:r>
            <a:r>
              <a:rPr lang="en-US" sz="1800" dirty="0">
                <a:solidFill>
                  <a:schemeClr val="bg1"/>
                </a:solidFill>
              </a:rPr>
              <a:t>medical documentation </a:t>
            </a:r>
            <a:r>
              <a:rPr lang="pl-PL" sz="1800" dirty="0">
                <a:solidFill>
                  <a:schemeClr val="bg1"/>
                </a:solidFill>
              </a:rPr>
              <a:t>                                       </a:t>
            </a:r>
            <a:r>
              <a:rPr lang="en-US" sz="1800" dirty="0">
                <a:solidFill>
                  <a:schemeClr val="bg1"/>
                </a:solidFill>
              </a:rPr>
              <a:t>from 34 centers from 3 continents</a:t>
            </a:r>
            <a:endParaRPr lang="pl-PL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8255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defRPr/>
            </a:pPr>
            <a:r>
              <a:rPr lang="pl-P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pl-P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pl-P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pl-P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diagnosed</a:t>
            </a:r>
            <a:r>
              <a:rPr lang="pl-P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PCL in 2006-2016:</a:t>
            </a:r>
          </a:p>
          <a:p>
            <a:pPr marL="285750" indent="-285750" defTabSz="8255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pl-PL" sz="1800" dirty="0" err="1">
                <a:solidFill>
                  <a:schemeClr val="bg1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pPCL</a:t>
            </a:r>
            <a:r>
              <a:rPr lang="pl-PL" sz="1800" dirty="0">
                <a:solidFill>
                  <a:schemeClr val="bg1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, n = 117, (71% </a:t>
            </a:r>
            <a:r>
              <a:rPr lang="pl-PL" sz="1800" dirty="0" err="1">
                <a:solidFill>
                  <a:schemeClr val="bg1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diagnosed</a:t>
            </a:r>
            <a:r>
              <a:rPr lang="pl-PL" sz="1800" dirty="0">
                <a:solidFill>
                  <a:schemeClr val="bg1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in 2011-2016)</a:t>
            </a:r>
          </a:p>
          <a:p>
            <a:pPr defTabSz="8255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endParaRPr lang="pl-PL" sz="1800" dirty="0">
              <a:solidFill>
                <a:schemeClr val="bg1"/>
              </a:solidFill>
              <a:latin typeface="Arial" panose="020B0604020202020204" pitchFamily="34" charset="0"/>
              <a:ea typeface="Gill Sans"/>
              <a:cs typeface="Arial" panose="020B0604020202020204" pitchFamily="34" charset="0"/>
              <a:sym typeface="Gill Sans"/>
            </a:endParaRPr>
          </a:p>
          <a:p>
            <a:pPr marL="285750" indent="-285750" defTabSz="8255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pl-PL" sz="1800" dirty="0" err="1">
                <a:solidFill>
                  <a:schemeClr val="bg1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sPCL</a:t>
            </a:r>
            <a:r>
              <a:rPr lang="pl-PL" sz="1800" dirty="0">
                <a:solidFill>
                  <a:schemeClr val="bg1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, n = 101, (85% </a:t>
            </a:r>
            <a:r>
              <a:rPr lang="pl-PL" sz="1800" dirty="0" err="1">
                <a:solidFill>
                  <a:schemeClr val="bg1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dignosed</a:t>
            </a:r>
            <a:r>
              <a:rPr lang="pl-PL" sz="1800" dirty="0">
                <a:solidFill>
                  <a:schemeClr val="bg1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in 2011-2016)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ea typeface="Gill Sans"/>
              <a:cs typeface="Arial" panose="020B0604020202020204" pitchFamily="34" charset="0"/>
              <a:sym typeface="Gill Sans"/>
            </a:endParaRPr>
          </a:p>
          <a:p>
            <a:pPr defTabSz="8255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defRPr/>
            </a:pPr>
            <a:endParaRPr lang="en-US" sz="1800" spc="36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CEF25A7-A936-4C0D-AB12-0A17024191C2}"/>
              </a:ext>
            </a:extLst>
          </p:cNvPr>
          <p:cNvSpPr txBox="1"/>
          <p:nvPr/>
        </p:nvSpPr>
        <p:spPr>
          <a:xfrm>
            <a:off x="7436263" y="1443672"/>
            <a:ext cx="4671856" cy="6627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50800" tIns="50800" rIns="50800" bIns="50800" spcCol="38100" anchor="ctr">
            <a:spAutoFit/>
          </a:bodyPr>
          <a:lstStyle/>
          <a:p>
            <a:pPr defTabSz="8255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defRPr/>
            </a:pPr>
            <a:r>
              <a:rPr lang="pl-PL" sz="2800" spc="36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PCL in the era of </a:t>
            </a:r>
            <a:r>
              <a:rPr lang="pl-PL" sz="2800" spc="36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</a:t>
            </a:r>
            <a:r>
              <a:rPr lang="pl-PL" sz="2800" spc="36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pl-PL" sz="2800" spc="36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drugs</a:t>
            </a:r>
            <a:endParaRPr lang="en-US" sz="2800" spc="36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D2D71D-BE8C-4B4D-AC47-B681EE61D84B}"/>
              </a:ext>
            </a:extLst>
          </p:cNvPr>
          <p:cNvSpPr txBox="1"/>
          <p:nvPr/>
        </p:nvSpPr>
        <p:spPr>
          <a:xfrm>
            <a:off x="1958122" y="1763186"/>
            <a:ext cx="1020344" cy="6627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50800" tIns="50800" rIns="50800" bIns="50800" spcCol="38100" anchor="ctr">
            <a:spAutoFit/>
          </a:bodyPr>
          <a:lstStyle/>
          <a:p>
            <a:pPr defTabSz="8255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defRPr/>
            </a:pPr>
            <a:r>
              <a:rPr lang="pl-PL" sz="2800" spc="36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pPLC</a:t>
            </a:r>
            <a:endParaRPr lang="en-US" sz="2800" spc="36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119202-35FE-443F-A78A-164CB1C80989}"/>
              </a:ext>
            </a:extLst>
          </p:cNvPr>
          <p:cNvSpPr txBox="1"/>
          <p:nvPr/>
        </p:nvSpPr>
        <p:spPr>
          <a:xfrm>
            <a:off x="5075395" y="1786620"/>
            <a:ext cx="1020344" cy="6627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50800" tIns="50800" rIns="50800" bIns="50800" spcCol="38100" anchor="ctr">
            <a:spAutoFit/>
          </a:bodyPr>
          <a:lstStyle/>
          <a:p>
            <a:pPr defTabSz="8255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defRPr/>
            </a:pPr>
            <a:r>
              <a:rPr lang="pl-PL" sz="2800" spc="36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sPLC</a:t>
            </a:r>
            <a:endParaRPr lang="en-US" sz="2800" spc="36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46" name="Rectangle 34">
            <a:extLst>
              <a:ext uri="{FF2B5EF4-FFF2-40B4-BE49-F238E27FC236}">
                <a16:creationId xmlns:a16="http://schemas.microsoft.com/office/drawing/2014/main" id="{14979CA7-1E36-47D1-90DD-680CF5240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3613" y="6237288"/>
            <a:ext cx="360838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742950" indent="-28575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43000" indent="-22860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600200" indent="-22860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057400" indent="-22860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5146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29718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4290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38862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r>
              <a:rPr lang="da-DK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Jurczyszyn A. et al. </a:t>
            </a:r>
            <a:r>
              <a:rPr lang="da-DK" altLang="en-US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 J Haematol</a:t>
            </a:r>
            <a:r>
              <a:rPr lang="da-DK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2018;180:831-839.</a:t>
            </a:r>
          </a:p>
          <a:p>
            <a:r>
              <a:rPr lang="pl-PL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Jurczyszyn A. et al. </a:t>
            </a:r>
            <a:r>
              <a:rPr lang="pl-PL" altLang="en-US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Leuk</a:t>
            </a:r>
            <a:r>
              <a:rPr lang="pl-PL" altLang="en-US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en-US" sz="11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Lymphoma</a:t>
            </a:r>
            <a:r>
              <a:rPr lang="pl-PL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2018;2:1-6.</a:t>
            </a:r>
            <a:endParaRPr lang="en-US" alt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F4F265E-F852-4F6A-92F1-BB21BF89D062}"/>
              </a:ext>
            </a:extLst>
          </p:cNvPr>
          <p:cNvGrpSpPr>
            <a:grpSpLocks/>
          </p:cNvGrpSpPr>
          <p:nvPr/>
        </p:nvGrpSpPr>
        <p:grpSpPr bwMode="auto">
          <a:xfrm>
            <a:off x="2892425" y="2563813"/>
            <a:ext cx="660400" cy="812800"/>
            <a:chOff x="3785901" y="1252289"/>
            <a:chExt cx="660400" cy="812815"/>
          </a:xfrm>
        </p:grpSpPr>
        <p:sp>
          <p:nvSpPr>
            <p:cNvPr id="37" name="Kształt">
              <a:extLst>
                <a:ext uri="{FF2B5EF4-FFF2-40B4-BE49-F238E27FC236}">
                  <a16:creationId xmlns:a16="http://schemas.microsoft.com/office/drawing/2014/main" id="{628D80B8-51FB-48B5-A3B9-4814DFE1C3C7}"/>
                </a:ext>
              </a:extLst>
            </p:cNvPr>
            <p:cNvSpPr/>
            <p:nvPr/>
          </p:nvSpPr>
          <p:spPr>
            <a:xfrm>
              <a:off x="3785901" y="1252289"/>
              <a:ext cx="660400" cy="812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extrusionOk="0">
                  <a:moveTo>
                    <a:pt x="19236" y="20249"/>
                  </a:moveTo>
                  <a:cubicBezTo>
                    <a:pt x="19624" y="20249"/>
                    <a:pt x="19938" y="19994"/>
                    <a:pt x="19938" y="19679"/>
                  </a:cubicBezTo>
                  <a:lnTo>
                    <a:pt x="19938" y="4050"/>
                  </a:lnTo>
                  <a:lnTo>
                    <a:pt x="18277" y="4050"/>
                  </a:lnTo>
                  <a:lnTo>
                    <a:pt x="18277" y="5400"/>
                  </a:lnTo>
                  <a:lnTo>
                    <a:pt x="16615" y="5400"/>
                  </a:lnTo>
                  <a:lnTo>
                    <a:pt x="16615" y="4050"/>
                  </a:lnTo>
                  <a:lnTo>
                    <a:pt x="14954" y="4050"/>
                  </a:lnTo>
                  <a:lnTo>
                    <a:pt x="14954" y="5400"/>
                  </a:lnTo>
                  <a:lnTo>
                    <a:pt x="13292" y="5400"/>
                  </a:lnTo>
                  <a:lnTo>
                    <a:pt x="13292" y="4050"/>
                  </a:lnTo>
                  <a:lnTo>
                    <a:pt x="11631" y="4050"/>
                  </a:lnTo>
                  <a:lnTo>
                    <a:pt x="11631" y="5400"/>
                  </a:lnTo>
                  <a:lnTo>
                    <a:pt x="9969" y="5400"/>
                  </a:lnTo>
                  <a:lnTo>
                    <a:pt x="9969" y="4050"/>
                  </a:lnTo>
                  <a:lnTo>
                    <a:pt x="8308" y="4050"/>
                  </a:lnTo>
                  <a:lnTo>
                    <a:pt x="8308" y="5400"/>
                  </a:lnTo>
                  <a:lnTo>
                    <a:pt x="6646" y="5400"/>
                  </a:lnTo>
                  <a:lnTo>
                    <a:pt x="6646" y="4050"/>
                  </a:lnTo>
                  <a:lnTo>
                    <a:pt x="4985" y="4050"/>
                  </a:lnTo>
                  <a:lnTo>
                    <a:pt x="4985" y="5400"/>
                  </a:lnTo>
                  <a:lnTo>
                    <a:pt x="3323" y="5400"/>
                  </a:lnTo>
                  <a:lnTo>
                    <a:pt x="3323" y="4050"/>
                  </a:lnTo>
                  <a:lnTo>
                    <a:pt x="1662" y="4050"/>
                  </a:lnTo>
                  <a:lnTo>
                    <a:pt x="1662" y="19679"/>
                  </a:lnTo>
                  <a:cubicBezTo>
                    <a:pt x="1662" y="19994"/>
                    <a:pt x="1977" y="20249"/>
                    <a:pt x="2364" y="20249"/>
                  </a:cubicBezTo>
                  <a:cubicBezTo>
                    <a:pt x="2364" y="20249"/>
                    <a:pt x="19236" y="20249"/>
                    <a:pt x="19236" y="20249"/>
                  </a:cubicBezTo>
                  <a:close/>
                  <a:moveTo>
                    <a:pt x="9989" y="15597"/>
                  </a:moveTo>
                  <a:cubicBezTo>
                    <a:pt x="9989" y="16468"/>
                    <a:pt x="9087" y="16657"/>
                    <a:pt x="9087" y="16872"/>
                  </a:cubicBezTo>
                  <a:cubicBezTo>
                    <a:pt x="9087" y="17058"/>
                    <a:pt x="9696" y="17116"/>
                    <a:pt x="9969" y="17133"/>
                  </a:cubicBezTo>
                  <a:lnTo>
                    <a:pt x="9969" y="17877"/>
                  </a:lnTo>
                  <a:cubicBezTo>
                    <a:pt x="8469" y="17762"/>
                    <a:pt x="6641" y="17118"/>
                    <a:pt x="6641" y="15748"/>
                  </a:cubicBezTo>
                  <a:cubicBezTo>
                    <a:pt x="6641" y="14977"/>
                    <a:pt x="7349" y="14371"/>
                    <a:pt x="8363" y="14371"/>
                  </a:cubicBezTo>
                  <a:cubicBezTo>
                    <a:pt x="9168" y="14371"/>
                    <a:pt x="9989" y="14952"/>
                    <a:pt x="9989" y="15597"/>
                  </a:cubicBezTo>
                  <a:close/>
                  <a:moveTo>
                    <a:pt x="10182" y="10342"/>
                  </a:moveTo>
                  <a:cubicBezTo>
                    <a:pt x="10182" y="10986"/>
                    <a:pt x="9474" y="11579"/>
                    <a:pt x="8637" y="11579"/>
                  </a:cubicBezTo>
                  <a:cubicBezTo>
                    <a:pt x="7703" y="11579"/>
                    <a:pt x="7043" y="11036"/>
                    <a:pt x="7043" y="10316"/>
                  </a:cubicBezTo>
                  <a:cubicBezTo>
                    <a:pt x="7043" y="9047"/>
                    <a:pt x="8526" y="8294"/>
                    <a:pt x="9969" y="8102"/>
                  </a:cubicBezTo>
                  <a:lnTo>
                    <a:pt x="9969" y="8849"/>
                  </a:lnTo>
                  <a:cubicBezTo>
                    <a:pt x="9712" y="8894"/>
                    <a:pt x="9361" y="8996"/>
                    <a:pt x="9361" y="9204"/>
                  </a:cubicBezTo>
                  <a:cubicBezTo>
                    <a:pt x="9361" y="9482"/>
                    <a:pt x="10182" y="9507"/>
                    <a:pt x="10182" y="10342"/>
                  </a:cubicBezTo>
                  <a:close/>
                  <a:moveTo>
                    <a:pt x="12644" y="12868"/>
                  </a:moveTo>
                  <a:lnTo>
                    <a:pt x="12644" y="12893"/>
                  </a:lnTo>
                  <a:cubicBezTo>
                    <a:pt x="14398" y="13272"/>
                    <a:pt x="15364" y="13891"/>
                    <a:pt x="15364" y="15205"/>
                  </a:cubicBezTo>
                  <a:cubicBezTo>
                    <a:pt x="15364" y="16350"/>
                    <a:pt x="14451" y="17933"/>
                    <a:pt x="10800" y="17883"/>
                  </a:cubicBezTo>
                  <a:lnTo>
                    <a:pt x="10800" y="17128"/>
                  </a:lnTo>
                  <a:cubicBezTo>
                    <a:pt x="11523" y="16982"/>
                    <a:pt x="11759" y="16583"/>
                    <a:pt x="11759" y="16001"/>
                  </a:cubicBezTo>
                  <a:lnTo>
                    <a:pt x="11759" y="14308"/>
                  </a:lnTo>
                  <a:cubicBezTo>
                    <a:pt x="11759" y="13727"/>
                    <a:pt x="11646" y="13222"/>
                    <a:pt x="10713" y="13184"/>
                  </a:cubicBezTo>
                  <a:cubicBezTo>
                    <a:pt x="10407" y="13171"/>
                    <a:pt x="10053" y="13146"/>
                    <a:pt x="10053" y="12830"/>
                  </a:cubicBezTo>
                  <a:cubicBezTo>
                    <a:pt x="10053" y="12502"/>
                    <a:pt x="10375" y="12476"/>
                    <a:pt x="10713" y="12451"/>
                  </a:cubicBezTo>
                  <a:cubicBezTo>
                    <a:pt x="11743" y="12375"/>
                    <a:pt x="11759" y="11554"/>
                    <a:pt x="11759" y="11427"/>
                  </a:cubicBezTo>
                  <a:lnTo>
                    <a:pt x="11759" y="9962"/>
                  </a:lnTo>
                  <a:cubicBezTo>
                    <a:pt x="11759" y="9404"/>
                    <a:pt x="11538" y="8958"/>
                    <a:pt x="10800" y="8810"/>
                  </a:cubicBezTo>
                  <a:lnTo>
                    <a:pt x="10800" y="8055"/>
                  </a:lnTo>
                  <a:cubicBezTo>
                    <a:pt x="13972" y="7955"/>
                    <a:pt x="15171" y="9500"/>
                    <a:pt x="15171" y="10556"/>
                  </a:cubicBezTo>
                  <a:cubicBezTo>
                    <a:pt x="15171" y="11807"/>
                    <a:pt x="14108" y="12577"/>
                    <a:pt x="12644" y="12868"/>
                  </a:cubicBezTo>
                  <a:close/>
                  <a:moveTo>
                    <a:pt x="21600" y="1"/>
                  </a:moveTo>
                  <a:lnTo>
                    <a:pt x="21600" y="19574"/>
                  </a:lnTo>
                  <a:cubicBezTo>
                    <a:pt x="21600" y="20953"/>
                    <a:pt x="20752" y="21599"/>
                    <a:pt x="19108" y="21599"/>
                  </a:cubicBezTo>
                  <a:lnTo>
                    <a:pt x="2493" y="21599"/>
                  </a:lnTo>
                  <a:cubicBezTo>
                    <a:pt x="874" y="21599"/>
                    <a:pt x="0" y="20911"/>
                    <a:pt x="0" y="19574"/>
                  </a:cubicBezTo>
                  <a:lnTo>
                    <a:pt x="0" y="1"/>
                  </a:lnTo>
                  <a:cubicBezTo>
                    <a:pt x="0" y="-1"/>
                    <a:pt x="21600" y="1"/>
                    <a:pt x="21600" y="1"/>
                  </a:cubicBezTo>
                  <a:close/>
                </a:path>
              </a:pathLst>
            </a:custGeom>
            <a:solidFill>
              <a:srgbClr val="0080C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EC2D727-8C7A-4DA1-953F-356B8B2DA1C3}"/>
                </a:ext>
              </a:extLst>
            </p:cNvPr>
            <p:cNvSpPr txBox="1"/>
            <p:nvPr/>
          </p:nvSpPr>
          <p:spPr>
            <a:xfrm flipH="1">
              <a:off x="3905129" y="1529425"/>
              <a:ext cx="467754" cy="471924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50800" tIns="50800" rIns="50800" bIns="50800" spcCol="38100" anchor="ctr">
              <a:spAutoFit/>
            </a:bodyPr>
            <a:lstStyle/>
            <a:p>
              <a:pPr defTabSz="825500" fontAlgn="auto">
                <a:spcBef>
                  <a:spcPts val="0"/>
                </a:spcBef>
                <a:spcAft>
                  <a:spcPts val="0"/>
                </a:spcAft>
                <a:buClr>
                  <a:srgbClr val="007ABB"/>
                </a:buClr>
                <a:defRPr/>
              </a:pPr>
              <a:r>
                <a:rPr lang="pl-PL" sz="2400" b="1" spc="36" dirty="0">
                  <a:solidFill>
                    <a:srgbClr val="0080C2"/>
                  </a:solidFill>
                  <a:latin typeface="Baskerville Old Face" panose="02020602080505020303" pitchFamily="18" charset="0"/>
                  <a:ea typeface="+mn-ea"/>
                  <a:cs typeface="Aharoni" panose="02010803020104030203" pitchFamily="2" charset="-79"/>
                </a:rPr>
                <a:t>23</a:t>
              </a:r>
              <a:endParaRPr lang="en-US" sz="2400" b="1" spc="36" dirty="0">
                <a:solidFill>
                  <a:srgbClr val="0080C2"/>
                </a:solidFill>
                <a:latin typeface="Baskerville Old Face" panose="02020602080505020303" pitchFamily="18" charset="0"/>
                <a:ea typeface="+mn-ea"/>
                <a:cs typeface="Aharoni" panose="02010803020104030203" pitchFamily="2" charset="-79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88D8C72-C557-46B9-9541-D744FA6577EF}"/>
              </a:ext>
            </a:extLst>
          </p:cNvPr>
          <p:cNvGrpSpPr>
            <a:grpSpLocks/>
          </p:cNvGrpSpPr>
          <p:nvPr/>
        </p:nvGrpSpPr>
        <p:grpSpPr bwMode="auto">
          <a:xfrm>
            <a:off x="6000750" y="2563813"/>
            <a:ext cx="660400" cy="812800"/>
            <a:chOff x="3785901" y="1252289"/>
            <a:chExt cx="660400" cy="812815"/>
          </a:xfrm>
        </p:grpSpPr>
        <p:sp>
          <p:nvSpPr>
            <p:cNvPr id="41" name="Kształt">
              <a:extLst>
                <a:ext uri="{FF2B5EF4-FFF2-40B4-BE49-F238E27FC236}">
                  <a16:creationId xmlns:a16="http://schemas.microsoft.com/office/drawing/2014/main" id="{8C5661E1-82FD-4277-A594-031F15556442}"/>
                </a:ext>
              </a:extLst>
            </p:cNvPr>
            <p:cNvSpPr/>
            <p:nvPr/>
          </p:nvSpPr>
          <p:spPr>
            <a:xfrm>
              <a:off x="3785901" y="1252289"/>
              <a:ext cx="660400" cy="812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extrusionOk="0">
                  <a:moveTo>
                    <a:pt x="19236" y="20249"/>
                  </a:moveTo>
                  <a:cubicBezTo>
                    <a:pt x="19624" y="20249"/>
                    <a:pt x="19938" y="19994"/>
                    <a:pt x="19938" y="19679"/>
                  </a:cubicBezTo>
                  <a:lnTo>
                    <a:pt x="19938" y="4050"/>
                  </a:lnTo>
                  <a:lnTo>
                    <a:pt x="18277" y="4050"/>
                  </a:lnTo>
                  <a:lnTo>
                    <a:pt x="18277" y="5400"/>
                  </a:lnTo>
                  <a:lnTo>
                    <a:pt x="16615" y="5400"/>
                  </a:lnTo>
                  <a:lnTo>
                    <a:pt x="16615" y="4050"/>
                  </a:lnTo>
                  <a:lnTo>
                    <a:pt x="14954" y="4050"/>
                  </a:lnTo>
                  <a:lnTo>
                    <a:pt x="14954" y="5400"/>
                  </a:lnTo>
                  <a:lnTo>
                    <a:pt x="13292" y="5400"/>
                  </a:lnTo>
                  <a:lnTo>
                    <a:pt x="13292" y="4050"/>
                  </a:lnTo>
                  <a:lnTo>
                    <a:pt x="11631" y="4050"/>
                  </a:lnTo>
                  <a:lnTo>
                    <a:pt x="11631" y="5400"/>
                  </a:lnTo>
                  <a:lnTo>
                    <a:pt x="9969" y="5400"/>
                  </a:lnTo>
                  <a:lnTo>
                    <a:pt x="9969" y="4050"/>
                  </a:lnTo>
                  <a:lnTo>
                    <a:pt x="8308" y="4050"/>
                  </a:lnTo>
                  <a:lnTo>
                    <a:pt x="8308" y="5400"/>
                  </a:lnTo>
                  <a:lnTo>
                    <a:pt x="6646" y="5400"/>
                  </a:lnTo>
                  <a:lnTo>
                    <a:pt x="6646" y="4050"/>
                  </a:lnTo>
                  <a:lnTo>
                    <a:pt x="4985" y="4050"/>
                  </a:lnTo>
                  <a:lnTo>
                    <a:pt x="4985" y="5400"/>
                  </a:lnTo>
                  <a:lnTo>
                    <a:pt x="3323" y="5400"/>
                  </a:lnTo>
                  <a:lnTo>
                    <a:pt x="3323" y="4050"/>
                  </a:lnTo>
                  <a:lnTo>
                    <a:pt x="1662" y="4050"/>
                  </a:lnTo>
                  <a:lnTo>
                    <a:pt x="1662" y="19679"/>
                  </a:lnTo>
                  <a:cubicBezTo>
                    <a:pt x="1662" y="19994"/>
                    <a:pt x="1977" y="20249"/>
                    <a:pt x="2364" y="20249"/>
                  </a:cubicBezTo>
                  <a:cubicBezTo>
                    <a:pt x="2364" y="20249"/>
                    <a:pt x="19236" y="20249"/>
                    <a:pt x="19236" y="20249"/>
                  </a:cubicBezTo>
                  <a:close/>
                  <a:moveTo>
                    <a:pt x="9989" y="15597"/>
                  </a:moveTo>
                  <a:cubicBezTo>
                    <a:pt x="9989" y="16468"/>
                    <a:pt x="9087" y="16657"/>
                    <a:pt x="9087" y="16872"/>
                  </a:cubicBezTo>
                  <a:cubicBezTo>
                    <a:pt x="9087" y="17058"/>
                    <a:pt x="9696" y="17116"/>
                    <a:pt x="9969" y="17133"/>
                  </a:cubicBezTo>
                  <a:lnTo>
                    <a:pt x="9969" y="17877"/>
                  </a:lnTo>
                  <a:cubicBezTo>
                    <a:pt x="8469" y="17762"/>
                    <a:pt x="6641" y="17118"/>
                    <a:pt x="6641" y="15748"/>
                  </a:cubicBezTo>
                  <a:cubicBezTo>
                    <a:pt x="6641" y="14977"/>
                    <a:pt x="7349" y="14371"/>
                    <a:pt x="8363" y="14371"/>
                  </a:cubicBezTo>
                  <a:cubicBezTo>
                    <a:pt x="9168" y="14371"/>
                    <a:pt x="9989" y="14952"/>
                    <a:pt x="9989" y="15597"/>
                  </a:cubicBezTo>
                  <a:close/>
                  <a:moveTo>
                    <a:pt x="10182" y="10342"/>
                  </a:moveTo>
                  <a:cubicBezTo>
                    <a:pt x="10182" y="10986"/>
                    <a:pt x="9474" y="11579"/>
                    <a:pt x="8637" y="11579"/>
                  </a:cubicBezTo>
                  <a:cubicBezTo>
                    <a:pt x="7703" y="11579"/>
                    <a:pt x="7043" y="11036"/>
                    <a:pt x="7043" y="10316"/>
                  </a:cubicBezTo>
                  <a:cubicBezTo>
                    <a:pt x="7043" y="9047"/>
                    <a:pt x="8526" y="8294"/>
                    <a:pt x="9969" y="8102"/>
                  </a:cubicBezTo>
                  <a:lnTo>
                    <a:pt x="9969" y="8849"/>
                  </a:lnTo>
                  <a:cubicBezTo>
                    <a:pt x="9712" y="8894"/>
                    <a:pt x="9361" y="8996"/>
                    <a:pt x="9361" y="9204"/>
                  </a:cubicBezTo>
                  <a:cubicBezTo>
                    <a:pt x="9361" y="9482"/>
                    <a:pt x="10182" y="9507"/>
                    <a:pt x="10182" y="10342"/>
                  </a:cubicBezTo>
                  <a:close/>
                  <a:moveTo>
                    <a:pt x="12644" y="12868"/>
                  </a:moveTo>
                  <a:lnTo>
                    <a:pt x="12644" y="12893"/>
                  </a:lnTo>
                  <a:cubicBezTo>
                    <a:pt x="14398" y="13272"/>
                    <a:pt x="15364" y="13891"/>
                    <a:pt x="15364" y="15205"/>
                  </a:cubicBezTo>
                  <a:cubicBezTo>
                    <a:pt x="15364" y="16350"/>
                    <a:pt x="14451" y="17933"/>
                    <a:pt x="10800" y="17883"/>
                  </a:cubicBezTo>
                  <a:lnTo>
                    <a:pt x="10800" y="17128"/>
                  </a:lnTo>
                  <a:cubicBezTo>
                    <a:pt x="11523" y="16982"/>
                    <a:pt x="11759" y="16583"/>
                    <a:pt x="11759" y="16001"/>
                  </a:cubicBezTo>
                  <a:lnTo>
                    <a:pt x="11759" y="14308"/>
                  </a:lnTo>
                  <a:cubicBezTo>
                    <a:pt x="11759" y="13727"/>
                    <a:pt x="11646" y="13222"/>
                    <a:pt x="10713" y="13184"/>
                  </a:cubicBezTo>
                  <a:cubicBezTo>
                    <a:pt x="10407" y="13171"/>
                    <a:pt x="10053" y="13146"/>
                    <a:pt x="10053" y="12830"/>
                  </a:cubicBezTo>
                  <a:cubicBezTo>
                    <a:pt x="10053" y="12502"/>
                    <a:pt x="10375" y="12476"/>
                    <a:pt x="10713" y="12451"/>
                  </a:cubicBezTo>
                  <a:cubicBezTo>
                    <a:pt x="11743" y="12375"/>
                    <a:pt x="11759" y="11554"/>
                    <a:pt x="11759" y="11427"/>
                  </a:cubicBezTo>
                  <a:lnTo>
                    <a:pt x="11759" y="9962"/>
                  </a:lnTo>
                  <a:cubicBezTo>
                    <a:pt x="11759" y="9404"/>
                    <a:pt x="11538" y="8958"/>
                    <a:pt x="10800" y="8810"/>
                  </a:cubicBezTo>
                  <a:lnTo>
                    <a:pt x="10800" y="8055"/>
                  </a:lnTo>
                  <a:cubicBezTo>
                    <a:pt x="13972" y="7955"/>
                    <a:pt x="15171" y="9500"/>
                    <a:pt x="15171" y="10556"/>
                  </a:cubicBezTo>
                  <a:cubicBezTo>
                    <a:pt x="15171" y="11807"/>
                    <a:pt x="14108" y="12577"/>
                    <a:pt x="12644" y="12868"/>
                  </a:cubicBezTo>
                  <a:close/>
                  <a:moveTo>
                    <a:pt x="21600" y="1"/>
                  </a:moveTo>
                  <a:lnTo>
                    <a:pt x="21600" y="19574"/>
                  </a:lnTo>
                  <a:cubicBezTo>
                    <a:pt x="21600" y="20953"/>
                    <a:pt x="20752" y="21599"/>
                    <a:pt x="19108" y="21599"/>
                  </a:cubicBezTo>
                  <a:lnTo>
                    <a:pt x="2493" y="21599"/>
                  </a:lnTo>
                  <a:cubicBezTo>
                    <a:pt x="874" y="21599"/>
                    <a:pt x="0" y="20911"/>
                    <a:pt x="0" y="19574"/>
                  </a:cubicBezTo>
                  <a:lnTo>
                    <a:pt x="0" y="1"/>
                  </a:lnTo>
                  <a:cubicBezTo>
                    <a:pt x="0" y="-1"/>
                    <a:pt x="21600" y="1"/>
                    <a:pt x="21600" y="1"/>
                  </a:cubicBezTo>
                  <a:close/>
                </a:path>
              </a:pathLst>
            </a:custGeom>
            <a:solidFill>
              <a:srgbClr val="0080C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A3D2A93-483A-4030-BC63-37F866459A4A}"/>
                </a:ext>
              </a:extLst>
            </p:cNvPr>
            <p:cNvSpPr txBox="1"/>
            <p:nvPr/>
          </p:nvSpPr>
          <p:spPr>
            <a:xfrm flipH="1">
              <a:off x="3858828" y="1529425"/>
              <a:ext cx="493428" cy="471924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50800" tIns="50800" rIns="50800" bIns="50800" spcCol="38100" anchor="ctr">
              <a:spAutoFit/>
            </a:bodyPr>
            <a:lstStyle/>
            <a:p>
              <a:pPr defTabSz="825500" fontAlgn="auto">
                <a:spcBef>
                  <a:spcPts val="0"/>
                </a:spcBef>
                <a:spcAft>
                  <a:spcPts val="0"/>
                </a:spcAft>
                <a:buClr>
                  <a:srgbClr val="007ABB"/>
                </a:buClr>
                <a:defRPr/>
              </a:pPr>
              <a:r>
                <a:rPr lang="pl-PL" sz="2400" b="1" spc="36" dirty="0">
                  <a:solidFill>
                    <a:srgbClr val="0080C2"/>
                  </a:solidFill>
                  <a:latin typeface="Baskerville Old Face" panose="02020602080505020303" pitchFamily="18" charset="0"/>
                  <a:ea typeface="+mn-ea"/>
                  <a:cs typeface="Aharoni" panose="02010803020104030203" pitchFamily="2" charset="-79"/>
                </a:rPr>
                <a:t>4,3</a:t>
              </a:r>
              <a:endParaRPr lang="en-US" sz="2400" b="1" spc="36" dirty="0">
                <a:solidFill>
                  <a:srgbClr val="0080C2"/>
                </a:solidFill>
                <a:latin typeface="Baskerville Old Face" panose="02020602080505020303" pitchFamily="18" charset="0"/>
                <a:ea typeface="+mn-ea"/>
                <a:cs typeface="Aharoni" panose="02010803020104030203" pitchFamily="2" charset="-79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5627DBF8-BAA7-4175-9828-D07F70A7CD77}"/>
              </a:ext>
            </a:extLst>
          </p:cNvPr>
          <p:cNvSpPr txBox="1"/>
          <p:nvPr/>
        </p:nvSpPr>
        <p:spPr>
          <a:xfrm>
            <a:off x="1146031" y="6140840"/>
            <a:ext cx="5007909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50800" tIns="50800" rIns="50800" bIns="50800" spcCol="38100" anchor="ctr">
            <a:spAutoFit/>
          </a:bodyPr>
          <a:lstStyle/>
          <a:p>
            <a:pPr defTabSz="8255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defRPr/>
            </a:pPr>
            <a:r>
              <a:rPr lang="pl-PL" sz="2000" spc="36" dirty="0" err="1">
                <a:solidFill>
                  <a:srgbClr val="0080C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Survival</a:t>
            </a:r>
            <a:r>
              <a:rPr lang="pl-PL" sz="2000" spc="36" dirty="0">
                <a:solidFill>
                  <a:srgbClr val="0080C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pl-PL" sz="2000" spc="36" dirty="0" err="1">
                <a:solidFill>
                  <a:srgbClr val="0080C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</a:t>
            </a:r>
            <a:r>
              <a:rPr lang="pl-PL" sz="2000" spc="36" dirty="0">
                <a:solidFill>
                  <a:srgbClr val="0080C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≈ </a:t>
            </a:r>
            <a:r>
              <a:rPr lang="pl-PL" sz="2000" spc="36" dirty="0" err="1">
                <a:solidFill>
                  <a:srgbClr val="0080C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doubled</a:t>
            </a:r>
            <a:r>
              <a:rPr lang="pl-PL" sz="2000" spc="36" dirty="0">
                <a:solidFill>
                  <a:srgbClr val="0080C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pl-PL" sz="2000" spc="36" dirty="0" err="1">
                <a:solidFill>
                  <a:srgbClr val="0080C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since</a:t>
            </a:r>
            <a:r>
              <a:rPr lang="pl-PL" sz="2000" spc="36" dirty="0">
                <a:solidFill>
                  <a:srgbClr val="0080C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pl-PL" sz="2000" spc="36" dirty="0" err="1">
                <a:solidFill>
                  <a:srgbClr val="0080C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last</a:t>
            </a:r>
            <a:r>
              <a:rPr lang="pl-PL" sz="2000" spc="36" dirty="0">
                <a:solidFill>
                  <a:srgbClr val="0080C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pl-PL" sz="2000" spc="36" dirty="0" err="1">
                <a:solidFill>
                  <a:srgbClr val="0080C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decade</a:t>
            </a:r>
            <a:endParaRPr lang="en-US" sz="2000" spc="36" dirty="0">
              <a:solidFill>
                <a:srgbClr val="0080C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4569F59-68AA-4173-A61E-F79A7C4211A3}"/>
              </a:ext>
            </a:extLst>
          </p:cNvPr>
          <p:cNvGrpSpPr/>
          <p:nvPr/>
        </p:nvGrpSpPr>
        <p:grpSpPr>
          <a:xfrm>
            <a:off x="7329782" y="294634"/>
            <a:ext cx="903730" cy="1052208"/>
            <a:chOff x="6389588" y="4539152"/>
            <a:chExt cx="903730" cy="1052208"/>
          </a:xfrm>
          <a:solidFill>
            <a:schemeClr val="bg1"/>
          </a:solidFill>
        </p:grpSpPr>
        <p:sp>
          <p:nvSpPr>
            <p:cNvPr id="45" name="Shape 69">
              <a:extLst>
                <a:ext uri="{FF2B5EF4-FFF2-40B4-BE49-F238E27FC236}">
                  <a16:creationId xmlns:a16="http://schemas.microsoft.com/office/drawing/2014/main" id="{7C94D943-DC72-4956-84C1-3296DD0222D5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6508699" y="4539152"/>
              <a:ext cx="784619" cy="789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47" h="20179" extrusionOk="0">
                  <a:moveTo>
                    <a:pt x="17092" y="14035"/>
                  </a:moveTo>
                  <a:lnTo>
                    <a:pt x="13907" y="12099"/>
                  </a:lnTo>
                  <a:cubicBezTo>
                    <a:pt x="14214" y="11500"/>
                    <a:pt x="14490" y="10886"/>
                    <a:pt x="14735" y="10259"/>
                  </a:cubicBezTo>
                  <a:cubicBezTo>
                    <a:pt x="14979" y="9632"/>
                    <a:pt x="15192" y="8993"/>
                    <a:pt x="15373" y="8343"/>
                  </a:cubicBezTo>
                  <a:cubicBezTo>
                    <a:pt x="15646" y="8385"/>
                    <a:pt x="15920" y="8418"/>
                    <a:pt x="16194" y="8440"/>
                  </a:cubicBezTo>
                  <a:cubicBezTo>
                    <a:pt x="16469" y="8462"/>
                    <a:pt x="16745" y="8473"/>
                    <a:pt x="17021" y="8474"/>
                  </a:cubicBezTo>
                  <a:lnTo>
                    <a:pt x="17022" y="8474"/>
                  </a:lnTo>
                  <a:cubicBezTo>
                    <a:pt x="17290" y="8474"/>
                    <a:pt x="17560" y="8461"/>
                    <a:pt x="17831" y="8441"/>
                  </a:cubicBezTo>
                  <a:cubicBezTo>
                    <a:pt x="18000" y="9396"/>
                    <a:pt x="18020" y="10361"/>
                    <a:pt x="17895" y="11304"/>
                  </a:cubicBezTo>
                  <a:cubicBezTo>
                    <a:pt x="17770" y="12247"/>
                    <a:pt x="17500" y="13168"/>
                    <a:pt x="17092" y="14035"/>
                  </a:cubicBezTo>
                  <a:close/>
                  <a:moveTo>
                    <a:pt x="12318" y="18488"/>
                  </a:moveTo>
                  <a:cubicBezTo>
                    <a:pt x="12136" y="18094"/>
                    <a:pt x="11937" y="17714"/>
                    <a:pt x="11719" y="17348"/>
                  </a:cubicBezTo>
                  <a:cubicBezTo>
                    <a:pt x="11502" y="16982"/>
                    <a:pt x="11266" y="16631"/>
                    <a:pt x="11014" y="16294"/>
                  </a:cubicBezTo>
                  <a:cubicBezTo>
                    <a:pt x="11458" y="15804"/>
                    <a:pt x="11878" y="15289"/>
                    <a:pt x="12271" y="14753"/>
                  </a:cubicBezTo>
                  <a:cubicBezTo>
                    <a:pt x="12664" y="14217"/>
                    <a:pt x="13031" y="13658"/>
                    <a:pt x="13371" y="13078"/>
                  </a:cubicBezTo>
                  <a:lnTo>
                    <a:pt x="16555" y="15014"/>
                  </a:lnTo>
                  <a:cubicBezTo>
                    <a:pt x="16046" y="15821"/>
                    <a:pt x="15422" y="16528"/>
                    <a:pt x="14708" y="17114"/>
                  </a:cubicBezTo>
                  <a:cubicBezTo>
                    <a:pt x="13994" y="17700"/>
                    <a:pt x="13190" y="18164"/>
                    <a:pt x="12318" y="18488"/>
                  </a:cubicBezTo>
                  <a:close/>
                  <a:moveTo>
                    <a:pt x="8099" y="18912"/>
                  </a:moveTo>
                  <a:cubicBezTo>
                    <a:pt x="8475" y="18640"/>
                    <a:pt x="8839" y="18354"/>
                    <a:pt x="9194" y="18054"/>
                  </a:cubicBezTo>
                  <a:cubicBezTo>
                    <a:pt x="9548" y="17754"/>
                    <a:pt x="9892" y="17441"/>
                    <a:pt x="10224" y="17114"/>
                  </a:cubicBezTo>
                  <a:cubicBezTo>
                    <a:pt x="10420" y="17386"/>
                    <a:pt x="10602" y="17669"/>
                    <a:pt x="10772" y="17961"/>
                  </a:cubicBezTo>
                  <a:cubicBezTo>
                    <a:pt x="10942" y="18254"/>
                    <a:pt x="11100" y="18556"/>
                    <a:pt x="11246" y="18867"/>
                  </a:cubicBezTo>
                  <a:cubicBezTo>
                    <a:pt x="10687" y="18986"/>
                    <a:pt x="10120" y="19049"/>
                    <a:pt x="9551" y="19049"/>
                  </a:cubicBezTo>
                  <a:cubicBezTo>
                    <a:pt x="9063" y="19049"/>
                    <a:pt x="8577" y="19000"/>
                    <a:pt x="8099" y="18912"/>
                  </a:cubicBezTo>
                  <a:close/>
                  <a:moveTo>
                    <a:pt x="1514" y="12906"/>
                  </a:moveTo>
                  <a:cubicBezTo>
                    <a:pt x="1817" y="12888"/>
                    <a:pt x="2120" y="12886"/>
                    <a:pt x="2422" y="12896"/>
                  </a:cubicBezTo>
                  <a:cubicBezTo>
                    <a:pt x="2723" y="12907"/>
                    <a:pt x="3025" y="12933"/>
                    <a:pt x="3324" y="12970"/>
                  </a:cubicBezTo>
                  <a:cubicBezTo>
                    <a:pt x="3227" y="13415"/>
                    <a:pt x="3146" y="13863"/>
                    <a:pt x="3080" y="14314"/>
                  </a:cubicBezTo>
                  <a:cubicBezTo>
                    <a:pt x="3013" y="14766"/>
                    <a:pt x="2962" y="15219"/>
                    <a:pt x="2926" y="15675"/>
                  </a:cubicBezTo>
                  <a:cubicBezTo>
                    <a:pt x="2618" y="15265"/>
                    <a:pt x="2343" y="14828"/>
                    <a:pt x="2107" y="14365"/>
                  </a:cubicBezTo>
                  <a:cubicBezTo>
                    <a:pt x="1870" y="13902"/>
                    <a:pt x="1672" y="13415"/>
                    <a:pt x="1514" y="12906"/>
                  </a:cubicBezTo>
                  <a:close/>
                  <a:moveTo>
                    <a:pt x="1896" y="6102"/>
                  </a:moveTo>
                  <a:lnTo>
                    <a:pt x="5080" y="8038"/>
                  </a:lnTo>
                  <a:cubicBezTo>
                    <a:pt x="4771" y="8642"/>
                    <a:pt x="4492" y="9261"/>
                    <a:pt x="4246" y="9894"/>
                  </a:cubicBezTo>
                  <a:cubicBezTo>
                    <a:pt x="4000" y="10526"/>
                    <a:pt x="3786" y="11171"/>
                    <a:pt x="3604" y="11827"/>
                  </a:cubicBezTo>
                  <a:cubicBezTo>
                    <a:pt x="3088" y="11751"/>
                    <a:pt x="2567" y="11711"/>
                    <a:pt x="2044" y="11711"/>
                  </a:cubicBezTo>
                  <a:cubicBezTo>
                    <a:pt x="1752" y="11711"/>
                    <a:pt x="1456" y="11722"/>
                    <a:pt x="1163" y="11746"/>
                  </a:cubicBezTo>
                  <a:cubicBezTo>
                    <a:pt x="987" y="10783"/>
                    <a:pt x="964" y="9809"/>
                    <a:pt x="1089" y="8858"/>
                  </a:cubicBezTo>
                  <a:cubicBezTo>
                    <a:pt x="1213" y="7906"/>
                    <a:pt x="1484" y="6977"/>
                    <a:pt x="1896" y="6102"/>
                  </a:cubicBezTo>
                  <a:close/>
                  <a:moveTo>
                    <a:pt x="6707" y="1634"/>
                  </a:moveTo>
                  <a:cubicBezTo>
                    <a:pt x="6886" y="2026"/>
                    <a:pt x="7083" y="2404"/>
                    <a:pt x="7298" y="2769"/>
                  </a:cubicBezTo>
                  <a:cubicBezTo>
                    <a:pt x="7513" y="3133"/>
                    <a:pt x="7745" y="3484"/>
                    <a:pt x="7993" y="3820"/>
                  </a:cubicBezTo>
                  <a:cubicBezTo>
                    <a:pt x="7545" y="4314"/>
                    <a:pt x="7122" y="4832"/>
                    <a:pt x="6725" y="5372"/>
                  </a:cubicBezTo>
                  <a:cubicBezTo>
                    <a:pt x="6329" y="5912"/>
                    <a:pt x="5959" y="6475"/>
                    <a:pt x="5617" y="7059"/>
                  </a:cubicBezTo>
                  <a:lnTo>
                    <a:pt x="2433" y="5124"/>
                  </a:lnTo>
                  <a:cubicBezTo>
                    <a:pt x="2945" y="4310"/>
                    <a:pt x="3574" y="3599"/>
                    <a:pt x="4294" y="3010"/>
                  </a:cubicBezTo>
                  <a:cubicBezTo>
                    <a:pt x="5015" y="2421"/>
                    <a:pt x="5827" y="1955"/>
                    <a:pt x="6707" y="1634"/>
                  </a:cubicBezTo>
                  <a:close/>
                  <a:moveTo>
                    <a:pt x="10809" y="1285"/>
                  </a:moveTo>
                  <a:cubicBezTo>
                    <a:pt x="10454" y="1545"/>
                    <a:pt x="10108" y="1818"/>
                    <a:pt x="9771" y="2103"/>
                  </a:cubicBezTo>
                  <a:cubicBezTo>
                    <a:pt x="9435" y="2388"/>
                    <a:pt x="9108" y="2685"/>
                    <a:pt x="8792" y="2994"/>
                  </a:cubicBezTo>
                  <a:cubicBezTo>
                    <a:pt x="8613" y="2741"/>
                    <a:pt x="8442" y="2479"/>
                    <a:pt x="8283" y="2210"/>
                  </a:cubicBezTo>
                  <a:cubicBezTo>
                    <a:pt x="8123" y="1940"/>
                    <a:pt x="7974" y="1662"/>
                    <a:pt x="7837" y="1374"/>
                  </a:cubicBezTo>
                  <a:cubicBezTo>
                    <a:pt x="8326" y="1266"/>
                    <a:pt x="8823" y="1206"/>
                    <a:pt x="9321" y="1191"/>
                  </a:cubicBezTo>
                  <a:cubicBezTo>
                    <a:pt x="9818" y="1177"/>
                    <a:pt x="10317" y="1209"/>
                    <a:pt x="10809" y="1285"/>
                  </a:cubicBezTo>
                  <a:close/>
                  <a:moveTo>
                    <a:pt x="17607" y="7268"/>
                  </a:moveTo>
                  <a:cubicBezTo>
                    <a:pt x="17280" y="7289"/>
                    <a:pt x="16954" y="7296"/>
                    <a:pt x="16628" y="7286"/>
                  </a:cubicBezTo>
                  <a:cubicBezTo>
                    <a:pt x="16302" y="7275"/>
                    <a:pt x="15977" y="7250"/>
                    <a:pt x="15654" y="7207"/>
                  </a:cubicBezTo>
                  <a:cubicBezTo>
                    <a:pt x="15757" y="6740"/>
                    <a:pt x="15843" y="6271"/>
                    <a:pt x="15912" y="5798"/>
                  </a:cubicBezTo>
                  <a:cubicBezTo>
                    <a:pt x="15981" y="5324"/>
                    <a:pt x="16034" y="4848"/>
                    <a:pt x="16070" y="4371"/>
                  </a:cubicBezTo>
                  <a:cubicBezTo>
                    <a:pt x="16408" y="4795"/>
                    <a:pt x="16706" y="5250"/>
                    <a:pt x="16964" y="5735"/>
                  </a:cubicBezTo>
                  <a:cubicBezTo>
                    <a:pt x="17221" y="6219"/>
                    <a:pt x="17437" y="6731"/>
                    <a:pt x="17607" y="7268"/>
                  </a:cubicBezTo>
                  <a:close/>
                  <a:moveTo>
                    <a:pt x="10304" y="9909"/>
                  </a:moveTo>
                  <a:lnTo>
                    <a:pt x="11821" y="7141"/>
                  </a:lnTo>
                  <a:cubicBezTo>
                    <a:pt x="12217" y="7356"/>
                    <a:pt x="12625" y="7546"/>
                    <a:pt x="13042" y="7710"/>
                  </a:cubicBezTo>
                  <a:cubicBezTo>
                    <a:pt x="13459" y="7874"/>
                    <a:pt x="13884" y="8012"/>
                    <a:pt x="14316" y="8124"/>
                  </a:cubicBezTo>
                  <a:cubicBezTo>
                    <a:pt x="14149" y="8713"/>
                    <a:pt x="13953" y="9294"/>
                    <a:pt x="13730" y="9862"/>
                  </a:cubicBezTo>
                  <a:cubicBezTo>
                    <a:pt x="13507" y="10431"/>
                    <a:pt x="13256" y="10990"/>
                    <a:pt x="12978" y="11535"/>
                  </a:cubicBezTo>
                  <a:lnTo>
                    <a:pt x="10304" y="9909"/>
                  </a:lnTo>
                  <a:close/>
                  <a:moveTo>
                    <a:pt x="8248" y="13659"/>
                  </a:moveTo>
                  <a:lnTo>
                    <a:pt x="9767" y="10887"/>
                  </a:lnTo>
                  <a:lnTo>
                    <a:pt x="12442" y="12513"/>
                  </a:lnTo>
                  <a:cubicBezTo>
                    <a:pt x="12132" y="13039"/>
                    <a:pt x="11799" y="13547"/>
                    <a:pt x="11442" y="14035"/>
                  </a:cubicBezTo>
                  <a:cubicBezTo>
                    <a:pt x="11086" y="14523"/>
                    <a:pt x="10706" y="14992"/>
                    <a:pt x="10305" y="15439"/>
                  </a:cubicBezTo>
                  <a:cubicBezTo>
                    <a:pt x="9998" y="15102"/>
                    <a:pt x="9674" y="14785"/>
                    <a:pt x="9330" y="14488"/>
                  </a:cubicBezTo>
                  <a:cubicBezTo>
                    <a:pt x="8987" y="14191"/>
                    <a:pt x="8626" y="13914"/>
                    <a:pt x="8248" y="13659"/>
                  </a:cubicBezTo>
                  <a:close/>
                  <a:moveTo>
                    <a:pt x="7710" y="14640"/>
                  </a:moveTo>
                  <a:cubicBezTo>
                    <a:pt x="8044" y="14873"/>
                    <a:pt x="8363" y="15125"/>
                    <a:pt x="8666" y="15394"/>
                  </a:cubicBezTo>
                  <a:cubicBezTo>
                    <a:pt x="8969" y="15663"/>
                    <a:pt x="9257" y="15950"/>
                    <a:pt x="9527" y="16254"/>
                  </a:cubicBezTo>
                  <a:cubicBezTo>
                    <a:pt x="9094" y="16681"/>
                    <a:pt x="8641" y="17084"/>
                    <a:pt x="8168" y="17462"/>
                  </a:cubicBezTo>
                  <a:cubicBezTo>
                    <a:pt x="7695" y="17840"/>
                    <a:pt x="7204" y="18193"/>
                    <a:pt x="6695" y="18520"/>
                  </a:cubicBezTo>
                  <a:cubicBezTo>
                    <a:pt x="6543" y="18462"/>
                    <a:pt x="6392" y="18401"/>
                    <a:pt x="6243" y="18334"/>
                  </a:cubicBezTo>
                  <a:cubicBezTo>
                    <a:pt x="6094" y="18268"/>
                    <a:pt x="5946" y="18197"/>
                    <a:pt x="5801" y="18122"/>
                  </a:cubicBezTo>
                  <a:lnTo>
                    <a:pt x="7710" y="14640"/>
                  </a:lnTo>
                  <a:close/>
                  <a:moveTo>
                    <a:pt x="8838" y="10323"/>
                  </a:moveTo>
                  <a:lnTo>
                    <a:pt x="7322" y="13088"/>
                  </a:lnTo>
                  <a:cubicBezTo>
                    <a:pt x="6901" y="12855"/>
                    <a:pt x="6467" y="12650"/>
                    <a:pt x="6023" y="12475"/>
                  </a:cubicBezTo>
                  <a:cubicBezTo>
                    <a:pt x="5579" y="12300"/>
                    <a:pt x="5125" y="12155"/>
                    <a:pt x="4663" y="12040"/>
                  </a:cubicBezTo>
                  <a:cubicBezTo>
                    <a:pt x="4831" y="11445"/>
                    <a:pt x="5028" y="10861"/>
                    <a:pt x="5252" y="10287"/>
                  </a:cubicBezTo>
                  <a:cubicBezTo>
                    <a:pt x="5477" y="9714"/>
                    <a:pt x="5729" y="9151"/>
                    <a:pt x="6009" y="8603"/>
                  </a:cubicBezTo>
                  <a:lnTo>
                    <a:pt x="8838" y="10323"/>
                  </a:lnTo>
                  <a:close/>
                  <a:moveTo>
                    <a:pt x="10892" y="6577"/>
                  </a:moveTo>
                  <a:lnTo>
                    <a:pt x="9375" y="9344"/>
                  </a:lnTo>
                  <a:lnTo>
                    <a:pt x="6546" y="7624"/>
                  </a:lnTo>
                  <a:cubicBezTo>
                    <a:pt x="6857" y="7095"/>
                    <a:pt x="7192" y="6585"/>
                    <a:pt x="7551" y="6094"/>
                  </a:cubicBezTo>
                  <a:cubicBezTo>
                    <a:pt x="7910" y="5604"/>
                    <a:pt x="8292" y="5133"/>
                    <a:pt x="8696" y="4683"/>
                  </a:cubicBezTo>
                  <a:cubicBezTo>
                    <a:pt x="9019" y="5044"/>
                    <a:pt x="9366" y="5383"/>
                    <a:pt x="9732" y="5699"/>
                  </a:cubicBezTo>
                  <a:cubicBezTo>
                    <a:pt x="10099" y="6015"/>
                    <a:pt x="10486" y="6308"/>
                    <a:pt x="10892" y="6577"/>
                  </a:cubicBezTo>
                  <a:close/>
                  <a:moveTo>
                    <a:pt x="11430" y="5596"/>
                  </a:moveTo>
                  <a:cubicBezTo>
                    <a:pt x="11068" y="5349"/>
                    <a:pt x="10724" y="5082"/>
                    <a:pt x="10397" y="4793"/>
                  </a:cubicBezTo>
                  <a:cubicBezTo>
                    <a:pt x="10071" y="4505"/>
                    <a:pt x="9764" y="4196"/>
                    <a:pt x="9475" y="3868"/>
                  </a:cubicBezTo>
                  <a:cubicBezTo>
                    <a:pt x="9900" y="3450"/>
                    <a:pt x="10345" y="3055"/>
                    <a:pt x="10808" y="2684"/>
                  </a:cubicBezTo>
                  <a:cubicBezTo>
                    <a:pt x="11271" y="2313"/>
                    <a:pt x="11752" y="1967"/>
                    <a:pt x="12250" y="1646"/>
                  </a:cubicBezTo>
                  <a:cubicBezTo>
                    <a:pt x="12436" y="1710"/>
                    <a:pt x="12620" y="1782"/>
                    <a:pt x="12801" y="1861"/>
                  </a:cubicBezTo>
                  <a:cubicBezTo>
                    <a:pt x="12983" y="1939"/>
                    <a:pt x="13161" y="2024"/>
                    <a:pt x="13337" y="2116"/>
                  </a:cubicBezTo>
                  <a:lnTo>
                    <a:pt x="11430" y="5596"/>
                  </a:lnTo>
                  <a:close/>
                  <a:moveTo>
                    <a:pt x="14599" y="7001"/>
                  </a:moveTo>
                  <a:cubicBezTo>
                    <a:pt x="14212" y="6906"/>
                    <a:pt x="13831" y="6788"/>
                    <a:pt x="13458" y="6647"/>
                  </a:cubicBezTo>
                  <a:cubicBezTo>
                    <a:pt x="13083" y="6506"/>
                    <a:pt x="12717" y="6341"/>
                    <a:pt x="12361" y="6156"/>
                  </a:cubicBezTo>
                  <a:lnTo>
                    <a:pt x="14267" y="2680"/>
                  </a:lnTo>
                  <a:cubicBezTo>
                    <a:pt x="14402" y="2775"/>
                    <a:pt x="14535" y="2871"/>
                    <a:pt x="14665" y="2973"/>
                  </a:cubicBezTo>
                  <a:cubicBezTo>
                    <a:pt x="14794" y="3073"/>
                    <a:pt x="14922" y="3177"/>
                    <a:pt x="15044" y="3286"/>
                  </a:cubicBezTo>
                  <a:cubicBezTo>
                    <a:pt x="15031" y="3913"/>
                    <a:pt x="14987" y="4537"/>
                    <a:pt x="14912" y="5157"/>
                  </a:cubicBezTo>
                  <a:cubicBezTo>
                    <a:pt x="14838" y="5777"/>
                    <a:pt x="14733" y="6392"/>
                    <a:pt x="14599" y="7001"/>
                  </a:cubicBezTo>
                  <a:close/>
                  <a:moveTo>
                    <a:pt x="4383" y="13157"/>
                  </a:moveTo>
                  <a:cubicBezTo>
                    <a:pt x="4799" y="13256"/>
                    <a:pt x="5209" y="13382"/>
                    <a:pt x="5609" y="13535"/>
                  </a:cubicBezTo>
                  <a:cubicBezTo>
                    <a:pt x="6011" y="13688"/>
                    <a:pt x="6402" y="13867"/>
                    <a:pt x="6783" y="14071"/>
                  </a:cubicBezTo>
                  <a:lnTo>
                    <a:pt x="4875" y="17551"/>
                  </a:lnTo>
                  <a:cubicBezTo>
                    <a:pt x="4711" y="17436"/>
                    <a:pt x="4551" y="17317"/>
                    <a:pt x="4395" y="17192"/>
                  </a:cubicBezTo>
                  <a:cubicBezTo>
                    <a:pt x="4241" y="17067"/>
                    <a:pt x="4090" y="16937"/>
                    <a:pt x="3944" y="16802"/>
                  </a:cubicBezTo>
                  <a:cubicBezTo>
                    <a:pt x="3959" y="16187"/>
                    <a:pt x="4003" y="15574"/>
                    <a:pt x="4077" y="14966"/>
                  </a:cubicBezTo>
                  <a:cubicBezTo>
                    <a:pt x="4150" y="14358"/>
                    <a:pt x="4253" y="13754"/>
                    <a:pt x="4383" y="13157"/>
                  </a:cubicBezTo>
                  <a:close/>
                  <a:moveTo>
                    <a:pt x="18894" y="8326"/>
                  </a:moveTo>
                  <a:cubicBezTo>
                    <a:pt x="18443" y="5416"/>
                    <a:pt x="16788" y="2881"/>
                    <a:pt x="14351" y="1397"/>
                  </a:cubicBezTo>
                  <a:cubicBezTo>
                    <a:pt x="9721" y="-1421"/>
                    <a:pt x="3771" y="141"/>
                    <a:pt x="1214" y="5036"/>
                  </a:cubicBezTo>
                  <a:cubicBezTo>
                    <a:pt x="-2308" y="11778"/>
                    <a:pt x="2243" y="20046"/>
                    <a:pt x="9550" y="20179"/>
                  </a:cubicBezTo>
                  <a:lnTo>
                    <a:pt x="9551" y="20179"/>
                  </a:lnTo>
                  <a:cubicBezTo>
                    <a:pt x="12948" y="20124"/>
                    <a:pt x="16058" y="18217"/>
                    <a:pt x="17773" y="15102"/>
                  </a:cubicBezTo>
                  <a:cubicBezTo>
                    <a:pt x="18907" y="13042"/>
                    <a:pt x="19292" y="10658"/>
                    <a:pt x="18894" y="832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lIns="15240" tIns="15240" rIns="15240" bIns="15240" anchor="ctr"/>
            <a:lstStyle/>
            <a:p>
              <a:pPr defTabSz="182880">
                <a:spcBef>
                  <a:spcPts val="0"/>
                </a:spcBef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sz="1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46" name="Shape 70">
              <a:extLst>
                <a:ext uri="{FF2B5EF4-FFF2-40B4-BE49-F238E27FC236}">
                  <a16:creationId xmlns:a16="http://schemas.microsoft.com/office/drawing/2014/main" id="{977267B8-180A-4941-BE07-A92020369F56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6389588" y="4558826"/>
              <a:ext cx="758247" cy="1032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extrusionOk="0">
                  <a:moveTo>
                    <a:pt x="21280" y="7075"/>
                  </a:moveTo>
                  <a:cubicBezTo>
                    <a:pt x="20960" y="4304"/>
                    <a:pt x="19209" y="1791"/>
                    <a:pt x="16347" y="0"/>
                  </a:cubicBezTo>
                  <a:lnTo>
                    <a:pt x="15146" y="1061"/>
                  </a:lnTo>
                  <a:cubicBezTo>
                    <a:pt x="17626" y="2613"/>
                    <a:pt x="19145" y="4791"/>
                    <a:pt x="19422" y="7193"/>
                  </a:cubicBezTo>
                  <a:cubicBezTo>
                    <a:pt x="19699" y="9595"/>
                    <a:pt x="18702" y="11934"/>
                    <a:pt x="16613" y="13778"/>
                  </a:cubicBezTo>
                  <a:cubicBezTo>
                    <a:pt x="12952" y="17011"/>
                    <a:pt x="6657" y="17922"/>
                    <a:pt x="1645" y="15942"/>
                  </a:cubicBezTo>
                  <a:lnTo>
                    <a:pt x="771" y="17167"/>
                  </a:lnTo>
                  <a:cubicBezTo>
                    <a:pt x="1132" y="17310"/>
                    <a:pt x="1499" y="17438"/>
                    <a:pt x="1870" y="17554"/>
                  </a:cubicBezTo>
                  <a:cubicBezTo>
                    <a:pt x="2242" y="17670"/>
                    <a:pt x="2618" y="17774"/>
                    <a:pt x="2997" y="17865"/>
                  </a:cubicBezTo>
                  <a:lnTo>
                    <a:pt x="2997" y="20213"/>
                  </a:lnTo>
                  <a:lnTo>
                    <a:pt x="0" y="20213"/>
                  </a:lnTo>
                  <a:lnTo>
                    <a:pt x="0" y="21600"/>
                  </a:lnTo>
                  <a:lnTo>
                    <a:pt x="8703" y="21600"/>
                  </a:lnTo>
                  <a:lnTo>
                    <a:pt x="8703" y="20213"/>
                  </a:lnTo>
                  <a:lnTo>
                    <a:pt x="4862" y="20213"/>
                  </a:lnTo>
                  <a:lnTo>
                    <a:pt x="4862" y="18210"/>
                  </a:lnTo>
                  <a:cubicBezTo>
                    <a:pt x="5665" y="18315"/>
                    <a:pt x="6476" y="18368"/>
                    <a:pt x="7285" y="18368"/>
                  </a:cubicBezTo>
                  <a:cubicBezTo>
                    <a:pt x="11325" y="18368"/>
                    <a:pt x="15315" y="17077"/>
                    <a:pt x="18040" y="14671"/>
                  </a:cubicBezTo>
                  <a:cubicBezTo>
                    <a:pt x="20449" y="12544"/>
                    <a:pt x="21600" y="9846"/>
                    <a:pt x="21280" y="707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lIns="15240" tIns="15240" rIns="15240" bIns="15240" anchor="ctr"/>
            <a:lstStyle/>
            <a:p>
              <a:pPr defTabSz="182880">
                <a:spcBef>
                  <a:spcPts val="0"/>
                </a:spcBef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sz="1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C5632A-31C6-4591-97FD-64845B2DD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300" y="0"/>
            <a:ext cx="10426700" cy="14287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pl-PL" sz="4400" b="1" cap="none" dirty="0" err="1">
                <a:solidFill>
                  <a:srgbClr val="FF0000"/>
                </a:solidFill>
              </a:rPr>
              <a:t>Important</a:t>
            </a:r>
            <a:r>
              <a:rPr lang="pl-PL" sz="4400" b="1" cap="none" dirty="0">
                <a:solidFill>
                  <a:srgbClr val="FF0000"/>
                </a:solidFill>
              </a:rPr>
              <a:t> </a:t>
            </a:r>
            <a:r>
              <a:rPr lang="pl-PL" sz="4400" b="1" cap="none" dirty="0" err="1">
                <a:solidFill>
                  <a:srgbClr val="FF0000"/>
                </a:solidFill>
              </a:rPr>
              <a:t>factors</a:t>
            </a:r>
            <a:r>
              <a:rPr lang="pl-PL" sz="4400" b="1" cap="none" dirty="0">
                <a:solidFill>
                  <a:srgbClr val="FF0000"/>
                </a:solidFill>
              </a:rPr>
              <a:t> </a:t>
            </a:r>
            <a:r>
              <a:rPr lang="pl-PL" sz="3600" b="1" cap="none" dirty="0" err="1">
                <a:solidFill>
                  <a:srgbClr val="FF0000"/>
                </a:solidFill>
              </a:rPr>
              <a:t>affecting</a:t>
            </a:r>
            <a:r>
              <a:rPr lang="pl-PL" sz="3600" b="1" cap="none" dirty="0">
                <a:solidFill>
                  <a:srgbClr val="FF0000"/>
                </a:solidFill>
              </a:rPr>
              <a:t> </a:t>
            </a:r>
            <a:r>
              <a:rPr lang="pl-PL" sz="3600" b="1" cap="none" dirty="0" err="1">
                <a:solidFill>
                  <a:srgbClr val="FF0000"/>
                </a:solidFill>
              </a:rPr>
              <a:t>survival</a:t>
            </a:r>
            <a:endParaRPr lang="en-US" sz="3600" b="1" cap="none" dirty="0">
              <a:solidFill>
                <a:srgbClr val="FF0000"/>
              </a:solidFill>
            </a:endParaRPr>
          </a:p>
        </p:txBody>
      </p:sp>
      <p:sp>
        <p:nvSpPr>
          <p:cNvPr id="23555" name="Shape 45">
            <a:extLst>
              <a:ext uri="{FF2B5EF4-FFF2-40B4-BE49-F238E27FC236}">
                <a16:creationId xmlns:a16="http://schemas.microsoft.com/office/drawing/2014/main" id="{A7438562-1E8E-480F-A92C-2155AC8676AE}"/>
              </a:ext>
            </a:extLst>
          </p:cNvPr>
          <p:cNvSpPr>
            <a:spLocks/>
          </p:cNvSpPr>
          <p:nvPr/>
        </p:nvSpPr>
        <p:spPr bwMode="auto">
          <a:xfrm>
            <a:off x="214313" y="106363"/>
            <a:ext cx="1112837" cy="1428750"/>
          </a:xfrm>
          <a:custGeom>
            <a:avLst/>
            <a:gdLst>
              <a:gd name="T0" fmla="*/ 2147483646 w 20761"/>
              <a:gd name="T1" fmla="*/ 2147483646 h 21596"/>
              <a:gd name="T2" fmla="*/ 2147483646 w 20761"/>
              <a:gd name="T3" fmla="*/ 2147483646 h 21596"/>
              <a:gd name="T4" fmla="*/ 2147483646 w 20761"/>
              <a:gd name="T5" fmla="*/ 2147483646 h 21596"/>
              <a:gd name="T6" fmla="*/ 2147483646 w 20761"/>
              <a:gd name="T7" fmla="*/ 2147483646 h 21596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761" h="21596" extrusionOk="0">
                <a:moveTo>
                  <a:pt x="14803" y="1"/>
                </a:moveTo>
                <a:cubicBezTo>
                  <a:pt x="14630" y="5"/>
                  <a:pt x="14458" y="60"/>
                  <a:pt x="14331" y="164"/>
                </a:cubicBezTo>
                <a:lnTo>
                  <a:pt x="13534" y="815"/>
                </a:lnTo>
                <a:lnTo>
                  <a:pt x="14728" y="1662"/>
                </a:lnTo>
                <a:lnTo>
                  <a:pt x="15527" y="1011"/>
                </a:lnTo>
                <a:cubicBezTo>
                  <a:pt x="15654" y="907"/>
                  <a:pt x="15713" y="774"/>
                  <a:pt x="15707" y="642"/>
                </a:cubicBezTo>
                <a:cubicBezTo>
                  <a:pt x="15701" y="510"/>
                  <a:pt x="15629" y="380"/>
                  <a:pt x="15492" y="283"/>
                </a:cubicBezTo>
                <a:lnTo>
                  <a:pt x="15291" y="139"/>
                </a:lnTo>
                <a:cubicBezTo>
                  <a:pt x="15154" y="42"/>
                  <a:pt x="14977" y="-4"/>
                  <a:pt x="14803" y="1"/>
                </a:cubicBezTo>
                <a:close/>
                <a:moveTo>
                  <a:pt x="12624" y="778"/>
                </a:moveTo>
                <a:cubicBezTo>
                  <a:pt x="12444" y="782"/>
                  <a:pt x="12265" y="839"/>
                  <a:pt x="12132" y="947"/>
                </a:cubicBezTo>
                <a:lnTo>
                  <a:pt x="5743" y="6156"/>
                </a:lnTo>
                <a:lnTo>
                  <a:pt x="8262" y="7942"/>
                </a:lnTo>
                <a:lnTo>
                  <a:pt x="11192" y="5552"/>
                </a:lnTo>
                <a:cubicBezTo>
                  <a:pt x="12104" y="5930"/>
                  <a:pt x="13267" y="5834"/>
                  <a:pt x="14039" y="5247"/>
                </a:cubicBezTo>
                <a:cubicBezTo>
                  <a:pt x="14250" y="5086"/>
                  <a:pt x="14406" y="4900"/>
                  <a:pt x="14522" y="4705"/>
                </a:cubicBezTo>
                <a:cubicBezTo>
                  <a:pt x="15435" y="4957"/>
                  <a:pt x="16294" y="5357"/>
                  <a:pt x="17027" y="5914"/>
                </a:cubicBezTo>
                <a:cubicBezTo>
                  <a:pt x="19712" y="7955"/>
                  <a:pt x="19712" y="11265"/>
                  <a:pt x="17027" y="13306"/>
                </a:cubicBezTo>
                <a:cubicBezTo>
                  <a:pt x="16202" y="13933"/>
                  <a:pt x="15218" y="14363"/>
                  <a:pt x="14174" y="14605"/>
                </a:cubicBezTo>
                <a:cubicBezTo>
                  <a:pt x="14128" y="14563"/>
                  <a:pt x="14090" y="14518"/>
                  <a:pt x="14039" y="14479"/>
                </a:cubicBezTo>
                <a:cubicBezTo>
                  <a:pt x="13569" y="14122"/>
                  <a:pt x="12954" y="13944"/>
                  <a:pt x="12339" y="13944"/>
                </a:cubicBezTo>
                <a:cubicBezTo>
                  <a:pt x="11723" y="13944"/>
                  <a:pt x="11108" y="14122"/>
                  <a:pt x="10638" y="14479"/>
                </a:cubicBezTo>
                <a:cubicBezTo>
                  <a:pt x="10564" y="14535"/>
                  <a:pt x="10505" y="14599"/>
                  <a:pt x="10443" y="14660"/>
                </a:cubicBezTo>
                <a:cubicBezTo>
                  <a:pt x="9295" y="14436"/>
                  <a:pt x="8207" y="13989"/>
                  <a:pt x="7308" y="13306"/>
                </a:cubicBezTo>
                <a:cubicBezTo>
                  <a:pt x="6830" y="12941"/>
                  <a:pt x="6447" y="12535"/>
                  <a:pt x="6140" y="12104"/>
                </a:cubicBezTo>
                <a:lnTo>
                  <a:pt x="9921" y="12104"/>
                </a:lnTo>
                <a:cubicBezTo>
                  <a:pt x="10153" y="12104"/>
                  <a:pt x="10340" y="11960"/>
                  <a:pt x="10340" y="11784"/>
                </a:cubicBezTo>
                <a:cubicBezTo>
                  <a:pt x="10340" y="11608"/>
                  <a:pt x="10153" y="11466"/>
                  <a:pt x="9921" y="11466"/>
                </a:cubicBezTo>
                <a:lnTo>
                  <a:pt x="5748" y="11466"/>
                </a:lnTo>
                <a:lnTo>
                  <a:pt x="3914" y="11466"/>
                </a:lnTo>
                <a:lnTo>
                  <a:pt x="419" y="11466"/>
                </a:lnTo>
                <a:cubicBezTo>
                  <a:pt x="187" y="11466"/>
                  <a:pt x="1" y="11608"/>
                  <a:pt x="0" y="11784"/>
                </a:cubicBezTo>
                <a:cubicBezTo>
                  <a:pt x="0" y="11960"/>
                  <a:pt x="187" y="12104"/>
                  <a:pt x="419" y="12104"/>
                </a:cubicBezTo>
                <a:lnTo>
                  <a:pt x="4212" y="12104"/>
                </a:lnTo>
                <a:cubicBezTo>
                  <a:pt x="4631" y="12894"/>
                  <a:pt x="5251" y="13635"/>
                  <a:pt x="6093" y="14275"/>
                </a:cubicBezTo>
                <a:cubicBezTo>
                  <a:pt x="7203" y="15119"/>
                  <a:pt x="8542" y="15674"/>
                  <a:pt x="9958" y="15958"/>
                </a:cubicBezTo>
                <a:cubicBezTo>
                  <a:pt x="9992" y="16215"/>
                  <a:pt x="10094" y="16465"/>
                  <a:pt x="10271" y="16694"/>
                </a:cubicBezTo>
                <a:lnTo>
                  <a:pt x="10271" y="18268"/>
                </a:lnTo>
                <a:cubicBezTo>
                  <a:pt x="10271" y="18276"/>
                  <a:pt x="10272" y="18285"/>
                  <a:pt x="10273" y="18294"/>
                </a:cubicBezTo>
                <a:cubicBezTo>
                  <a:pt x="10274" y="18302"/>
                  <a:pt x="10277" y="18310"/>
                  <a:pt x="10278" y="18318"/>
                </a:cubicBezTo>
                <a:lnTo>
                  <a:pt x="5277" y="18318"/>
                </a:lnTo>
                <a:cubicBezTo>
                  <a:pt x="4993" y="18318"/>
                  <a:pt x="4736" y="18407"/>
                  <a:pt x="4550" y="18548"/>
                </a:cubicBezTo>
                <a:cubicBezTo>
                  <a:pt x="4363" y="18690"/>
                  <a:pt x="4247" y="18885"/>
                  <a:pt x="4247" y="19102"/>
                </a:cubicBezTo>
                <a:lnTo>
                  <a:pt x="4247" y="20812"/>
                </a:lnTo>
                <a:cubicBezTo>
                  <a:pt x="4247" y="21029"/>
                  <a:pt x="4363" y="21224"/>
                  <a:pt x="4550" y="21366"/>
                </a:cubicBezTo>
                <a:cubicBezTo>
                  <a:pt x="4736" y="21508"/>
                  <a:pt x="4993" y="21596"/>
                  <a:pt x="5277" y="21596"/>
                </a:cubicBezTo>
                <a:lnTo>
                  <a:pt x="19398" y="21596"/>
                </a:lnTo>
                <a:cubicBezTo>
                  <a:pt x="19682" y="21596"/>
                  <a:pt x="19939" y="21508"/>
                  <a:pt x="20125" y="21366"/>
                </a:cubicBezTo>
                <a:cubicBezTo>
                  <a:pt x="20312" y="21224"/>
                  <a:pt x="20428" y="21029"/>
                  <a:pt x="20428" y="20812"/>
                </a:cubicBezTo>
                <a:lnTo>
                  <a:pt x="20428" y="19102"/>
                </a:lnTo>
                <a:cubicBezTo>
                  <a:pt x="20428" y="18885"/>
                  <a:pt x="20312" y="18690"/>
                  <a:pt x="20125" y="18548"/>
                </a:cubicBezTo>
                <a:cubicBezTo>
                  <a:pt x="19939" y="18407"/>
                  <a:pt x="19682" y="18318"/>
                  <a:pt x="19398" y="18318"/>
                </a:cubicBezTo>
                <a:lnTo>
                  <a:pt x="14397" y="18318"/>
                </a:lnTo>
                <a:cubicBezTo>
                  <a:pt x="14398" y="18310"/>
                  <a:pt x="14401" y="18302"/>
                  <a:pt x="14402" y="18294"/>
                </a:cubicBezTo>
                <a:cubicBezTo>
                  <a:pt x="14403" y="18285"/>
                  <a:pt x="14404" y="18276"/>
                  <a:pt x="14404" y="18268"/>
                </a:cubicBezTo>
                <a:lnTo>
                  <a:pt x="14404" y="16694"/>
                </a:lnTo>
                <a:cubicBezTo>
                  <a:pt x="14599" y="16442"/>
                  <a:pt x="14708" y="16163"/>
                  <a:pt x="14730" y="15880"/>
                </a:cubicBezTo>
                <a:cubicBezTo>
                  <a:pt x="16016" y="15578"/>
                  <a:pt x="17227" y="15049"/>
                  <a:pt x="18245" y="14275"/>
                </a:cubicBezTo>
                <a:cubicBezTo>
                  <a:pt x="21600" y="11724"/>
                  <a:pt x="21600" y="7589"/>
                  <a:pt x="18245" y="5038"/>
                </a:cubicBezTo>
                <a:cubicBezTo>
                  <a:pt x="17198" y="4242"/>
                  <a:pt x="15947" y="3701"/>
                  <a:pt x="14621" y="3404"/>
                </a:cubicBezTo>
                <a:cubicBezTo>
                  <a:pt x="14558" y="3253"/>
                  <a:pt x="14476" y="3107"/>
                  <a:pt x="14361" y="2970"/>
                </a:cubicBezTo>
                <a:lnTo>
                  <a:pt x="14651" y="2733"/>
                </a:lnTo>
                <a:cubicBezTo>
                  <a:pt x="14783" y="2625"/>
                  <a:pt x="14846" y="2487"/>
                  <a:pt x="14840" y="2349"/>
                </a:cubicBezTo>
                <a:cubicBezTo>
                  <a:pt x="14834" y="2212"/>
                  <a:pt x="14759" y="2077"/>
                  <a:pt x="14616" y="1976"/>
                </a:cubicBezTo>
                <a:lnTo>
                  <a:pt x="13129" y="921"/>
                </a:lnTo>
                <a:cubicBezTo>
                  <a:pt x="12986" y="820"/>
                  <a:pt x="12805" y="773"/>
                  <a:pt x="12624" y="778"/>
                </a:cubicBezTo>
                <a:close/>
                <a:moveTo>
                  <a:pt x="12339" y="3171"/>
                </a:moveTo>
                <a:cubicBezTo>
                  <a:pt x="12602" y="3171"/>
                  <a:pt x="12865" y="3246"/>
                  <a:pt x="13066" y="3399"/>
                </a:cubicBezTo>
                <a:cubicBezTo>
                  <a:pt x="13469" y="3705"/>
                  <a:pt x="13469" y="4201"/>
                  <a:pt x="13066" y="4507"/>
                </a:cubicBezTo>
                <a:cubicBezTo>
                  <a:pt x="12664" y="4813"/>
                  <a:pt x="12013" y="4813"/>
                  <a:pt x="11611" y="4507"/>
                </a:cubicBezTo>
                <a:cubicBezTo>
                  <a:pt x="11208" y="4201"/>
                  <a:pt x="11208" y="3705"/>
                  <a:pt x="11611" y="3399"/>
                </a:cubicBezTo>
                <a:cubicBezTo>
                  <a:pt x="11812" y="3246"/>
                  <a:pt x="12075" y="3171"/>
                  <a:pt x="12339" y="3171"/>
                </a:cubicBezTo>
                <a:close/>
                <a:moveTo>
                  <a:pt x="5084" y="6347"/>
                </a:moveTo>
                <a:cubicBezTo>
                  <a:pt x="4904" y="6352"/>
                  <a:pt x="4725" y="6409"/>
                  <a:pt x="4593" y="6517"/>
                </a:cubicBezTo>
                <a:lnTo>
                  <a:pt x="2954" y="7852"/>
                </a:lnTo>
                <a:cubicBezTo>
                  <a:pt x="2822" y="7960"/>
                  <a:pt x="2759" y="8099"/>
                  <a:pt x="2765" y="8236"/>
                </a:cubicBezTo>
                <a:cubicBezTo>
                  <a:pt x="2772" y="8373"/>
                  <a:pt x="2849" y="8508"/>
                  <a:pt x="2991" y="8609"/>
                </a:cubicBezTo>
                <a:lnTo>
                  <a:pt x="5239" y="10203"/>
                </a:lnTo>
                <a:cubicBezTo>
                  <a:pt x="5381" y="10303"/>
                  <a:pt x="5564" y="10351"/>
                  <a:pt x="5743" y="10346"/>
                </a:cubicBezTo>
                <a:cubicBezTo>
                  <a:pt x="5923" y="10341"/>
                  <a:pt x="6100" y="10285"/>
                  <a:pt x="6233" y="10176"/>
                </a:cubicBezTo>
                <a:lnTo>
                  <a:pt x="7871" y="8841"/>
                </a:lnTo>
                <a:cubicBezTo>
                  <a:pt x="8004" y="8733"/>
                  <a:pt x="8066" y="8595"/>
                  <a:pt x="8060" y="8458"/>
                </a:cubicBezTo>
                <a:cubicBezTo>
                  <a:pt x="8054" y="8321"/>
                  <a:pt x="7979" y="8185"/>
                  <a:pt x="7836" y="8084"/>
                </a:cubicBezTo>
                <a:lnTo>
                  <a:pt x="5589" y="6491"/>
                </a:lnTo>
                <a:cubicBezTo>
                  <a:pt x="5446" y="6390"/>
                  <a:pt x="5264" y="6342"/>
                  <a:pt x="5084" y="6347"/>
                </a:cubicBezTo>
                <a:close/>
                <a:moveTo>
                  <a:pt x="12339" y="14988"/>
                </a:moveTo>
                <a:cubicBezTo>
                  <a:pt x="12602" y="14988"/>
                  <a:pt x="12865" y="15064"/>
                  <a:pt x="13066" y="15217"/>
                </a:cubicBezTo>
                <a:cubicBezTo>
                  <a:pt x="13469" y="15523"/>
                  <a:pt x="13469" y="16019"/>
                  <a:pt x="13066" y="16325"/>
                </a:cubicBezTo>
                <a:cubicBezTo>
                  <a:pt x="12664" y="16631"/>
                  <a:pt x="12013" y="16631"/>
                  <a:pt x="11611" y="16325"/>
                </a:cubicBezTo>
                <a:cubicBezTo>
                  <a:pt x="11208" y="16019"/>
                  <a:pt x="11208" y="15523"/>
                  <a:pt x="11611" y="15217"/>
                </a:cubicBezTo>
                <a:cubicBezTo>
                  <a:pt x="11812" y="15064"/>
                  <a:pt x="12075" y="14988"/>
                  <a:pt x="12339" y="1498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80C23D-585C-4C68-A19E-375D994C5ABD}"/>
              </a:ext>
            </a:extLst>
          </p:cNvPr>
          <p:cNvSpPr/>
          <p:nvPr/>
        </p:nvSpPr>
        <p:spPr>
          <a:xfrm>
            <a:off x="8583613" y="6348413"/>
            <a:ext cx="3608387" cy="4302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a-DK" sz="11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Jurczyszyn A. et al. </a:t>
            </a:r>
            <a:r>
              <a:rPr lang="da-DK" sz="1100" i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 </a:t>
            </a:r>
            <a:r>
              <a:rPr lang="da-DK" sz="1100" i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Haematol</a:t>
            </a:r>
            <a:r>
              <a:rPr lang="da-DK" sz="11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2018;180:831-839.</a:t>
            </a:r>
            <a:endParaRPr lang="da-DK" sz="11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pl-PL" sz="11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Jurczyszyn A. et al. </a:t>
            </a:r>
            <a:r>
              <a:rPr lang="pl-PL" sz="1100" i="1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Leuk</a:t>
            </a:r>
            <a:r>
              <a:rPr lang="pl-PL" sz="1100" i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Lymphoma</a:t>
            </a:r>
            <a:r>
              <a:rPr lang="pl-PL" sz="11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2018;2:1-6.</a:t>
            </a:r>
            <a:endParaRPr lang="en-US" sz="11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3557" name="Chart 12">
            <a:extLst>
              <a:ext uri="{FF2B5EF4-FFF2-40B4-BE49-F238E27FC236}">
                <a16:creationId xmlns:a16="http://schemas.microsoft.com/office/drawing/2014/main" id="{5D12C438-3E00-4B6A-9AAC-7448EAE090EF}"/>
              </a:ext>
            </a:extLst>
          </p:cNvPr>
          <p:cNvGraphicFramePr>
            <a:graphicFrameLocks/>
          </p:cNvGraphicFramePr>
          <p:nvPr/>
        </p:nvGraphicFramePr>
        <p:xfrm>
          <a:off x="1765300" y="2055813"/>
          <a:ext cx="8229600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Chart" r:id="rId3" imgW="8236410" imgH="3206774" progId="">
                  <p:embed/>
                </p:oleObj>
              </mc:Choice>
              <mc:Fallback>
                <p:oleObj name="Chart" r:id="rId3" imgW="8236410" imgH="3206774" progId="">
                  <p:embed/>
                  <p:pic>
                    <p:nvPicPr>
                      <p:cNvPr id="0" name="Picture 30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5300" y="2055813"/>
                        <a:ext cx="8229600" cy="3200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5FD53229-A192-48A6-8E66-29A61056C07A}"/>
              </a:ext>
            </a:extLst>
          </p:cNvPr>
          <p:cNvSpPr txBox="1"/>
          <p:nvPr/>
        </p:nvSpPr>
        <p:spPr>
          <a:xfrm>
            <a:off x="299575" y="2343464"/>
            <a:ext cx="544444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50800" tIns="50800" rIns="50800" bIns="50800" spcCol="38100" anchor="ctr">
            <a:spAutoFit/>
          </a:bodyPr>
          <a:lstStyle/>
          <a:p>
            <a:pPr defTabSz="8255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defRPr/>
            </a:pPr>
            <a:r>
              <a:rPr lang="pl-PL" sz="2000" spc="36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</a:t>
            </a:r>
            <a:endParaRPr lang="en-US" sz="2000" spc="36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10C2CF-79D6-4306-954F-BFF7B4100D3E}"/>
              </a:ext>
            </a:extLst>
          </p:cNvPr>
          <p:cNvSpPr txBox="1"/>
          <p:nvPr/>
        </p:nvSpPr>
        <p:spPr>
          <a:xfrm>
            <a:off x="1272184" y="2268822"/>
            <a:ext cx="740844" cy="4226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50800" tIns="50800" rIns="50800" bIns="50800" spcCol="38100" anchor="ctr">
            <a:spAutoFit/>
          </a:bodyPr>
          <a:lstStyle/>
          <a:p>
            <a:pPr defTabSz="8255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defRPr/>
            </a:pPr>
            <a:r>
              <a:rPr lang="pl-PL" sz="1600" spc="36" dirty="0">
                <a:solidFill>
                  <a:srgbClr val="00882B"/>
                </a:solidFill>
                <a:latin typeface="+mn-lt"/>
                <a:ea typeface="+mn-ea"/>
                <a:cs typeface="+mn-cs"/>
              </a:rPr>
              <a:t>&lt;60 lat</a:t>
            </a:r>
            <a:endParaRPr lang="en-US" sz="1600" spc="36" dirty="0">
              <a:solidFill>
                <a:srgbClr val="00882B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EACF9C-F027-4FEC-AA85-EFD9061D7C9E}"/>
              </a:ext>
            </a:extLst>
          </p:cNvPr>
          <p:cNvSpPr txBox="1"/>
          <p:nvPr/>
        </p:nvSpPr>
        <p:spPr>
          <a:xfrm>
            <a:off x="1271944" y="2537148"/>
            <a:ext cx="740844" cy="4226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50800" tIns="50800" rIns="50800" bIns="50800" spcCol="38100" anchor="ctr">
            <a:spAutoFit/>
          </a:bodyPr>
          <a:lstStyle/>
          <a:p>
            <a:pPr defTabSz="8255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defRPr/>
            </a:pPr>
            <a:r>
              <a:rPr lang="pl-PL" sz="1600" spc="36" dirty="0">
                <a:solidFill>
                  <a:srgbClr val="0365C0"/>
                </a:solidFill>
                <a:latin typeface="+mn-lt"/>
                <a:ea typeface="+mn-ea"/>
                <a:cs typeface="+mn-cs"/>
              </a:rPr>
              <a:t>≥60 lat</a:t>
            </a:r>
            <a:endParaRPr lang="en-US" sz="1600" spc="36" dirty="0">
              <a:solidFill>
                <a:srgbClr val="0365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5C8BA7-837D-4262-9DCD-EB67DE75D1A6}"/>
              </a:ext>
            </a:extLst>
          </p:cNvPr>
          <p:cNvSpPr txBox="1"/>
          <p:nvPr/>
        </p:nvSpPr>
        <p:spPr>
          <a:xfrm>
            <a:off x="317979" y="3118362"/>
            <a:ext cx="568682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50800" tIns="50800" rIns="50800" bIns="50800" spcCol="38100" anchor="ctr">
            <a:spAutoFit/>
          </a:bodyPr>
          <a:lstStyle/>
          <a:p>
            <a:pPr defTabSz="8255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defRPr/>
            </a:pPr>
            <a:r>
              <a:rPr lang="pl-PL" sz="2000" spc="36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PLT</a:t>
            </a:r>
            <a:endParaRPr lang="en-US" sz="2000" spc="36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C2CC45-1CAE-4998-8CC3-CE28713BF895}"/>
              </a:ext>
            </a:extLst>
          </p:cNvPr>
          <p:cNvSpPr txBox="1"/>
          <p:nvPr/>
        </p:nvSpPr>
        <p:spPr>
          <a:xfrm>
            <a:off x="929133" y="3016814"/>
            <a:ext cx="1142620" cy="4226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50800" tIns="50800" rIns="50800" bIns="50800" spcCol="38100" anchor="ctr">
            <a:spAutoFit/>
          </a:bodyPr>
          <a:lstStyle/>
          <a:p>
            <a:pPr defTabSz="8255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defRPr/>
            </a:pPr>
            <a:r>
              <a:rPr lang="pl-PL" sz="1600" spc="36" dirty="0">
                <a:solidFill>
                  <a:srgbClr val="00882B"/>
                </a:solidFill>
                <a:latin typeface="+mn-lt"/>
                <a:ea typeface="+mn-ea"/>
                <a:cs typeface="+mn-cs"/>
              </a:rPr>
              <a:t>&gt;100x10</a:t>
            </a:r>
            <a:r>
              <a:rPr lang="pl-PL" sz="1600" spc="36" baseline="30000" dirty="0">
                <a:solidFill>
                  <a:srgbClr val="00882B"/>
                </a:solidFill>
                <a:latin typeface="+mn-lt"/>
                <a:ea typeface="+mn-ea"/>
                <a:cs typeface="+mn-cs"/>
              </a:rPr>
              <a:t>9</a:t>
            </a:r>
            <a:r>
              <a:rPr lang="pl-PL" sz="1600" spc="36" dirty="0">
                <a:solidFill>
                  <a:srgbClr val="00882B"/>
                </a:solidFill>
                <a:latin typeface="+mn-lt"/>
                <a:ea typeface="+mn-ea"/>
                <a:cs typeface="+mn-cs"/>
              </a:rPr>
              <a:t>/l</a:t>
            </a:r>
            <a:endParaRPr lang="en-US" sz="1600" spc="36" dirty="0">
              <a:solidFill>
                <a:srgbClr val="00882B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5D6AA6-60B1-4B05-90E1-0E7FBF830F5F}"/>
              </a:ext>
            </a:extLst>
          </p:cNvPr>
          <p:cNvSpPr txBox="1"/>
          <p:nvPr/>
        </p:nvSpPr>
        <p:spPr>
          <a:xfrm>
            <a:off x="953121" y="3300538"/>
            <a:ext cx="1134606" cy="4226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50800" tIns="50800" rIns="50800" bIns="50800" spcCol="38100" anchor="ctr">
            <a:spAutoFit/>
          </a:bodyPr>
          <a:lstStyle/>
          <a:p>
            <a:pPr defTabSz="8255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defRPr/>
            </a:pPr>
            <a:r>
              <a:rPr lang="pl-PL" sz="1600" spc="36" dirty="0">
                <a:solidFill>
                  <a:srgbClr val="0365C0"/>
                </a:solidFill>
                <a:latin typeface="+mn-lt"/>
                <a:ea typeface="+mn-ea"/>
                <a:cs typeface="+mn-cs"/>
              </a:rPr>
              <a:t>≤100z10</a:t>
            </a:r>
            <a:r>
              <a:rPr lang="pl-PL" sz="1600" spc="36" baseline="30000" dirty="0">
                <a:solidFill>
                  <a:srgbClr val="0365C0"/>
                </a:solidFill>
                <a:latin typeface="+mn-lt"/>
                <a:ea typeface="+mn-ea"/>
                <a:cs typeface="+mn-cs"/>
              </a:rPr>
              <a:t>9</a:t>
            </a:r>
            <a:r>
              <a:rPr lang="pl-PL" sz="1600" spc="36" dirty="0">
                <a:solidFill>
                  <a:srgbClr val="0365C0"/>
                </a:solidFill>
                <a:latin typeface="+mn-lt"/>
                <a:ea typeface="+mn-ea"/>
                <a:cs typeface="+mn-cs"/>
              </a:rPr>
              <a:t>/l</a:t>
            </a:r>
            <a:endParaRPr lang="en-US" sz="1600" spc="36" dirty="0">
              <a:solidFill>
                <a:srgbClr val="0365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DEE5E5-DFE5-47A9-A05A-97D10658ACC6}"/>
              </a:ext>
            </a:extLst>
          </p:cNvPr>
          <p:cNvSpPr txBox="1"/>
          <p:nvPr/>
        </p:nvSpPr>
        <p:spPr>
          <a:xfrm>
            <a:off x="326980" y="3893260"/>
            <a:ext cx="602153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50800" tIns="50800" rIns="50800" bIns="50800" spcCol="38100" anchor="ctr">
            <a:spAutoFit/>
          </a:bodyPr>
          <a:lstStyle/>
          <a:p>
            <a:pPr defTabSz="8255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defRPr/>
            </a:pPr>
            <a:r>
              <a:rPr lang="pl-PL" sz="2000" spc="36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PCs</a:t>
            </a:r>
            <a:endParaRPr lang="en-US" sz="2000" spc="36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DF0B0B-7C31-4E19-B44C-AF9EFA87744A}"/>
              </a:ext>
            </a:extLst>
          </p:cNvPr>
          <p:cNvSpPr txBox="1"/>
          <p:nvPr/>
        </p:nvSpPr>
        <p:spPr>
          <a:xfrm>
            <a:off x="1041265" y="3782869"/>
            <a:ext cx="984180" cy="4226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50800" tIns="50800" rIns="50800" bIns="50800" spcCol="38100" anchor="ctr">
            <a:spAutoFit/>
          </a:bodyPr>
          <a:lstStyle/>
          <a:p>
            <a:pPr defTabSz="8255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defRPr/>
            </a:pPr>
            <a:r>
              <a:rPr lang="pl-PL" sz="1600" spc="36" dirty="0">
                <a:solidFill>
                  <a:srgbClr val="00882B"/>
                </a:solidFill>
                <a:latin typeface="+mn-lt"/>
                <a:ea typeface="+mn-ea"/>
                <a:cs typeface="+mn-cs"/>
              </a:rPr>
              <a:t>&lt;20x10</a:t>
            </a:r>
            <a:r>
              <a:rPr lang="pl-PL" sz="1600" spc="36" baseline="30000" dirty="0">
                <a:solidFill>
                  <a:srgbClr val="00882B"/>
                </a:solidFill>
                <a:latin typeface="+mn-lt"/>
                <a:ea typeface="+mn-ea"/>
                <a:cs typeface="+mn-cs"/>
              </a:rPr>
              <a:t>9</a:t>
            </a:r>
            <a:r>
              <a:rPr lang="pl-PL" sz="1600" spc="36" dirty="0">
                <a:solidFill>
                  <a:srgbClr val="00882B"/>
                </a:solidFill>
                <a:latin typeface="+mn-lt"/>
                <a:ea typeface="+mn-ea"/>
                <a:cs typeface="+mn-cs"/>
              </a:rPr>
              <a:t>/l</a:t>
            </a:r>
            <a:endParaRPr lang="en-US" sz="1600" spc="36" dirty="0">
              <a:solidFill>
                <a:srgbClr val="00882B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B1E713-335E-4056-B870-8454F81FC0F0}"/>
              </a:ext>
            </a:extLst>
          </p:cNvPr>
          <p:cNvSpPr txBox="1"/>
          <p:nvPr/>
        </p:nvSpPr>
        <p:spPr>
          <a:xfrm>
            <a:off x="1041265" y="4047766"/>
            <a:ext cx="980974" cy="4226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50800" tIns="50800" rIns="50800" bIns="50800" spcCol="38100" anchor="ctr">
            <a:spAutoFit/>
          </a:bodyPr>
          <a:lstStyle/>
          <a:p>
            <a:pPr defTabSz="8255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defRPr/>
            </a:pPr>
            <a:r>
              <a:rPr lang="pl-PL" sz="1600" spc="36" dirty="0">
                <a:solidFill>
                  <a:srgbClr val="0365C0"/>
                </a:solidFill>
                <a:latin typeface="+mn-lt"/>
                <a:ea typeface="+mn-ea"/>
                <a:cs typeface="+mn-cs"/>
              </a:rPr>
              <a:t>≥20x10</a:t>
            </a:r>
            <a:r>
              <a:rPr lang="pl-PL" sz="1600" spc="36" baseline="30000" dirty="0">
                <a:solidFill>
                  <a:srgbClr val="0365C0"/>
                </a:solidFill>
                <a:latin typeface="+mn-lt"/>
                <a:ea typeface="+mn-ea"/>
                <a:cs typeface="+mn-cs"/>
              </a:rPr>
              <a:t>9</a:t>
            </a:r>
            <a:r>
              <a:rPr lang="pl-PL" sz="1600" spc="36" dirty="0">
                <a:solidFill>
                  <a:srgbClr val="0365C0"/>
                </a:solidFill>
                <a:latin typeface="+mn-lt"/>
                <a:ea typeface="+mn-ea"/>
                <a:cs typeface="+mn-cs"/>
              </a:rPr>
              <a:t>/l</a:t>
            </a:r>
            <a:endParaRPr lang="en-US" sz="1600" spc="36" dirty="0">
              <a:solidFill>
                <a:srgbClr val="0365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567" name="Rectangle 22">
            <a:extLst>
              <a:ext uri="{FF2B5EF4-FFF2-40B4-BE49-F238E27FC236}">
                <a16:creationId xmlns:a16="http://schemas.microsoft.com/office/drawing/2014/main" id="{83A7ECEB-0736-4354-A013-6C617355A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8888" y="2465388"/>
            <a:ext cx="18621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742950" indent="-28575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43000" indent="-22860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600200" indent="-22860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057400" indent="-22860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5146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29718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4290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38862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2.3 (1</a:t>
            </a:r>
            <a:r>
              <a:rPr lang="pl-PL" altLang="en-US" sz="240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4-3</a:t>
            </a:r>
            <a:r>
              <a:rPr lang="pl-PL" altLang="en-US" sz="240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8)</a:t>
            </a:r>
          </a:p>
        </p:txBody>
      </p:sp>
      <p:sp>
        <p:nvSpPr>
          <p:cNvPr id="23568" name="Rectangle 23">
            <a:extLst>
              <a:ext uri="{FF2B5EF4-FFF2-40B4-BE49-F238E27FC236}">
                <a16:creationId xmlns:a16="http://schemas.microsoft.com/office/drawing/2014/main" id="{5F9E5B7B-8E33-4D12-BF22-DBA6A7C2F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6188" y="3213100"/>
            <a:ext cx="1862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742950" indent="-28575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43000" indent="-22860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600200" indent="-22860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057400" indent="-22860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5146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29718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4290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38862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altLang="en-US" sz="240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1 (1</a:t>
            </a:r>
            <a:r>
              <a:rPr lang="pl-PL" altLang="en-US" sz="240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3-3</a:t>
            </a:r>
            <a:r>
              <a:rPr lang="pl-PL" altLang="en-US" sz="240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4)</a:t>
            </a:r>
          </a:p>
        </p:txBody>
      </p:sp>
      <p:sp>
        <p:nvSpPr>
          <p:cNvPr id="23569" name="Rectangle 24">
            <a:extLst>
              <a:ext uri="{FF2B5EF4-FFF2-40B4-BE49-F238E27FC236}">
                <a16:creationId xmlns:a16="http://schemas.microsoft.com/office/drawing/2014/main" id="{0B65CFB5-3E0D-4822-8303-3E46F3291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5550" y="3989388"/>
            <a:ext cx="1862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742950" indent="-28575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43000" indent="-22860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600200" indent="-22860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057400" indent="-22860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5146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29718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4290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38862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pl-PL" altLang="en-US" sz="240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9 (1</a:t>
            </a:r>
            <a:r>
              <a:rPr lang="pl-PL" altLang="en-US" sz="240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0-3</a:t>
            </a:r>
            <a:r>
              <a:rPr lang="pl-PL" altLang="en-US" sz="240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7)</a:t>
            </a:r>
          </a:p>
        </p:txBody>
      </p:sp>
      <p:sp>
        <p:nvSpPr>
          <p:cNvPr id="23570" name="Rectangle 25">
            <a:extLst>
              <a:ext uri="{FF2B5EF4-FFF2-40B4-BE49-F238E27FC236}">
                <a16:creationId xmlns:a16="http://schemas.microsoft.com/office/drawing/2014/main" id="{5E0C4D13-5BA0-4308-8ABE-DE99EA4D9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8263" y="1744663"/>
            <a:ext cx="16367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742950" indent="-28575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43000" indent="-22860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600200" indent="-22860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057400" indent="-22860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5146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29718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4290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38862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HR (95% CI)</a:t>
            </a:r>
          </a:p>
        </p:txBody>
      </p:sp>
      <p:graphicFrame>
        <p:nvGraphicFramePr>
          <p:cNvPr id="23571" name="Chart 26">
            <a:extLst>
              <a:ext uri="{FF2B5EF4-FFF2-40B4-BE49-F238E27FC236}">
                <a16:creationId xmlns:a16="http://schemas.microsoft.com/office/drawing/2014/main" id="{B1155246-4DA2-4942-89F1-427CF9CB6CB8}"/>
              </a:ext>
            </a:extLst>
          </p:cNvPr>
          <p:cNvGraphicFramePr>
            <a:graphicFrameLocks/>
          </p:cNvGraphicFramePr>
          <p:nvPr/>
        </p:nvGraphicFramePr>
        <p:xfrm>
          <a:off x="1765300" y="5176838"/>
          <a:ext cx="82296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Chart" r:id="rId5" imgW="8236410" imgH="1140051" progId="">
                  <p:embed/>
                </p:oleObj>
              </mc:Choice>
              <mc:Fallback>
                <p:oleObj name="Chart" r:id="rId5" imgW="8236410" imgH="1140051" progId="">
                  <p:embed/>
                  <p:pic>
                    <p:nvPicPr>
                      <p:cNvPr id="0" name="Picture 31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5300" y="5176838"/>
                        <a:ext cx="8229600" cy="1130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D4F9D7B7-B212-49C4-9FA1-1B0F48E19BDD}"/>
              </a:ext>
            </a:extLst>
          </p:cNvPr>
          <p:cNvSpPr txBox="1"/>
          <p:nvPr/>
        </p:nvSpPr>
        <p:spPr>
          <a:xfrm>
            <a:off x="318609" y="5378812"/>
            <a:ext cx="568682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50800" tIns="50800" rIns="50800" bIns="50800" spcCol="38100" anchor="ctr">
            <a:spAutoFit/>
          </a:bodyPr>
          <a:lstStyle/>
          <a:p>
            <a:pPr defTabSz="8255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defRPr/>
            </a:pPr>
            <a:r>
              <a:rPr lang="pl-PL" sz="2000" spc="36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PLT</a:t>
            </a:r>
            <a:endParaRPr lang="en-US" sz="2000" spc="36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A1E3FF-AC8A-48C9-8C4D-946E97394786}"/>
              </a:ext>
            </a:extLst>
          </p:cNvPr>
          <p:cNvSpPr txBox="1"/>
          <p:nvPr/>
        </p:nvSpPr>
        <p:spPr>
          <a:xfrm>
            <a:off x="929763" y="5277264"/>
            <a:ext cx="1142620" cy="4226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50800" tIns="50800" rIns="50800" bIns="50800" spcCol="38100" anchor="ctr">
            <a:spAutoFit/>
          </a:bodyPr>
          <a:lstStyle/>
          <a:p>
            <a:pPr defTabSz="8255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defRPr/>
            </a:pPr>
            <a:r>
              <a:rPr lang="pl-PL" sz="1600" spc="36" dirty="0">
                <a:solidFill>
                  <a:srgbClr val="00882B"/>
                </a:solidFill>
                <a:latin typeface="+mn-lt"/>
                <a:ea typeface="+mn-ea"/>
                <a:cs typeface="+mn-cs"/>
              </a:rPr>
              <a:t>&gt;100x10</a:t>
            </a:r>
            <a:r>
              <a:rPr lang="pl-PL" sz="1600" spc="36" baseline="30000" dirty="0">
                <a:solidFill>
                  <a:srgbClr val="00882B"/>
                </a:solidFill>
                <a:latin typeface="+mn-lt"/>
                <a:ea typeface="+mn-ea"/>
                <a:cs typeface="+mn-cs"/>
              </a:rPr>
              <a:t>9</a:t>
            </a:r>
            <a:r>
              <a:rPr lang="pl-PL" sz="1600" spc="36" dirty="0">
                <a:solidFill>
                  <a:srgbClr val="00882B"/>
                </a:solidFill>
                <a:latin typeface="+mn-lt"/>
                <a:ea typeface="+mn-ea"/>
                <a:cs typeface="+mn-cs"/>
              </a:rPr>
              <a:t>/l</a:t>
            </a:r>
            <a:endParaRPr lang="en-US" sz="1600" spc="36" dirty="0">
              <a:solidFill>
                <a:srgbClr val="00882B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145731-BDC9-47C5-BD24-4CE8B3F95233}"/>
              </a:ext>
            </a:extLst>
          </p:cNvPr>
          <p:cNvSpPr txBox="1"/>
          <p:nvPr/>
        </p:nvSpPr>
        <p:spPr>
          <a:xfrm>
            <a:off x="953751" y="5560988"/>
            <a:ext cx="1134606" cy="4226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50800" tIns="50800" rIns="50800" bIns="50800" spcCol="38100" anchor="ctr">
            <a:spAutoFit/>
          </a:bodyPr>
          <a:lstStyle/>
          <a:p>
            <a:pPr defTabSz="8255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defRPr/>
            </a:pPr>
            <a:r>
              <a:rPr lang="pl-PL" sz="1600" spc="36" dirty="0">
                <a:solidFill>
                  <a:srgbClr val="0365C0"/>
                </a:solidFill>
                <a:latin typeface="+mn-lt"/>
                <a:ea typeface="+mn-ea"/>
                <a:cs typeface="+mn-cs"/>
              </a:rPr>
              <a:t>≤100z10</a:t>
            </a:r>
            <a:r>
              <a:rPr lang="pl-PL" sz="1600" spc="36" baseline="30000" dirty="0">
                <a:solidFill>
                  <a:srgbClr val="0365C0"/>
                </a:solidFill>
                <a:latin typeface="+mn-lt"/>
                <a:ea typeface="+mn-ea"/>
                <a:cs typeface="+mn-cs"/>
              </a:rPr>
              <a:t>9</a:t>
            </a:r>
            <a:r>
              <a:rPr lang="pl-PL" sz="1600" spc="36" dirty="0">
                <a:solidFill>
                  <a:srgbClr val="0365C0"/>
                </a:solidFill>
                <a:latin typeface="+mn-lt"/>
                <a:ea typeface="+mn-ea"/>
                <a:cs typeface="+mn-cs"/>
              </a:rPr>
              <a:t>/l</a:t>
            </a:r>
            <a:endParaRPr lang="en-US" sz="1600" spc="36" dirty="0">
              <a:solidFill>
                <a:srgbClr val="0365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575" name="Rectangle 30">
            <a:extLst>
              <a:ext uri="{FF2B5EF4-FFF2-40B4-BE49-F238E27FC236}">
                <a16:creationId xmlns:a16="http://schemas.microsoft.com/office/drawing/2014/main" id="{CBAA8691-3C6E-42D5-ACB3-8E9A835D6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5550" y="5327650"/>
            <a:ext cx="1862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742950" indent="-28575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43000" indent="-22860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600200" indent="-22860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057400" indent="-22860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5146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29718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4290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38862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l-PL" altLang="en-US" sz="240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0 (2</a:t>
            </a:r>
            <a:r>
              <a:rPr lang="pl-PL" altLang="en-US" sz="240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0-8</a:t>
            </a:r>
            <a:r>
              <a:rPr lang="pl-PL" altLang="en-US" sz="240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0)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D9AA774-BAAC-4CA5-B8B7-C8A40DCFB8EA}"/>
              </a:ext>
            </a:extLst>
          </p:cNvPr>
          <p:cNvSpPr txBox="1"/>
          <p:nvPr/>
        </p:nvSpPr>
        <p:spPr>
          <a:xfrm>
            <a:off x="2012788" y="1717363"/>
            <a:ext cx="1020344" cy="6627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50800" tIns="50800" rIns="50800" bIns="50800" spcCol="38100" anchor="ctr">
            <a:spAutoFit/>
          </a:bodyPr>
          <a:lstStyle/>
          <a:p>
            <a:pPr defTabSz="8255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defRPr/>
            </a:pPr>
            <a:r>
              <a:rPr lang="pl-PL" sz="2800" spc="36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pPLC</a:t>
            </a:r>
            <a:endParaRPr lang="en-US" sz="2800" spc="36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9A1A49-152E-4163-8B50-2F32D94C424A}"/>
              </a:ext>
            </a:extLst>
          </p:cNvPr>
          <p:cNvSpPr txBox="1"/>
          <p:nvPr/>
        </p:nvSpPr>
        <p:spPr>
          <a:xfrm>
            <a:off x="2022239" y="4755478"/>
            <a:ext cx="1020344" cy="6627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50800" tIns="50800" rIns="50800" bIns="50800" spcCol="38100" anchor="ctr">
            <a:spAutoFit/>
          </a:bodyPr>
          <a:lstStyle/>
          <a:p>
            <a:pPr defTabSz="8255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defRPr/>
            </a:pPr>
            <a:r>
              <a:rPr lang="pl-PL" sz="2800" spc="36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sPLC</a:t>
            </a:r>
            <a:endParaRPr lang="en-US" sz="2800" spc="36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7FE6EA-C35C-4140-AE81-E5DCEEB49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059" y="113365"/>
            <a:ext cx="4772025" cy="14287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l-PL" sz="5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Prognostic</a:t>
            </a:r>
            <a:r>
              <a:rPr lang="pl-PL" sz="5400" cap="none" dirty="0">
                <a:latin typeface="Arial" panose="020B0604020202020204" pitchFamily="34" charset="0"/>
                <a:cs typeface="Arial" panose="020B0604020202020204" pitchFamily="34" charset="0"/>
              </a:rPr>
              <a:t> index</a:t>
            </a:r>
            <a:endParaRPr lang="en-US" sz="54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79" name="Shape 45">
            <a:extLst>
              <a:ext uri="{FF2B5EF4-FFF2-40B4-BE49-F238E27FC236}">
                <a16:creationId xmlns:a16="http://schemas.microsoft.com/office/drawing/2014/main" id="{FD439E29-34E4-427C-B42E-4B25E07764D2}"/>
              </a:ext>
            </a:extLst>
          </p:cNvPr>
          <p:cNvSpPr>
            <a:spLocks/>
          </p:cNvSpPr>
          <p:nvPr/>
        </p:nvSpPr>
        <p:spPr bwMode="auto">
          <a:xfrm>
            <a:off x="214313" y="106363"/>
            <a:ext cx="1112837" cy="1428750"/>
          </a:xfrm>
          <a:custGeom>
            <a:avLst/>
            <a:gdLst>
              <a:gd name="T0" fmla="*/ 2147483646 w 20761"/>
              <a:gd name="T1" fmla="*/ 2147483646 h 21596"/>
              <a:gd name="T2" fmla="*/ 2147483646 w 20761"/>
              <a:gd name="T3" fmla="*/ 2147483646 h 21596"/>
              <a:gd name="T4" fmla="*/ 2147483646 w 20761"/>
              <a:gd name="T5" fmla="*/ 2147483646 h 21596"/>
              <a:gd name="T6" fmla="*/ 2147483646 w 20761"/>
              <a:gd name="T7" fmla="*/ 2147483646 h 21596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761" h="21596" extrusionOk="0">
                <a:moveTo>
                  <a:pt x="14803" y="1"/>
                </a:moveTo>
                <a:cubicBezTo>
                  <a:pt x="14630" y="5"/>
                  <a:pt x="14458" y="60"/>
                  <a:pt x="14331" y="164"/>
                </a:cubicBezTo>
                <a:lnTo>
                  <a:pt x="13534" y="815"/>
                </a:lnTo>
                <a:lnTo>
                  <a:pt x="14728" y="1662"/>
                </a:lnTo>
                <a:lnTo>
                  <a:pt x="15527" y="1011"/>
                </a:lnTo>
                <a:cubicBezTo>
                  <a:pt x="15654" y="907"/>
                  <a:pt x="15713" y="774"/>
                  <a:pt x="15707" y="642"/>
                </a:cubicBezTo>
                <a:cubicBezTo>
                  <a:pt x="15701" y="510"/>
                  <a:pt x="15629" y="380"/>
                  <a:pt x="15492" y="283"/>
                </a:cubicBezTo>
                <a:lnTo>
                  <a:pt x="15291" y="139"/>
                </a:lnTo>
                <a:cubicBezTo>
                  <a:pt x="15154" y="42"/>
                  <a:pt x="14977" y="-4"/>
                  <a:pt x="14803" y="1"/>
                </a:cubicBezTo>
                <a:close/>
                <a:moveTo>
                  <a:pt x="12624" y="778"/>
                </a:moveTo>
                <a:cubicBezTo>
                  <a:pt x="12444" y="782"/>
                  <a:pt x="12265" y="839"/>
                  <a:pt x="12132" y="947"/>
                </a:cubicBezTo>
                <a:lnTo>
                  <a:pt x="5743" y="6156"/>
                </a:lnTo>
                <a:lnTo>
                  <a:pt x="8262" y="7942"/>
                </a:lnTo>
                <a:lnTo>
                  <a:pt x="11192" y="5552"/>
                </a:lnTo>
                <a:cubicBezTo>
                  <a:pt x="12104" y="5930"/>
                  <a:pt x="13267" y="5834"/>
                  <a:pt x="14039" y="5247"/>
                </a:cubicBezTo>
                <a:cubicBezTo>
                  <a:pt x="14250" y="5086"/>
                  <a:pt x="14406" y="4900"/>
                  <a:pt x="14522" y="4705"/>
                </a:cubicBezTo>
                <a:cubicBezTo>
                  <a:pt x="15435" y="4957"/>
                  <a:pt x="16294" y="5357"/>
                  <a:pt x="17027" y="5914"/>
                </a:cubicBezTo>
                <a:cubicBezTo>
                  <a:pt x="19712" y="7955"/>
                  <a:pt x="19712" y="11265"/>
                  <a:pt x="17027" y="13306"/>
                </a:cubicBezTo>
                <a:cubicBezTo>
                  <a:pt x="16202" y="13933"/>
                  <a:pt x="15218" y="14363"/>
                  <a:pt x="14174" y="14605"/>
                </a:cubicBezTo>
                <a:cubicBezTo>
                  <a:pt x="14128" y="14563"/>
                  <a:pt x="14090" y="14518"/>
                  <a:pt x="14039" y="14479"/>
                </a:cubicBezTo>
                <a:cubicBezTo>
                  <a:pt x="13569" y="14122"/>
                  <a:pt x="12954" y="13944"/>
                  <a:pt x="12339" y="13944"/>
                </a:cubicBezTo>
                <a:cubicBezTo>
                  <a:pt x="11723" y="13944"/>
                  <a:pt x="11108" y="14122"/>
                  <a:pt x="10638" y="14479"/>
                </a:cubicBezTo>
                <a:cubicBezTo>
                  <a:pt x="10564" y="14535"/>
                  <a:pt x="10505" y="14599"/>
                  <a:pt x="10443" y="14660"/>
                </a:cubicBezTo>
                <a:cubicBezTo>
                  <a:pt x="9295" y="14436"/>
                  <a:pt x="8207" y="13989"/>
                  <a:pt x="7308" y="13306"/>
                </a:cubicBezTo>
                <a:cubicBezTo>
                  <a:pt x="6830" y="12941"/>
                  <a:pt x="6447" y="12535"/>
                  <a:pt x="6140" y="12104"/>
                </a:cubicBezTo>
                <a:lnTo>
                  <a:pt x="9921" y="12104"/>
                </a:lnTo>
                <a:cubicBezTo>
                  <a:pt x="10153" y="12104"/>
                  <a:pt x="10340" y="11960"/>
                  <a:pt x="10340" y="11784"/>
                </a:cubicBezTo>
                <a:cubicBezTo>
                  <a:pt x="10340" y="11608"/>
                  <a:pt x="10153" y="11466"/>
                  <a:pt x="9921" y="11466"/>
                </a:cubicBezTo>
                <a:lnTo>
                  <a:pt x="5748" y="11466"/>
                </a:lnTo>
                <a:lnTo>
                  <a:pt x="3914" y="11466"/>
                </a:lnTo>
                <a:lnTo>
                  <a:pt x="419" y="11466"/>
                </a:lnTo>
                <a:cubicBezTo>
                  <a:pt x="187" y="11466"/>
                  <a:pt x="1" y="11608"/>
                  <a:pt x="0" y="11784"/>
                </a:cubicBezTo>
                <a:cubicBezTo>
                  <a:pt x="0" y="11960"/>
                  <a:pt x="187" y="12104"/>
                  <a:pt x="419" y="12104"/>
                </a:cubicBezTo>
                <a:lnTo>
                  <a:pt x="4212" y="12104"/>
                </a:lnTo>
                <a:cubicBezTo>
                  <a:pt x="4631" y="12894"/>
                  <a:pt x="5251" y="13635"/>
                  <a:pt x="6093" y="14275"/>
                </a:cubicBezTo>
                <a:cubicBezTo>
                  <a:pt x="7203" y="15119"/>
                  <a:pt x="8542" y="15674"/>
                  <a:pt x="9958" y="15958"/>
                </a:cubicBezTo>
                <a:cubicBezTo>
                  <a:pt x="9992" y="16215"/>
                  <a:pt x="10094" y="16465"/>
                  <a:pt x="10271" y="16694"/>
                </a:cubicBezTo>
                <a:lnTo>
                  <a:pt x="10271" y="18268"/>
                </a:lnTo>
                <a:cubicBezTo>
                  <a:pt x="10271" y="18276"/>
                  <a:pt x="10272" y="18285"/>
                  <a:pt x="10273" y="18294"/>
                </a:cubicBezTo>
                <a:cubicBezTo>
                  <a:pt x="10274" y="18302"/>
                  <a:pt x="10277" y="18310"/>
                  <a:pt x="10278" y="18318"/>
                </a:cubicBezTo>
                <a:lnTo>
                  <a:pt x="5277" y="18318"/>
                </a:lnTo>
                <a:cubicBezTo>
                  <a:pt x="4993" y="18318"/>
                  <a:pt x="4736" y="18407"/>
                  <a:pt x="4550" y="18548"/>
                </a:cubicBezTo>
                <a:cubicBezTo>
                  <a:pt x="4363" y="18690"/>
                  <a:pt x="4247" y="18885"/>
                  <a:pt x="4247" y="19102"/>
                </a:cubicBezTo>
                <a:lnTo>
                  <a:pt x="4247" y="20812"/>
                </a:lnTo>
                <a:cubicBezTo>
                  <a:pt x="4247" y="21029"/>
                  <a:pt x="4363" y="21224"/>
                  <a:pt x="4550" y="21366"/>
                </a:cubicBezTo>
                <a:cubicBezTo>
                  <a:pt x="4736" y="21508"/>
                  <a:pt x="4993" y="21596"/>
                  <a:pt x="5277" y="21596"/>
                </a:cubicBezTo>
                <a:lnTo>
                  <a:pt x="19398" y="21596"/>
                </a:lnTo>
                <a:cubicBezTo>
                  <a:pt x="19682" y="21596"/>
                  <a:pt x="19939" y="21508"/>
                  <a:pt x="20125" y="21366"/>
                </a:cubicBezTo>
                <a:cubicBezTo>
                  <a:pt x="20312" y="21224"/>
                  <a:pt x="20428" y="21029"/>
                  <a:pt x="20428" y="20812"/>
                </a:cubicBezTo>
                <a:lnTo>
                  <a:pt x="20428" y="19102"/>
                </a:lnTo>
                <a:cubicBezTo>
                  <a:pt x="20428" y="18885"/>
                  <a:pt x="20312" y="18690"/>
                  <a:pt x="20125" y="18548"/>
                </a:cubicBezTo>
                <a:cubicBezTo>
                  <a:pt x="19939" y="18407"/>
                  <a:pt x="19682" y="18318"/>
                  <a:pt x="19398" y="18318"/>
                </a:cubicBezTo>
                <a:lnTo>
                  <a:pt x="14397" y="18318"/>
                </a:lnTo>
                <a:cubicBezTo>
                  <a:pt x="14398" y="18310"/>
                  <a:pt x="14401" y="18302"/>
                  <a:pt x="14402" y="18294"/>
                </a:cubicBezTo>
                <a:cubicBezTo>
                  <a:pt x="14403" y="18285"/>
                  <a:pt x="14404" y="18276"/>
                  <a:pt x="14404" y="18268"/>
                </a:cubicBezTo>
                <a:lnTo>
                  <a:pt x="14404" y="16694"/>
                </a:lnTo>
                <a:cubicBezTo>
                  <a:pt x="14599" y="16442"/>
                  <a:pt x="14708" y="16163"/>
                  <a:pt x="14730" y="15880"/>
                </a:cubicBezTo>
                <a:cubicBezTo>
                  <a:pt x="16016" y="15578"/>
                  <a:pt x="17227" y="15049"/>
                  <a:pt x="18245" y="14275"/>
                </a:cubicBezTo>
                <a:cubicBezTo>
                  <a:pt x="21600" y="11724"/>
                  <a:pt x="21600" y="7589"/>
                  <a:pt x="18245" y="5038"/>
                </a:cubicBezTo>
                <a:cubicBezTo>
                  <a:pt x="17198" y="4242"/>
                  <a:pt x="15947" y="3701"/>
                  <a:pt x="14621" y="3404"/>
                </a:cubicBezTo>
                <a:cubicBezTo>
                  <a:pt x="14558" y="3253"/>
                  <a:pt x="14476" y="3107"/>
                  <a:pt x="14361" y="2970"/>
                </a:cubicBezTo>
                <a:lnTo>
                  <a:pt x="14651" y="2733"/>
                </a:lnTo>
                <a:cubicBezTo>
                  <a:pt x="14783" y="2625"/>
                  <a:pt x="14846" y="2487"/>
                  <a:pt x="14840" y="2349"/>
                </a:cubicBezTo>
                <a:cubicBezTo>
                  <a:pt x="14834" y="2212"/>
                  <a:pt x="14759" y="2077"/>
                  <a:pt x="14616" y="1976"/>
                </a:cubicBezTo>
                <a:lnTo>
                  <a:pt x="13129" y="921"/>
                </a:lnTo>
                <a:cubicBezTo>
                  <a:pt x="12986" y="820"/>
                  <a:pt x="12805" y="773"/>
                  <a:pt x="12624" y="778"/>
                </a:cubicBezTo>
                <a:close/>
                <a:moveTo>
                  <a:pt x="12339" y="3171"/>
                </a:moveTo>
                <a:cubicBezTo>
                  <a:pt x="12602" y="3171"/>
                  <a:pt x="12865" y="3246"/>
                  <a:pt x="13066" y="3399"/>
                </a:cubicBezTo>
                <a:cubicBezTo>
                  <a:pt x="13469" y="3705"/>
                  <a:pt x="13469" y="4201"/>
                  <a:pt x="13066" y="4507"/>
                </a:cubicBezTo>
                <a:cubicBezTo>
                  <a:pt x="12664" y="4813"/>
                  <a:pt x="12013" y="4813"/>
                  <a:pt x="11611" y="4507"/>
                </a:cubicBezTo>
                <a:cubicBezTo>
                  <a:pt x="11208" y="4201"/>
                  <a:pt x="11208" y="3705"/>
                  <a:pt x="11611" y="3399"/>
                </a:cubicBezTo>
                <a:cubicBezTo>
                  <a:pt x="11812" y="3246"/>
                  <a:pt x="12075" y="3171"/>
                  <a:pt x="12339" y="3171"/>
                </a:cubicBezTo>
                <a:close/>
                <a:moveTo>
                  <a:pt x="5084" y="6347"/>
                </a:moveTo>
                <a:cubicBezTo>
                  <a:pt x="4904" y="6352"/>
                  <a:pt x="4725" y="6409"/>
                  <a:pt x="4593" y="6517"/>
                </a:cubicBezTo>
                <a:lnTo>
                  <a:pt x="2954" y="7852"/>
                </a:lnTo>
                <a:cubicBezTo>
                  <a:pt x="2822" y="7960"/>
                  <a:pt x="2759" y="8099"/>
                  <a:pt x="2765" y="8236"/>
                </a:cubicBezTo>
                <a:cubicBezTo>
                  <a:pt x="2772" y="8373"/>
                  <a:pt x="2849" y="8508"/>
                  <a:pt x="2991" y="8609"/>
                </a:cubicBezTo>
                <a:lnTo>
                  <a:pt x="5239" y="10203"/>
                </a:lnTo>
                <a:cubicBezTo>
                  <a:pt x="5381" y="10303"/>
                  <a:pt x="5564" y="10351"/>
                  <a:pt x="5743" y="10346"/>
                </a:cubicBezTo>
                <a:cubicBezTo>
                  <a:pt x="5923" y="10341"/>
                  <a:pt x="6100" y="10285"/>
                  <a:pt x="6233" y="10176"/>
                </a:cubicBezTo>
                <a:lnTo>
                  <a:pt x="7871" y="8841"/>
                </a:lnTo>
                <a:cubicBezTo>
                  <a:pt x="8004" y="8733"/>
                  <a:pt x="8066" y="8595"/>
                  <a:pt x="8060" y="8458"/>
                </a:cubicBezTo>
                <a:cubicBezTo>
                  <a:pt x="8054" y="8321"/>
                  <a:pt x="7979" y="8185"/>
                  <a:pt x="7836" y="8084"/>
                </a:cubicBezTo>
                <a:lnTo>
                  <a:pt x="5589" y="6491"/>
                </a:lnTo>
                <a:cubicBezTo>
                  <a:pt x="5446" y="6390"/>
                  <a:pt x="5264" y="6342"/>
                  <a:pt x="5084" y="6347"/>
                </a:cubicBezTo>
                <a:close/>
                <a:moveTo>
                  <a:pt x="12339" y="14988"/>
                </a:moveTo>
                <a:cubicBezTo>
                  <a:pt x="12602" y="14988"/>
                  <a:pt x="12865" y="15064"/>
                  <a:pt x="13066" y="15217"/>
                </a:cubicBezTo>
                <a:cubicBezTo>
                  <a:pt x="13469" y="15523"/>
                  <a:pt x="13469" y="16019"/>
                  <a:pt x="13066" y="16325"/>
                </a:cubicBezTo>
                <a:cubicBezTo>
                  <a:pt x="12664" y="16631"/>
                  <a:pt x="12013" y="16631"/>
                  <a:pt x="11611" y="16325"/>
                </a:cubicBezTo>
                <a:cubicBezTo>
                  <a:pt x="11208" y="16019"/>
                  <a:pt x="11208" y="15523"/>
                  <a:pt x="11611" y="15217"/>
                </a:cubicBezTo>
                <a:cubicBezTo>
                  <a:pt x="11812" y="15064"/>
                  <a:pt x="12075" y="14988"/>
                  <a:pt x="12339" y="1498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F673E3-23AE-4231-8630-7570542DBD38}"/>
              </a:ext>
            </a:extLst>
          </p:cNvPr>
          <p:cNvSpPr txBox="1"/>
          <p:nvPr/>
        </p:nvSpPr>
        <p:spPr>
          <a:xfrm>
            <a:off x="7237061" y="0"/>
            <a:ext cx="5128604" cy="6733245"/>
          </a:xfrm>
          <a:prstGeom prst="rect">
            <a:avLst/>
          </a:prstGeom>
          <a:solidFill>
            <a:srgbClr val="0080C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defTabSz="8255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defRPr/>
            </a:pPr>
            <a:endParaRPr lang="en-US" sz="3600" spc="36">
              <a:latin typeface="+mn-lt"/>
              <a:ea typeface="+mn-ea"/>
              <a:cs typeface="+mn-cs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C7F3682-0DFB-4944-BFB0-45DBC7DCCDF2}"/>
              </a:ext>
            </a:extLst>
          </p:cNvPr>
          <p:cNvSpPr txBox="1">
            <a:spLocks/>
          </p:cNvSpPr>
          <p:nvPr/>
        </p:nvSpPr>
        <p:spPr>
          <a:xfrm>
            <a:off x="7549205" y="884554"/>
            <a:ext cx="4491038" cy="2651125"/>
          </a:xfrm>
          <a:prstGeom prst="rect">
            <a:avLst/>
          </a:prstGeom>
        </p:spPr>
        <p:txBody>
          <a:bodyPr/>
          <a:lstStyle>
            <a:lvl1pPr defTabSz="412750">
              <a:lnSpc>
                <a:spcPct val="120000"/>
              </a:lnSpc>
              <a:spcBef>
                <a:spcPts val="3400"/>
              </a:spcBef>
              <a:buClr>
                <a:srgbClr val="007ABB"/>
              </a:buClr>
              <a:buSzPct val="55000"/>
              <a:buChar char="•"/>
              <a:defRPr sz="2900">
                <a:solidFill>
                  <a:srgbClr val="707E9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317500" indent="-222250" defTabSz="412750">
              <a:lnSpc>
                <a:spcPct val="120000"/>
              </a:lnSpc>
              <a:spcBef>
                <a:spcPts val="3400"/>
              </a:spcBef>
              <a:buClr>
                <a:srgbClr val="007ABB"/>
              </a:buClr>
              <a:buSzPct val="55000"/>
              <a:buChar char="•"/>
              <a:defRPr sz="2900">
                <a:solidFill>
                  <a:srgbClr val="707E9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412750" indent="-222250" defTabSz="412750">
              <a:lnSpc>
                <a:spcPct val="120000"/>
              </a:lnSpc>
              <a:spcBef>
                <a:spcPts val="3400"/>
              </a:spcBef>
              <a:buClr>
                <a:srgbClr val="007ABB"/>
              </a:buClr>
              <a:buSzPct val="55000"/>
              <a:buChar char="•"/>
              <a:defRPr sz="2900">
                <a:solidFill>
                  <a:srgbClr val="707E9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508000" indent="-222250" defTabSz="412750">
              <a:lnSpc>
                <a:spcPct val="120000"/>
              </a:lnSpc>
              <a:spcBef>
                <a:spcPts val="3400"/>
              </a:spcBef>
              <a:buClr>
                <a:srgbClr val="007ABB"/>
              </a:buClr>
              <a:buSzPct val="55000"/>
              <a:buChar char="•"/>
              <a:defRPr sz="2900">
                <a:solidFill>
                  <a:srgbClr val="707E9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603250" indent="-222250" defTabSz="412750">
              <a:lnSpc>
                <a:spcPct val="120000"/>
              </a:lnSpc>
              <a:spcBef>
                <a:spcPts val="3400"/>
              </a:spcBef>
              <a:buClr>
                <a:srgbClr val="007ABB"/>
              </a:buClr>
              <a:buSzPct val="55000"/>
              <a:buChar char="•"/>
              <a:defRPr sz="2900">
                <a:solidFill>
                  <a:srgbClr val="707E9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060450" indent="-222250" defTabSz="412750" eaLnBrk="0" fontAlgn="base" hangingPunct="0">
              <a:lnSpc>
                <a:spcPct val="120000"/>
              </a:lnSpc>
              <a:spcBef>
                <a:spcPts val="3400"/>
              </a:spcBef>
              <a:spcAft>
                <a:spcPct val="0"/>
              </a:spcAft>
              <a:buClr>
                <a:srgbClr val="007ABB"/>
              </a:buClr>
              <a:buSzPct val="55000"/>
              <a:buChar char="•"/>
              <a:defRPr sz="2900">
                <a:solidFill>
                  <a:srgbClr val="707E9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517650" indent="-222250" defTabSz="412750" eaLnBrk="0" fontAlgn="base" hangingPunct="0">
              <a:lnSpc>
                <a:spcPct val="120000"/>
              </a:lnSpc>
              <a:spcBef>
                <a:spcPts val="3400"/>
              </a:spcBef>
              <a:spcAft>
                <a:spcPct val="0"/>
              </a:spcAft>
              <a:buClr>
                <a:srgbClr val="007ABB"/>
              </a:buClr>
              <a:buSzPct val="55000"/>
              <a:buChar char="•"/>
              <a:defRPr sz="2900">
                <a:solidFill>
                  <a:srgbClr val="707E9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974850" indent="-222250" defTabSz="412750" eaLnBrk="0" fontAlgn="base" hangingPunct="0">
              <a:lnSpc>
                <a:spcPct val="120000"/>
              </a:lnSpc>
              <a:spcBef>
                <a:spcPts val="3400"/>
              </a:spcBef>
              <a:spcAft>
                <a:spcPct val="0"/>
              </a:spcAft>
              <a:buClr>
                <a:srgbClr val="007ABB"/>
              </a:buClr>
              <a:buSzPct val="55000"/>
              <a:buChar char="•"/>
              <a:defRPr sz="2900">
                <a:solidFill>
                  <a:srgbClr val="707E9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2432050" indent="-222250" defTabSz="412750" eaLnBrk="0" fontAlgn="base" hangingPunct="0">
              <a:lnSpc>
                <a:spcPct val="120000"/>
              </a:lnSpc>
              <a:spcBef>
                <a:spcPts val="3400"/>
              </a:spcBef>
              <a:spcAft>
                <a:spcPct val="0"/>
              </a:spcAft>
              <a:buClr>
                <a:srgbClr val="007ABB"/>
              </a:buClr>
              <a:buSzPct val="55000"/>
              <a:buChar char="•"/>
              <a:defRPr sz="2900">
                <a:solidFill>
                  <a:srgbClr val="707E9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algn="ctr">
              <a:buFontTx/>
              <a:buNone/>
              <a:defRPr/>
            </a:pPr>
            <a:r>
              <a:rPr lang="pl-PL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 </a:t>
            </a:r>
            <a:r>
              <a:rPr lang="pl-PL" alt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  <a:r>
              <a:rPr lang="pl-PL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r>
              <a:rPr lang="pl-PL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of </a:t>
            </a:r>
            <a:r>
              <a:rPr lang="pl-PL" alt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inferiority</a:t>
            </a:r>
            <a:r>
              <a:rPr lang="pl-PL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OS: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pl-PL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  <a:defRPr/>
            </a:pPr>
            <a:r>
              <a:rPr lang="pl-PL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  <a:r>
              <a:rPr lang="pl-PL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≥ 60 </a:t>
            </a:r>
            <a:r>
              <a:rPr lang="pl-PL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pl-PL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endParaRPr lang="pl-PL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  <a:defRPr/>
            </a:pPr>
            <a:r>
              <a:rPr lang="pl-PL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PLT ≤ 100z10</a:t>
            </a:r>
            <a:r>
              <a:rPr lang="pl-PL" alt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pl-PL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/l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  <a:defRPr/>
            </a:pPr>
            <a:r>
              <a:rPr lang="pl-PL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PCs ≥ 20x10</a:t>
            </a:r>
            <a:r>
              <a:rPr lang="pl-PL" alt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pl-PL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/l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chemeClr val="bg1"/>
              </a:buClr>
              <a:buSzPct val="46000"/>
              <a:buFontTx/>
              <a:buNone/>
              <a:defRPr/>
            </a:pPr>
            <a:endParaRPr lang="pl-PL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chemeClr val="bg1"/>
              </a:buClr>
              <a:buSzPct val="46000"/>
              <a:buFontTx/>
              <a:buNone/>
              <a:defRPr/>
            </a:pPr>
            <a:endParaRPr lang="pl-PL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chemeClr val="bg1"/>
              </a:buClr>
              <a:buSzPct val="46000"/>
              <a:buFontTx/>
              <a:buNone/>
              <a:defRPr/>
            </a:pPr>
            <a:r>
              <a:rPr lang="pl-PL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were used to develop the </a:t>
            </a:r>
            <a:r>
              <a:rPr lang="en-US" sz="2400" dirty="0" err="1">
                <a:solidFill>
                  <a:schemeClr val="bg1"/>
                </a:solidFill>
              </a:rPr>
              <a:t>pPCL</a:t>
            </a:r>
            <a:r>
              <a:rPr lang="en-US" sz="2400" dirty="0">
                <a:solidFill>
                  <a:schemeClr val="bg1"/>
                </a:solidFill>
              </a:rPr>
              <a:t> prognostic index </a:t>
            </a:r>
            <a:r>
              <a:rPr lang="pl-PL" sz="2400" dirty="0">
                <a:solidFill>
                  <a:schemeClr val="bg1"/>
                </a:solidFill>
              </a:rPr>
              <a:t>                 </a:t>
            </a:r>
            <a:r>
              <a:rPr lang="en-US" sz="2400" dirty="0">
                <a:solidFill>
                  <a:schemeClr val="bg1"/>
                </a:solidFill>
              </a:rPr>
              <a:t>(PCL-PI) by assigning 1 point to an adverse prognostic factor. The PCL-PI value </a:t>
            </a:r>
            <a:r>
              <a:rPr lang="pl-PL" sz="2400" dirty="0">
                <a:solidFill>
                  <a:schemeClr val="bg1"/>
                </a:solidFill>
              </a:rPr>
              <a:t>                                </a:t>
            </a:r>
            <a:r>
              <a:rPr lang="en-US" sz="2400" dirty="0">
                <a:solidFill>
                  <a:schemeClr val="bg1"/>
                </a:solidFill>
              </a:rPr>
              <a:t>is between 0 and 3.</a:t>
            </a:r>
            <a:endParaRPr lang="en-US" alt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F2475A-86D5-4C47-8CAD-A659D1CA9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2582863"/>
            <a:ext cx="35687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3E3AB9-2782-4732-9AC7-6B8D57073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2582863"/>
            <a:ext cx="35687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1A20E4-D0F2-4475-B3BA-C1C757557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2582863"/>
            <a:ext cx="35687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867C3A-6E94-4C50-9BB4-219791CAF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2582863"/>
            <a:ext cx="35687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586" name="Chart 10">
            <a:extLst>
              <a:ext uri="{FF2B5EF4-FFF2-40B4-BE49-F238E27FC236}">
                <a16:creationId xmlns:a16="http://schemas.microsoft.com/office/drawing/2014/main" id="{4CEED21C-B66E-43C5-B2D5-CD7181D5F14F}"/>
              </a:ext>
            </a:extLst>
          </p:cNvPr>
          <p:cNvGraphicFramePr>
            <a:graphicFrameLocks/>
          </p:cNvGraphicFramePr>
          <p:nvPr/>
        </p:nvGraphicFramePr>
        <p:xfrm>
          <a:off x="-12700" y="2206625"/>
          <a:ext cx="4392613" cy="3910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Chart" r:id="rId7" imgW="4401693" imgH="3920068" progId="">
                  <p:embed/>
                </p:oleObj>
              </mc:Choice>
              <mc:Fallback>
                <p:oleObj name="Chart" r:id="rId7" imgW="4401693" imgH="3920068" progId="">
                  <p:embed/>
                  <p:pic>
                    <p:nvPicPr>
                      <p:cNvPr id="0" name="Picture 16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2700" y="2206625"/>
                        <a:ext cx="4392613" cy="3910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57922D6B-F675-4274-B1B9-47CEA84CB11A}"/>
              </a:ext>
            </a:extLst>
          </p:cNvPr>
          <p:cNvGrpSpPr>
            <a:grpSpLocks/>
          </p:cNvGrpSpPr>
          <p:nvPr/>
        </p:nvGrpSpPr>
        <p:grpSpPr bwMode="auto">
          <a:xfrm>
            <a:off x="3779838" y="2341563"/>
            <a:ext cx="4092575" cy="2651125"/>
            <a:chOff x="10926716" y="5351655"/>
            <a:chExt cx="4093018" cy="2651156"/>
          </a:xfrm>
        </p:grpSpPr>
        <p:sp>
          <p:nvSpPr>
            <p:cNvPr id="13" name="Text Placeholder 2">
              <a:extLst>
                <a:ext uri="{FF2B5EF4-FFF2-40B4-BE49-F238E27FC236}">
                  <a16:creationId xmlns:a16="http://schemas.microsoft.com/office/drawing/2014/main" id="{F46D921B-BF59-4845-9A9E-6412B7D74272}"/>
                </a:ext>
              </a:extLst>
            </p:cNvPr>
            <p:cNvSpPr txBox="1">
              <a:spLocks/>
            </p:cNvSpPr>
            <p:nvPr/>
          </p:nvSpPr>
          <p:spPr>
            <a:xfrm>
              <a:off x="10926716" y="5351655"/>
              <a:ext cx="4093018" cy="26511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/>
            </a:extLst>
          </p:spPr>
          <p:txBody>
            <a:bodyPr lIns="0" tIns="0" rIns="0" bIns="0" anchor="ctr">
              <a:normAutofit/>
            </a:bodyPr>
            <a:lstStyle>
              <a:lvl1pPr marL="615461" marR="0" indent="-615461" algn="l" defTabSz="821531" rtl="0" latinLnBrk="0">
                <a:lnSpc>
                  <a:spcPct val="110000"/>
                </a:lnSpc>
                <a:spcBef>
                  <a:spcPts val="36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545255"/>
                  </a:solidFill>
                  <a:uFillTx/>
                  <a:latin typeface="+mn-lt"/>
                  <a:ea typeface="+mn-ea"/>
                  <a:cs typeface="+mn-cs"/>
                  <a:sym typeface="Avenir Next"/>
                </a:defRPr>
              </a:lvl1pPr>
              <a:lvl2pPr marL="1059961" marR="0" indent="-615461" algn="l" defTabSz="821531" rtl="0" latinLnBrk="0">
                <a:lnSpc>
                  <a:spcPct val="110000"/>
                </a:lnSpc>
                <a:spcBef>
                  <a:spcPts val="36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545255"/>
                  </a:solidFill>
                  <a:uFillTx/>
                  <a:latin typeface="+mn-lt"/>
                  <a:ea typeface="+mn-ea"/>
                  <a:cs typeface="+mn-cs"/>
                  <a:sym typeface="Avenir Next"/>
                </a:defRPr>
              </a:lvl2pPr>
              <a:lvl3pPr marL="1504461" marR="0" indent="-615461" algn="l" defTabSz="821531" rtl="0" latinLnBrk="0">
                <a:lnSpc>
                  <a:spcPct val="110000"/>
                </a:lnSpc>
                <a:spcBef>
                  <a:spcPts val="36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545255"/>
                  </a:solidFill>
                  <a:uFillTx/>
                  <a:latin typeface="+mn-lt"/>
                  <a:ea typeface="+mn-ea"/>
                  <a:cs typeface="+mn-cs"/>
                  <a:sym typeface="Avenir Next"/>
                </a:defRPr>
              </a:lvl3pPr>
              <a:lvl4pPr marL="1948961" marR="0" indent="-615461" algn="l" defTabSz="821531" rtl="0" latinLnBrk="0">
                <a:lnSpc>
                  <a:spcPct val="110000"/>
                </a:lnSpc>
                <a:spcBef>
                  <a:spcPts val="36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545255"/>
                  </a:solidFill>
                  <a:uFillTx/>
                  <a:latin typeface="+mn-lt"/>
                  <a:ea typeface="+mn-ea"/>
                  <a:cs typeface="+mn-cs"/>
                  <a:sym typeface="Avenir Next"/>
                </a:defRPr>
              </a:lvl4pPr>
              <a:lvl5pPr marL="2393461" marR="0" indent="-615461" algn="l" defTabSz="821531" rtl="0" latinLnBrk="0">
                <a:lnSpc>
                  <a:spcPct val="110000"/>
                </a:lnSpc>
                <a:spcBef>
                  <a:spcPts val="36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545255"/>
                  </a:solidFill>
                  <a:uFillTx/>
                  <a:latin typeface="+mn-lt"/>
                  <a:ea typeface="+mn-ea"/>
                  <a:cs typeface="+mn-cs"/>
                  <a:sym typeface="Avenir Next"/>
                </a:defRPr>
              </a:lvl5pPr>
              <a:lvl6pPr marL="2940538" marR="0" indent="-718038" algn="l" defTabSz="821531" rtl="0" latinLnBrk="0">
                <a:lnSpc>
                  <a:spcPct val="110000"/>
                </a:lnSpc>
                <a:spcBef>
                  <a:spcPts val="36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4200" b="0" i="0" u="none" strike="noStrike" cap="none" spc="0" baseline="0">
                  <a:ln>
                    <a:noFill/>
                  </a:ln>
                  <a:solidFill>
                    <a:srgbClr val="545255"/>
                  </a:solidFill>
                  <a:uFillTx/>
                  <a:latin typeface="+mn-lt"/>
                  <a:ea typeface="+mn-ea"/>
                  <a:cs typeface="+mn-cs"/>
                  <a:sym typeface="Avenir Next"/>
                </a:defRPr>
              </a:lvl6pPr>
              <a:lvl7pPr marL="3385038" marR="0" indent="-718038" algn="l" defTabSz="821531" rtl="0" latinLnBrk="0">
                <a:lnSpc>
                  <a:spcPct val="110000"/>
                </a:lnSpc>
                <a:spcBef>
                  <a:spcPts val="36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4200" b="0" i="0" u="none" strike="noStrike" cap="none" spc="0" baseline="0">
                  <a:ln>
                    <a:noFill/>
                  </a:ln>
                  <a:solidFill>
                    <a:srgbClr val="545255"/>
                  </a:solidFill>
                  <a:uFillTx/>
                  <a:latin typeface="+mn-lt"/>
                  <a:ea typeface="+mn-ea"/>
                  <a:cs typeface="+mn-cs"/>
                  <a:sym typeface="Avenir Next"/>
                </a:defRPr>
              </a:lvl7pPr>
              <a:lvl8pPr marL="3829538" marR="0" indent="-718038" algn="l" defTabSz="821531" rtl="0" latinLnBrk="0">
                <a:lnSpc>
                  <a:spcPct val="110000"/>
                </a:lnSpc>
                <a:spcBef>
                  <a:spcPts val="36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4200" b="0" i="0" u="none" strike="noStrike" cap="none" spc="0" baseline="0">
                  <a:ln>
                    <a:noFill/>
                  </a:ln>
                  <a:solidFill>
                    <a:srgbClr val="545255"/>
                  </a:solidFill>
                  <a:uFillTx/>
                  <a:latin typeface="+mn-lt"/>
                  <a:ea typeface="+mn-ea"/>
                  <a:cs typeface="+mn-cs"/>
                  <a:sym typeface="Avenir Next"/>
                </a:defRPr>
              </a:lvl8pPr>
              <a:lvl9pPr marL="4274038" marR="0" indent="-718038" algn="l" defTabSz="821531" rtl="0" latinLnBrk="0">
                <a:lnSpc>
                  <a:spcPct val="110000"/>
                </a:lnSpc>
                <a:spcBef>
                  <a:spcPts val="36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4200" b="0" i="0" u="none" strike="noStrike" cap="none" spc="0" baseline="0">
                  <a:ln>
                    <a:noFill/>
                  </a:ln>
                  <a:solidFill>
                    <a:srgbClr val="545255"/>
                  </a:solidFill>
                  <a:uFillTx/>
                  <a:latin typeface="+mn-lt"/>
                  <a:ea typeface="+mn-ea"/>
                  <a:cs typeface="+mn-cs"/>
                  <a:sym typeface="Avenir Next"/>
                </a:defRPr>
              </a:lvl9pPr>
            </a:lstStyle>
            <a:p>
              <a:pPr marL="0" indent="0" algn="ctr" hangingPunct="1">
                <a:buFontTx/>
                <a:buNone/>
                <a:defRPr/>
              </a:pPr>
              <a:r>
                <a:rPr lang="pl-PL" sz="1800" dirty="0">
                  <a:solidFill>
                    <a:schemeClr val="tx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PCL-PI = </a:t>
              </a:r>
              <a:r>
                <a:rPr lang="pl-PL" sz="1800" b="1" dirty="0">
                  <a:solidFill>
                    <a:schemeClr val="tx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pl-PL" sz="1800" dirty="0">
                  <a:solidFill>
                    <a:schemeClr val="tx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(n=51),</a:t>
              </a:r>
              <a:br>
                <a:rPr lang="pl-PL" sz="1800" dirty="0">
                  <a:solidFill>
                    <a:schemeClr val="tx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1800" dirty="0">
                  <a:solidFill>
                    <a:schemeClr val="tx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mediana OS = 17 </a:t>
              </a:r>
              <a:r>
                <a:rPr lang="pl-PL" sz="1800" dirty="0" err="1">
                  <a:solidFill>
                    <a:schemeClr val="tx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months</a:t>
              </a:r>
              <a:r>
                <a:rPr lang="pl-PL" sz="1800" dirty="0">
                  <a:solidFill>
                    <a:schemeClr val="tx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180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7557FAC-DDBF-4594-A533-A05D31CBA518}"/>
                </a:ext>
              </a:extLst>
            </p:cNvPr>
            <p:cNvCxnSpPr>
              <a:cxnSpLocks/>
            </p:cNvCxnSpPr>
            <p:nvPr/>
          </p:nvCxnSpPr>
          <p:spPr>
            <a:xfrm>
              <a:off x="11438793" y="6545785"/>
              <a:ext cx="400370" cy="0"/>
            </a:xfrm>
            <a:prstGeom prst="line">
              <a:avLst/>
            </a:prstGeom>
            <a:noFill/>
            <a:ln w="82550" cap="flat">
              <a:solidFill>
                <a:srgbClr val="953035"/>
              </a:solidFill>
              <a:prstDash val="sys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49DA24E-7006-455C-B354-7D2673249F00}"/>
              </a:ext>
            </a:extLst>
          </p:cNvPr>
          <p:cNvGrpSpPr>
            <a:grpSpLocks/>
          </p:cNvGrpSpPr>
          <p:nvPr/>
        </p:nvGrpSpPr>
        <p:grpSpPr bwMode="auto">
          <a:xfrm>
            <a:off x="4062413" y="3017838"/>
            <a:ext cx="3325812" cy="2651125"/>
            <a:chOff x="11289808" y="7268847"/>
            <a:chExt cx="3326086" cy="2651156"/>
          </a:xfrm>
        </p:grpSpPr>
        <p:sp>
          <p:nvSpPr>
            <p:cNvPr id="16" name="Text Placeholder 2">
              <a:extLst>
                <a:ext uri="{FF2B5EF4-FFF2-40B4-BE49-F238E27FC236}">
                  <a16:creationId xmlns:a16="http://schemas.microsoft.com/office/drawing/2014/main" id="{65746333-CC7B-49E8-AED9-F27BF01CF4E0}"/>
                </a:ext>
              </a:extLst>
            </p:cNvPr>
            <p:cNvSpPr txBox="1">
              <a:spLocks/>
            </p:cNvSpPr>
            <p:nvPr/>
          </p:nvSpPr>
          <p:spPr>
            <a:xfrm>
              <a:off x="11289808" y="7268847"/>
              <a:ext cx="3326086" cy="26511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/>
            </a:extLst>
          </p:spPr>
          <p:txBody>
            <a:bodyPr lIns="0" tIns="0" rIns="0" bIns="0" anchor="ctr">
              <a:normAutofit/>
            </a:bodyPr>
            <a:lstStyle>
              <a:lvl1pPr marL="615461" marR="0" indent="-615461" algn="l" defTabSz="821531" rtl="0" latinLnBrk="0">
                <a:lnSpc>
                  <a:spcPct val="110000"/>
                </a:lnSpc>
                <a:spcBef>
                  <a:spcPts val="36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545255"/>
                  </a:solidFill>
                  <a:uFillTx/>
                  <a:latin typeface="+mn-lt"/>
                  <a:ea typeface="+mn-ea"/>
                  <a:cs typeface="+mn-cs"/>
                  <a:sym typeface="Avenir Next"/>
                </a:defRPr>
              </a:lvl1pPr>
              <a:lvl2pPr marL="1059961" marR="0" indent="-615461" algn="l" defTabSz="821531" rtl="0" latinLnBrk="0">
                <a:lnSpc>
                  <a:spcPct val="110000"/>
                </a:lnSpc>
                <a:spcBef>
                  <a:spcPts val="36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545255"/>
                  </a:solidFill>
                  <a:uFillTx/>
                  <a:latin typeface="+mn-lt"/>
                  <a:ea typeface="+mn-ea"/>
                  <a:cs typeface="+mn-cs"/>
                  <a:sym typeface="Avenir Next"/>
                </a:defRPr>
              </a:lvl2pPr>
              <a:lvl3pPr marL="1504461" marR="0" indent="-615461" algn="l" defTabSz="821531" rtl="0" latinLnBrk="0">
                <a:lnSpc>
                  <a:spcPct val="110000"/>
                </a:lnSpc>
                <a:spcBef>
                  <a:spcPts val="36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545255"/>
                  </a:solidFill>
                  <a:uFillTx/>
                  <a:latin typeface="+mn-lt"/>
                  <a:ea typeface="+mn-ea"/>
                  <a:cs typeface="+mn-cs"/>
                  <a:sym typeface="Avenir Next"/>
                </a:defRPr>
              </a:lvl3pPr>
              <a:lvl4pPr marL="1948961" marR="0" indent="-615461" algn="l" defTabSz="821531" rtl="0" latinLnBrk="0">
                <a:lnSpc>
                  <a:spcPct val="110000"/>
                </a:lnSpc>
                <a:spcBef>
                  <a:spcPts val="36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545255"/>
                  </a:solidFill>
                  <a:uFillTx/>
                  <a:latin typeface="+mn-lt"/>
                  <a:ea typeface="+mn-ea"/>
                  <a:cs typeface="+mn-cs"/>
                  <a:sym typeface="Avenir Next"/>
                </a:defRPr>
              </a:lvl4pPr>
              <a:lvl5pPr marL="2393461" marR="0" indent="-615461" algn="l" defTabSz="821531" rtl="0" latinLnBrk="0">
                <a:lnSpc>
                  <a:spcPct val="110000"/>
                </a:lnSpc>
                <a:spcBef>
                  <a:spcPts val="36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545255"/>
                  </a:solidFill>
                  <a:uFillTx/>
                  <a:latin typeface="+mn-lt"/>
                  <a:ea typeface="+mn-ea"/>
                  <a:cs typeface="+mn-cs"/>
                  <a:sym typeface="Avenir Next"/>
                </a:defRPr>
              </a:lvl5pPr>
              <a:lvl6pPr marL="2940538" marR="0" indent="-718038" algn="l" defTabSz="821531" rtl="0" latinLnBrk="0">
                <a:lnSpc>
                  <a:spcPct val="110000"/>
                </a:lnSpc>
                <a:spcBef>
                  <a:spcPts val="36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4200" b="0" i="0" u="none" strike="noStrike" cap="none" spc="0" baseline="0">
                  <a:ln>
                    <a:noFill/>
                  </a:ln>
                  <a:solidFill>
                    <a:srgbClr val="545255"/>
                  </a:solidFill>
                  <a:uFillTx/>
                  <a:latin typeface="+mn-lt"/>
                  <a:ea typeface="+mn-ea"/>
                  <a:cs typeface="+mn-cs"/>
                  <a:sym typeface="Avenir Next"/>
                </a:defRPr>
              </a:lvl6pPr>
              <a:lvl7pPr marL="3385038" marR="0" indent="-718038" algn="l" defTabSz="821531" rtl="0" latinLnBrk="0">
                <a:lnSpc>
                  <a:spcPct val="110000"/>
                </a:lnSpc>
                <a:spcBef>
                  <a:spcPts val="36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4200" b="0" i="0" u="none" strike="noStrike" cap="none" spc="0" baseline="0">
                  <a:ln>
                    <a:noFill/>
                  </a:ln>
                  <a:solidFill>
                    <a:srgbClr val="545255"/>
                  </a:solidFill>
                  <a:uFillTx/>
                  <a:latin typeface="+mn-lt"/>
                  <a:ea typeface="+mn-ea"/>
                  <a:cs typeface="+mn-cs"/>
                  <a:sym typeface="Avenir Next"/>
                </a:defRPr>
              </a:lvl7pPr>
              <a:lvl8pPr marL="3829538" marR="0" indent="-718038" algn="l" defTabSz="821531" rtl="0" latinLnBrk="0">
                <a:lnSpc>
                  <a:spcPct val="110000"/>
                </a:lnSpc>
                <a:spcBef>
                  <a:spcPts val="36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4200" b="0" i="0" u="none" strike="noStrike" cap="none" spc="0" baseline="0">
                  <a:ln>
                    <a:noFill/>
                  </a:ln>
                  <a:solidFill>
                    <a:srgbClr val="545255"/>
                  </a:solidFill>
                  <a:uFillTx/>
                  <a:latin typeface="+mn-lt"/>
                  <a:ea typeface="+mn-ea"/>
                  <a:cs typeface="+mn-cs"/>
                  <a:sym typeface="Avenir Next"/>
                </a:defRPr>
              </a:lvl8pPr>
              <a:lvl9pPr marL="4274038" marR="0" indent="-718038" algn="l" defTabSz="821531" rtl="0" latinLnBrk="0">
                <a:lnSpc>
                  <a:spcPct val="110000"/>
                </a:lnSpc>
                <a:spcBef>
                  <a:spcPts val="36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4200" b="0" i="0" u="none" strike="noStrike" cap="none" spc="0" baseline="0">
                  <a:ln>
                    <a:noFill/>
                  </a:ln>
                  <a:solidFill>
                    <a:srgbClr val="545255"/>
                  </a:solidFill>
                  <a:uFillTx/>
                  <a:latin typeface="+mn-lt"/>
                  <a:ea typeface="+mn-ea"/>
                  <a:cs typeface="+mn-cs"/>
                  <a:sym typeface="Avenir Next"/>
                </a:defRPr>
              </a:lvl9pPr>
            </a:lstStyle>
            <a:p>
              <a:pPr marL="0" indent="0" algn="ctr" hangingPunct="1">
                <a:buFontTx/>
                <a:buNone/>
                <a:defRPr/>
              </a:pPr>
              <a:r>
                <a:rPr lang="pl-PL" sz="4000" dirty="0">
                  <a:solidFill>
                    <a:schemeClr val="tx1">
                      <a:lumMod val="10000"/>
                    </a:schemeClr>
                  </a:solidFill>
                  <a:latin typeface="Calibri" panose="020F0502020204030204" pitchFamily="34" charset="0"/>
                </a:rPr>
                <a:t>  </a:t>
              </a:r>
              <a:r>
                <a:rPr lang="pl-PL" sz="1800" dirty="0">
                  <a:solidFill>
                    <a:schemeClr val="tx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PCL-PI = </a:t>
              </a:r>
              <a:r>
                <a:rPr lang="pl-PL" sz="1800" b="1" dirty="0">
                  <a:solidFill>
                    <a:schemeClr val="tx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2-3</a:t>
              </a:r>
              <a:r>
                <a:rPr lang="pl-PL" sz="1800" dirty="0">
                  <a:solidFill>
                    <a:schemeClr val="tx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(n=51),</a:t>
              </a:r>
              <a:br>
                <a:rPr lang="pl-PL" sz="1800" dirty="0">
                  <a:solidFill>
                    <a:schemeClr val="tx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1800" dirty="0">
                  <a:solidFill>
                    <a:schemeClr val="tx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mediana OS = 12 </a:t>
              </a:r>
              <a:r>
                <a:rPr lang="pl-PL" sz="1800" dirty="0" err="1">
                  <a:solidFill>
                    <a:schemeClr val="tx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months</a:t>
              </a:r>
              <a:endParaRPr lang="en-US" sz="400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7B4C8D3-7565-49AF-BDCF-E4E7DBA655CB}"/>
                </a:ext>
              </a:extLst>
            </p:cNvPr>
            <p:cNvCxnSpPr>
              <a:cxnSpLocks/>
            </p:cNvCxnSpPr>
            <p:nvPr/>
          </p:nvCxnSpPr>
          <p:spPr>
            <a:xfrm>
              <a:off x="11493004" y="8554800"/>
              <a:ext cx="400370" cy="0"/>
            </a:xfrm>
            <a:prstGeom prst="line">
              <a:avLst/>
            </a:prstGeom>
            <a:noFill/>
            <a:ln w="82550" cap="flat">
              <a:solidFill>
                <a:srgbClr val="4B6B29"/>
              </a:solidFill>
              <a:prstDash val="sys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8D0F2DA-F2AA-4651-8CA9-B044A0D02C5E}"/>
              </a:ext>
            </a:extLst>
          </p:cNvPr>
          <p:cNvSpPr txBox="1">
            <a:spLocks/>
          </p:cNvSpPr>
          <p:nvPr/>
        </p:nvSpPr>
        <p:spPr>
          <a:xfrm>
            <a:off x="-1460500" y="5075238"/>
            <a:ext cx="11579225" cy="2651125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0" tIns="0" rIns="0" bIns="0" anchor="ctr">
            <a:normAutofit/>
          </a:bodyPr>
          <a:lstStyle>
            <a:lvl1pPr marL="615461" marR="0" indent="-615461" algn="l" defTabSz="821531" rtl="0" latinLnBrk="0">
              <a:lnSpc>
                <a:spcPct val="11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545255"/>
                </a:solidFill>
                <a:uFillTx/>
                <a:latin typeface="+mn-lt"/>
                <a:ea typeface="+mn-ea"/>
                <a:cs typeface="+mn-cs"/>
                <a:sym typeface="Avenir Next"/>
              </a:defRPr>
            </a:lvl1pPr>
            <a:lvl2pPr marL="1059961" marR="0" indent="-615461" algn="l" defTabSz="821531" rtl="0" latinLnBrk="0">
              <a:lnSpc>
                <a:spcPct val="11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545255"/>
                </a:solidFill>
                <a:uFillTx/>
                <a:latin typeface="+mn-lt"/>
                <a:ea typeface="+mn-ea"/>
                <a:cs typeface="+mn-cs"/>
                <a:sym typeface="Avenir Next"/>
              </a:defRPr>
            </a:lvl2pPr>
            <a:lvl3pPr marL="1504461" marR="0" indent="-615461" algn="l" defTabSz="821531" rtl="0" latinLnBrk="0">
              <a:lnSpc>
                <a:spcPct val="11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545255"/>
                </a:solidFill>
                <a:uFillTx/>
                <a:latin typeface="+mn-lt"/>
                <a:ea typeface="+mn-ea"/>
                <a:cs typeface="+mn-cs"/>
                <a:sym typeface="Avenir Next"/>
              </a:defRPr>
            </a:lvl3pPr>
            <a:lvl4pPr marL="1948961" marR="0" indent="-615461" algn="l" defTabSz="821531" rtl="0" latinLnBrk="0">
              <a:lnSpc>
                <a:spcPct val="11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545255"/>
                </a:solidFill>
                <a:uFillTx/>
                <a:latin typeface="+mn-lt"/>
                <a:ea typeface="+mn-ea"/>
                <a:cs typeface="+mn-cs"/>
                <a:sym typeface="Avenir Next"/>
              </a:defRPr>
            </a:lvl4pPr>
            <a:lvl5pPr marL="2393461" marR="0" indent="-615461" algn="l" defTabSz="821531" rtl="0" latinLnBrk="0">
              <a:lnSpc>
                <a:spcPct val="110000"/>
              </a:lnSpc>
              <a:spcBef>
                <a:spcPts val="3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545255"/>
                </a:solidFill>
                <a:uFillTx/>
                <a:latin typeface="+mn-lt"/>
                <a:ea typeface="+mn-ea"/>
                <a:cs typeface="+mn-cs"/>
                <a:sym typeface="Avenir Next"/>
              </a:defRPr>
            </a:lvl5pPr>
            <a:lvl6pPr marL="2940538" marR="0" indent="-718038" algn="l" defTabSz="821531" rtl="0" latinLnBrk="0">
              <a:lnSpc>
                <a:spcPct val="110000"/>
              </a:lnSpc>
              <a:spcBef>
                <a:spcPts val="36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545255"/>
                </a:solidFill>
                <a:uFillTx/>
                <a:latin typeface="+mn-lt"/>
                <a:ea typeface="+mn-ea"/>
                <a:cs typeface="+mn-cs"/>
                <a:sym typeface="Avenir Next"/>
              </a:defRPr>
            </a:lvl6pPr>
            <a:lvl7pPr marL="3385038" marR="0" indent="-718038" algn="l" defTabSz="821531" rtl="0" latinLnBrk="0">
              <a:lnSpc>
                <a:spcPct val="110000"/>
              </a:lnSpc>
              <a:spcBef>
                <a:spcPts val="36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545255"/>
                </a:solidFill>
                <a:uFillTx/>
                <a:latin typeface="+mn-lt"/>
                <a:ea typeface="+mn-ea"/>
                <a:cs typeface="+mn-cs"/>
                <a:sym typeface="Avenir Next"/>
              </a:defRPr>
            </a:lvl7pPr>
            <a:lvl8pPr marL="3829538" marR="0" indent="-718038" algn="l" defTabSz="821531" rtl="0" latinLnBrk="0">
              <a:lnSpc>
                <a:spcPct val="110000"/>
              </a:lnSpc>
              <a:spcBef>
                <a:spcPts val="36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545255"/>
                </a:solidFill>
                <a:uFillTx/>
                <a:latin typeface="+mn-lt"/>
                <a:ea typeface="+mn-ea"/>
                <a:cs typeface="+mn-cs"/>
                <a:sym typeface="Avenir Next"/>
              </a:defRPr>
            </a:lvl8pPr>
            <a:lvl9pPr marL="4274038" marR="0" indent="-718038" algn="l" defTabSz="821531" rtl="0" latinLnBrk="0">
              <a:lnSpc>
                <a:spcPct val="110000"/>
              </a:lnSpc>
              <a:spcBef>
                <a:spcPts val="36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545255"/>
                </a:solidFill>
                <a:uFillTx/>
                <a:latin typeface="+mn-lt"/>
                <a:ea typeface="+mn-ea"/>
                <a:cs typeface="+mn-cs"/>
                <a:sym typeface="Avenir Next"/>
              </a:defRPr>
            </a:lvl9pPr>
          </a:lstStyle>
          <a:p>
            <a:pPr marL="0" indent="0" algn="ctr" hangingPunct="1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pl-PL" sz="180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PCL-PI: 0 </a:t>
            </a:r>
            <a:r>
              <a:rPr lang="pl-PL" sz="1800" i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vs. </a:t>
            </a:r>
            <a:r>
              <a:rPr lang="pl-PL" sz="180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 HR: 2.2 (95% CI: 1.1 – 4.4), p = 0.03</a:t>
            </a:r>
          </a:p>
          <a:p>
            <a:pPr marL="0" indent="0" algn="ctr" hangingPunct="1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pl-PL" sz="180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PCL-PI: 0 </a:t>
            </a:r>
            <a:r>
              <a:rPr lang="pl-PL" sz="1800" i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vs.</a:t>
            </a:r>
            <a:r>
              <a:rPr lang="pl-PL" sz="180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2-3, HR: 5.8 (95% CI: 2.8 – 12.0), p&lt;0.001</a:t>
            </a:r>
            <a:endParaRPr lang="en-US" sz="180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DD7BE70-9D77-496D-85EB-8B7BCEB09B09}"/>
              </a:ext>
            </a:extLst>
          </p:cNvPr>
          <p:cNvGrpSpPr>
            <a:grpSpLocks/>
          </p:cNvGrpSpPr>
          <p:nvPr/>
        </p:nvGrpSpPr>
        <p:grpSpPr bwMode="auto">
          <a:xfrm>
            <a:off x="4235450" y="1673225"/>
            <a:ext cx="3154363" cy="2652713"/>
            <a:chOff x="11085345" y="5245821"/>
            <a:chExt cx="10469030" cy="2651156"/>
          </a:xfrm>
        </p:grpSpPr>
        <p:sp>
          <p:nvSpPr>
            <p:cNvPr id="20" name="Text Placeholder 2">
              <a:extLst>
                <a:ext uri="{FF2B5EF4-FFF2-40B4-BE49-F238E27FC236}">
                  <a16:creationId xmlns:a16="http://schemas.microsoft.com/office/drawing/2014/main" id="{AC4AE896-9156-49C0-8570-6973F6F25B2F}"/>
                </a:ext>
              </a:extLst>
            </p:cNvPr>
            <p:cNvSpPr txBox="1">
              <a:spLocks/>
            </p:cNvSpPr>
            <p:nvPr/>
          </p:nvSpPr>
          <p:spPr>
            <a:xfrm>
              <a:off x="11085345" y="5245821"/>
              <a:ext cx="10469030" cy="26511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/>
            </a:extLst>
          </p:spPr>
          <p:txBody>
            <a:bodyPr lIns="0" tIns="0" rIns="0" bIns="0" anchor="ctr">
              <a:normAutofit/>
            </a:bodyPr>
            <a:lstStyle>
              <a:lvl1pPr marL="615461" marR="0" indent="-615461" algn="l" defTabSz="821531" rtl="0" latinLnBrk="0">
                <a:lnSpc>
                  <a:spcPct val="110000"/>
                </a:lnSpc>
                <a:spcBef>
                  <a:spcPts val="36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545255"/>
                  </a:solidFill>
                  <a:uFillTx/>
                  <a:latin typeface="+mn-lt"/>
                  <a:ea typeface="+mn-ea"/>
                  <a:cs typeface="+mn-cs"/>
                  <a:sym typeface="Avenir Next"/>
                </a:defRPr>
              </a:lvl1pPr>
              <a:lvl2pPr marL="1059961" marR="0" indent="-615461" algn="l" defTabSz="821531" rtl="0" latinLnBrk="0">
                <a:lnSpc>
                  <a:spcPct val="110000"/>
                </a:lnSpc>
                <a:spcBef>
                  <a:spcPts val="36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545255"/>
                  </a:solidFill>
                  <a:uFillTx/>
                  <a:latin typeface="+mn-lt"/>
                  <a:ea typeface="+mn-ea"/>
                  <a:cs typeface="+mn-cs"/>
                  <a:sym typeface="Avenir Next"/>
                </a:defRPr>
              </a:lvl2pPr>
              <a:lvl3pPr marL="1504461" marR="0" indent="-615461" algn="l" defTabSz="821531" rtl="0" latinLnBrk="0">
                <a:lnSpc>
                  <a:spcPct val="110000"/>
                </a:lnSpc>
                <a:spcBef>
                  <a:spcPts val="36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545255"/>
                  </a:solidFill>
                  <a:uFillTx/>
                  <a:latin typeface="+mn-lt"/>
                  <a:ea typeface="+mn-ea"/>
                  <a:cs typeface="+mn-cs"/>
                  <a:sym typeface="Avenir Next"/>
                </a:defRPr>
              </a:lvl3pPr>
              <a:lvl4pPr marL="1948961" marR="0" indent="-615461" algn="l" defTabSz="821531" rtl="0" latinLnBrk="0">
                <a:lnSpc>
                  <a:spcPct val="110000"/>
                </a:lnSpc>
                <a:spcBef>
                  <a:spcPts val="36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545255"/>
                  </a:solidFill>
                  <a:uFillTx/>
                  <a:latin typeface="+mn-lt"/>
                  <a:ea typeface="+mn-ea"/>
                  <a:cs typeface="+mn-cs"/>
                  <a:sym typeface="Avenir Next"/>
                </a:defRPr>
              </a:lvl4pPr>
              <a:lvl5pPr marL="2393461" marR="0" indent="-615461" algn="l" defTabSz="821531" rtl="0" latinLnBrk="0">
                <a:lnSpc>
                  <a:spcPct val="110000"/>
                </a:lnSpc>
                <a:spcBef>
                  <a:spcPts val="3600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545255"/>
                  </a:solidFill>
                  <a:uFillTx/>
                  <a:latin typeface="+mn-lt"/>
                  <a:ea typeface="+mn-ea"/>
                  <a:cs typeface="+mn-cs"/>
                  <a:sym typeface="Avenir Next"/>
                </a:defRPr>
              </a:lvl5pPr>
              <a:lvl6pPr marL="2940538" marR="0" indent="-718038" algn="l" defTabSz="821531" rtl="0" latinLnBrk="0">
                <a:lnSpc>
                  <a:spcPct val="110000"/>
                </a:lnSpc>
                <a:spcBef>
                  <a:spcPts val="36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4200" b="0" i="0" u="none" strike="noStrike" cap="none" spc="0" baseline="0">
                  <a:ln>
                    <a:noFill/>
                  </a:ln>
                  <a:solidFill>
                    <a:srgbClr val="545255"/>
                  </a:solidFill>
                  <a:uFillTx/>
                  <a:latin typeface="+mn-lt"/>
                  <a:ea typeface="+mn-ea"/>
                  <a:cs typeface="+mn-cs"/>
                  <a:sym typeface="Avenir Next"/>
                </a:defRPr>
              </a:lvl6pPr>
              <a:lvl7pPr marL="3385038" marR="0" indent="-718038" algn="l" defTabSz="821531" rtl="0" latinLnBrk="0">
                <a:lnSpc>
                  <a:spcPct val="110000"/>
                </a:lnSpc>
                <a:spcBef>
                  <a:spcPts val="36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4200" b="0" i="0" u="none" strike="noStrike" cap="none" spc="0" baseline="0">
                  <a:ln>
                    <a:noFill/>
                  </a:ln>
                  <a:solidFill>
                    <a:srgbClr val="545255"/>
                  </a:solidFill>
                  <a:uFillTx/>
                  <a:latin typeface="+mn-lt"/>
                  <a:ea typeface="+mn-ea"/>
                  <a:cs typeface="+mn-cs"/>
                  <a:sym typeface="Avenir Next"/>
                </a:defRPr>
              </a:lvl7pPr>
              <a:lvl8pPr marL="3829538" marR="0" indent="-718038" algn="l" defTabSz="821531" rtl="0" latinLnBrk="0">
                <a:lnSpc>
                  <a:spcPct val="110000"/>
                </a:lnSpc>
                <a:spcBef>
                  <a:spcPts val="36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4200" b="0" i="0" u="none" strike="noStrike" cap="none" spc="0" baseline="0">
                  <a:ln>
                    <a:noFill/>
                  </a:ln>
                  <a:solidFill>
                    <a:srgbClr val="545255"/>
                  </a:solidFill>
                  <a:uFillTx/>
                  <a:latin typeface="+mn-lt"/>
                  <a:ea typeface="+mn-ea"/>
                  <a:cs typeface="+mn-cs"/>
                  <a:sym typeface="Avenir Next"/>
                </a:defRPr>
              </a:lvl8pPr>
              <a:lvl9pPr marL="4274038" marR="0" indent="-718038" algn="l" defTabSz="821531" rtl="0" latinLnBrk="0">
                <a:lnSpc>
                  <a:spcPct val="110000"/>
                </a:lnSpc>
                <a:spcBef>
                  <a:spcPts val="36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4200" b="0" i="0" u="none" strike="noStrike" cap="none" spc="0" baseline="0">
                  <a:ln>
                    <a:noFill/>
                  </a:ln>
                  <a:solidFill>
                    <a:srgbClr val="545255"/>
                  </a:solidFill>
                  <a:uFillTx/>
                  <a:latin typeface="+mn-lt"/>
                  <a:ea typeface="+mn-ea"/>
                  <a:cs typeface="+mn-cs"/>
                  <a:sym typeface="Avenir Next"/>
                </a:defRPr>
              </a:lvl9pPr>
            </a:lstStyle>
            <a:p>
              <a:pPr marL="0" indent="0" algn="ctr" hangingPunct="1">
                <a:buFontTx/>
                <a:buNone/>
                <a:defRPr/>
              </a:pPr>
              <a:r>
                <a:rPr lang="pl-PL" sz="1800" dirty="0">
                  <a:solidFill>
                    <a:schemeClr val="tx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PCL-PI = </a:t>
              </a:r>
              <a:r>
                <a:rPr lang="pl-PL" sz="1800" b="1" dirty="0">
                  <a:solidFill>
                    <a:schemeClr val="tx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pl-PL" sz="1800" dirty="0">
                  <a:solidFill>
                    <a:schemeClr val="tx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(n=26), </a:t>
              </a:r>
              <a:br>
                <a:rPr lang="pl-PL" sz="1800" dirty="0">
                  <a:solidFill>
                    <a:schemeClr val="tx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1800" dirty="0">
                  <a:solidFill>
                    <a:schemeClr val="tx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mediana OS = 46 </a:t>
              </a:r>
              <a:r>
                <a:rPr lang="pl-PL" sz="1800" dirty="0" err="1">
                  <a:solidFill>
                    <a:schemeClr val="tx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months</a:t>
              </a:r>
              <a:endParaRPr lang="en-US" sz="180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6EA7D23-AF52-4F19-9D3B-0A45BF3CAD5D}"/>
                </a:ext>
              </a:extLst>
            </p:cNvPr>
            <p:cNvCxnSpPr>
              <a:cxnSpLocks/>
            </p:cNvCxnSpPr>
            <p:nvPr/>
          </p:nvCxnSpPr>
          <p:spPr>
            <a:xfrm>
              <a:off x="11184410" y="6424832"/>
              <a:ext cx="1416369" cy="0"/>
            </a:xfrm>
            <a:prstGeom prst="line">
              <a:avLst/>
            </a:prstGeom>
            <a:noFill/>
            <a:ln w="82550" cap="flat">
              <a:solidFill>
                <a:srgbClr val="1C4E78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4591" name="Rectangle 26">
            <a:extLst>
              <a:ext uri="{FF2B5EF4-FFF2-40B4-BE49-F238E27FC236}">
                <a16:creationId xmlns:a16="http://schemas.microsoft.com/office/drawing/2014/main" id="{1E7DCCB3-030E-4A1B-BB2F-BBE52D40C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3463" y="6472238"/>
            <a:ext cx="3606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742950" indent="-28575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43000" indent="-22860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600200" indent="-22860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057400" indent="-22860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5146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29718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4290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38862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r>
              <a:rPr lang="da-DK" altLang="en-US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Jurczyszyn A. et al. </a:t>
            </a:r>
            <a:r>
              <a:rPr lang="da-DK" altLang="en-US" sz="11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 J Haematol</a:t>
            </a:r>
            <a:r>
              <a:rPr lang="da-DK" altLang="en-US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2018;180:831-839.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Placeholder 9" descr="A person posing for a picture&#10;&#10;Description generated with very high confidence">
            <a:extLst>
              <a:ext uri="{FF2B5EF4-FFF2-40B4-BE49-F238E27FC236}">
                <a16:creationId xmlns:a16="http://schemas.microsoft.com/office/drawing/2014/main" id="{DC5C6C7B-4E53-41A8-ADCB-B4AF3A582AD9}"/>
              </a:ext>
            </a:extLst>
          </p:cNvPr>
          <p:cNvPicPr>
            <a:picLocks noGrp="1" noChangeAspect="1" noChangeArrowheads="1"/>
          </p:cNvPicPr>
          <p:nvPr>
            <p:ph type="pic" sz="half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0" r="28040"/>
          <a:stretch>
            <a:fillRect/>
          </a:stretch>
        </p:blipFill>
        <p:spPr bwMode="auto">
          <a:xfrm>
            <a:off x="8108950" y="357188"/>
            <a:ext cx="4083050" cy="578643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3C5632A-31C6-4591-97FD-64845B2DD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163" y="625475"/>
            <a:ext cx="6597650" cy="142875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pl-PL" sz="4400" cap="none" dirty="0" err="1"/>
              <a:t>Prognostic</a:t>
            </a:r>
            <a:r>
              <a:rPr lang="pl-PL" sz="4400" cap="none" dirty="0"/>
              <a:t> index </a:t>
            </a:r>
            <a:r>
              <a:rPr lang="pl-PL" sz="4400" cap="none" dirty="0" err="1"/>
              <a:t>pPCL</a:t>
            </a:r>
            <a:r>
              <a:rPr lang="pl-PL" sz="4400" cap="none" dirty="0"/>
              <a:t>-PI</a:t>
            </a:r>
            <a:br>
              <a:rPr lang="pl-PL" sz="4400" cap="none" dirty="0"/>
            </a:br>
            <a:r>
              <a:rPr lang="pl-PL" sz="4400" cap="none" dirty="0"/>
              <a:t>in </a:t>
            </a:r>
            <a:r>
              <a:rPr lang="pl-PL" sz="4400" cap="none" dirty="0" err="1"/>
              <a:t>clinical</a:t>
            </a:r>
            <a:r>
              <a:rPr lang="pl-PL" sz="4400" cap="none" dirty="0"/>
              <a:t> </a:t>
            </a:r>
            <a:r>
              <a:rPr lang="pl-PL" sz="4400" cap="none" dirty="0" err="1"/>
              <a:t>practice</a:t>
            </a:r>
            <a:endParaRPr lang="en-US" sz="4400" cap="none" dirty="0"/>
          </a:p>
        </p:txBody>
      </p:sp>
      <p:sp>
        <p:nvSpPr>
          <p:cNvPr id="25604" name="Shape 45">
            <a:extLst>
              <a:ext uri="{FF2B5EF4-FFF2-40B4-BE49-F238E27FC236}">
                <a16:creationId xmlns:a16="http://schemas.microsoft.com/office/drawing/2014/main" id="{92547A98-BA65-4393-B3D2-771F397D1EDB}"/>
              </a:ext>
            </a:extLst>
          </p:cNvPr>
          <p:cNvSpPr>
            <a:spLocks/>
          </p:cNvSpPr>
          <p:nvPr/>
        </p:nvSpPr>
        <p:spPr bwMode="auto">
          <a:xfrm>
            <a:off x="90488" y="534988"/>
            <a:ext cx="1111250" cy="1428750"/>
          </a:xfrm>
          <a:custGeom>
            <a:avLst/>
            <a:gdLst>
              <a:gd name="T0" fmla="*/ 2147483646 w 20761"/>
              <a:gd name="T1" fmla="*/ 2147483646 h 21596"/>
              <a:gd name="T2" fmla="*/ 2147483646 w 20761"/>
              <a:gd name="T3" fmla="*/ 2147483646 h 21596"/>
              <a:gd name="T4" fmla="*/ 2147483646 w 20761"/>
              <a:gd name="T5" fmla="*/ 2147483646 h 21596"/>
              <a:gd name="T6" fmla="*/ 2147483646 w 20761"/>
              <a:gd name="T7" fmla="*/ 2147483646 h 21596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761" h="21596" extrusionOk="0">
                <a:moveTo>
                  <a:pt x="14803" y="1"/>
                </a:moveTo>
                <a:cubicBezTo>
                  <a:pt x="14630" y="5"/>
                  <a:pt x="14458" y="60"/>
                  <a:pt x="14331" y="164"/>
                </a:cubicBezTo>
                <a:lnTo>
                  <a:pt x="13534" y="815"/>
                </a:lnTo>
                <a:lnTo>
                  <a:pt x="14728" y="1662"/>
                </a:lnTo>
                <a:lnTo>
                  <a:pt x="15527" y="1011"/>
                </a:lnTo>
                <a:cubicBezTo>
                  <a:pt x="15654" y="907"/>
                  <a:pt x="15713" y="774"/>
                  <a:pt x="15707" y="642"/>
                </a:cubicBezTo>
                <a:cubicBezTo>
                  <a:pt x="15701" y="510"/>
                  <a:pt x="15629" y="380"/>
                  <a:pt x="15492" y="283"/>
                </a:cubicBezTo>
                <a:lnTo>
                  <a:pt x="15291" y="139"/>
                </a:lnTo>
                <a:cubicBezTo>
                  <a:pt x="15154" y="42"/>
                  <a:pt x="14977" y="-4"/>
                  <a:pt x="14803" y="1"/>
                </a:cubicBezTo>
                <a:close/>
                <a:moveTo>
                  <a:pt x="12624" y="778"/>
                </a:moveTo>
                <a:cubicBezTo>
                  <a:pt x="12444" y="782"/>
                  <a:pt x="12265" y="839"/>
                  <a:pt x="12132" y="947"/>
                </a:cubicBezTo>
                <a:lnTo>
                  <a:pt x="5743" y="6156"/>
                </a:lnTo>
                <a:lnTo>
                  <a:pt x="8262" y="7942"/>
                </a:lnTo>
                <a:lnTo>
                  <a:pt x="11192" y="5552"/>
                </a:lnTo>
                <a:cubicBezTo>
                  <a:pt x="12104" y="5930"/>
                  <a:pt x="13267" y="5834"/>
                  <a:pt x="14039" y="5247"/>
                </a:cubicBezTo>
                <a:cubicBezTo>
                  <a:pt x="14250" y="5086"/>
                  <a:pt x="14406" y="4900"/>
                  <a:pt x="14522" y="4705"/>
                </a:cubicBezTo>
                <a:cubicBezTo>
                  <a:pt x="15435" y="4957"/>
                  <a:pt x="16294" y="5357"/>
                  <a:pt x="17027" y="5914"/>
                </a:cubicBezTo>
                <a:cubicBezTo>
                  <a:pt x="19712" y="7955"/>
                  <a:pt x="19712" y="11265"/>
                  <a:pt x="17027" y="13306"/>
                </a:cubicBezTo>
                <a:cubicBezTo>
                  <a:pt x="16202" y="13933"/>
                  <a:pt x="15218" y="14363"/>
                  <a:pt x="14174" y="14605"/>
                </a:cubicBezTo>
                <a:cubicBezTo>
                  <a:pt x="14128" y="14563"/>
                  <a:pt x="14090" y="14518"/>
                  <a:pt x="14039" y="14479"/>
                </a:cubicBezTo>
                <a:cubicBezTo>
                  <a:pt x="13569" y="14122"/>
                  <a:pt x="12954" y="13944"/>
                  <a:pt x="12339" y="13944"/>
                </a:cubicBezTo>
                <a:cubicBezTo>
                  <a:pt x="11723" y="13944"/>
                  <a:pt x="11108" y="14122"/>
                  <a:pt x="10638" y="14479"/>
                </a:cubicBezTo>
                <a:cubicBezTo>
                  <a:pt x="10564" y="14535"/>
                  <a:pt x="10505" y="14599"/>
                  <a:pt x="10443" y="14660"/>
                </a:cubicBezTo>
                <a:cubicBezTo>
                  <a:pt x="9295" y="14436"/>
                  <a:pt x="8207" y="13989"/>
                  <a:pt x="7308" y="13306"/>
                </a:cubicBezTo>
                <a:cubicBezTo>
                  <a:pt x="6830" y="12941"/>
                  <a:pt x="6447" y="12535"/>
                  <a:pt x="6140" y="12104"/>
                </a:cubicBezTo>
                <a:lnTo>
                  <a:pt x="9921" y="12104"/>
                </a:lnTo>
                <a:cubicBezTo>
                  <a:pt x="10153" y="12104"/>
                  <a:pt x="10340" y="11960"/>
                  <a:pt x="10340" y="11784"/>
                </a:cubicBezTo>
                <a:cubicBezTo>
                  <a:pt x="10340" y="11608"/>
                  <a:pt x="10153" y="11466"/>
                  <a:pt x="9921" y="11466"/>
                </a:cubicBezTo>
                <a:lnTo>
                  <a:pt x="5748" y="11466"/>
                </a:lnTo>
                <a:lnTo>
                  <a:pt x="3914" y="11466"/>
                </a:lnTo>
                <a:lnTo>
                  <a:pt x="419" y="11466"/>
                </a:lnTo>
                <a:cubicBezTo>
                  <a:pt x="187" y="11466"/>
                  <a:pt x="1" y="11608"/>
                  <a:pt x="0" y="11784"/>
                </a:cubicBezTo>
                <a:cubicBezTo>
                  <a:pt x="0" y="11960"/>
                  <a:pt x="187" y="12104"/>
                  <a:pt x="419" y="12104"/>
                </a:cubicBezTo>
                <a:lnTo>
                  <a:pt x="4212" y="12104"/>
                </a:lnTo>
                <a:cubicBezTo>
                  <a:pt x="4631" y="12894"/>
                  <a:pt x="5251" y="13635"/>
                  <a:pt x="6093" y="14275"/>
                </a:cubicBezTo>
                <a:cubicBezTo>
                  <a:pt x="7203" y="15119"/>
                  <a:pt x="8542" y="15674"/>
                  <a:pt x="9958" y="15958"/>
                </a:cubicBezTo>
                <a:cubicBezTo>
                  <a:pt x="9992" y="16215"/>
                  <a:pt x="10094" y="16465"/>
                  <a:pt x="10271" y="16694"/>
                </a:cubicBezTo>
                <a:lnTo>
                  <a:pt x="10271" y="18268"/>
                </a:lnTo>
                <a:cubicBezTo>
                  <a:pt x="10271" y="18276"/>
                  <a:pt x="10272" y="18285"/>
                  <a:pt x="10273" y="18294"/>
                </a:cubicBezTo>
                <a:cubicBezTo>
                  <a:pt x="10274" y="18302"/>
                  <a:pt x="10277" y="18310"/>
                  <a:pt x="10278" y="18318"/>
                </a:cubicBezTo>
                <a:lnTo>
                  <a:pt x="5277" y="18318"/>
                </a:lnTo>
                <a:cubicBezTo>
                  <a:pt x="4993" y="18318"/>
                  <a:pt x="4736" y="18407"/>
                  <a:pt x="4550" y="18548"/>
                </a:cubicBezTo>
                <a:cubicBezTo>
                  <a:pt x="4363" y="18690"/>
                  <a:pt x="4247" y="18885"/>
                  <a:pt x="4247" y="19102"/>
                </a:cubicBezTo>
                <a:lnTo>
                  <a:pt x="4247" y="20812"/>
                </a:lnTo>
                <a:cubicBezTo>
                  <a:pt x="4247" y="21029"/>
                  <a:pt x="4363" y="21224"/>
                  <a:pt x="4550" y="21366"/>
                </a:cubicBezTo>
                <a:cubicBezTo>
                  <a:pt x="4736" y="21508"/>
                  <a:pt x="4993" y="21596"/>
                  <a:pt x="5277" y="21596"/>
                </a:cubicBezTo>
                <a:lnTo>
                  <a:pt x="19398" y="21596"/>
                </a:lnTo>
                <a:cubicBezTo>
                  <a:pt x="19682" y="21596"/>
                  <a:pt x="19939" y="21508"/>
                  <a:pt x="20125" y="21366"/>
                </a:cubicBezTo>
                <a:cubicBezTo>
                  <a:pt x="20312" y="21224"/>
                  <a:pt x="20428" y="21029"/>
                  <a:pt x="20428" y="20812"/>
                </a:cubicBezTo>
                <a:lnTo>
                  <a:pt x="20428" y="19102"/>
                </a:lnTo>
                <a:cubicBezTo>
                  <a:pt x="20428" y="18885"/>
                  <a:pt x="20312" y="18690"/>
                  <a:pt x="20125" y="18548"/>
                </a:cubicBezTo>
                <a:cubicBezTo>
                  <a:pt x="19939" y="18407"/>
                  <a:pt x="19682" y="18318"/>
                  <a:pt x="19398" y="18318"/>
                </a:cubicBezTo>
                <a:lnTo>
                  <a:pt x="14397" y="18318"/>
                </a:lnTo>
                <a:cubicBezTo>
                  <a:pt x="14398" y="18310"/>
                  <a:pt x="14401" y="18302"/>
                  <a:pt x="14402" y="18294"/>
                </a:cubicBezTo>
                <a:cubicBezTo>
                  <a:pt x="14403" y="18285"/>
                  <a:pt x="14404" y="18276"/>
                  <a:pt x="14404" y="18268"/>
                </a:cubicBezTo>
                <a:lnTo>
                  <a:pt x="14404" y="16694"/>
                </a:lnTo>
                <a:cubicBezTo>
                  <a:pt x="14599" y="16442"/>
                  <a:pt x="14708" y="16163"/>
                  <a:pt x="14730" y="15880"/>
                </a:cubicBezTo>
                <a:cubicBezTo>
                  <a:pt x="16016" y="15578"/>
                  <a:pt x="17227" y="15049"/>
                  <a:pt x="18245" y="14275"/>
                </a:cubicBezTo>
                <a:cubicBezTo>
                  <a:pt x="21600" y="11724"/>
                  <a:pt x="21600" y="7589"/>
                  <a:pt x="18245" y="5038"/>
                </a:cubicBezTo>
                <a:cubicBezTo>
                  <a:pt x="17198" y="4242"/>
                  <a:pt x="15947" y="3701"/>
                  <a:pt x="14621" y="3404"/>
                </a:cubicBezTo>
                <a:cubicBezTo>
                  <a:pt x="14558" y="3253"/>
                  <a:pt x="14476" y="3107"/>
                  <a:pt x="14361" y="2970"/>
                </a:cubicBezTo>
                <a:lnTo>
                  <a:pt x="14651" y="2733"/>
                </a:lnTo>
                <a:cubicBezTo>
                  <a:pt x="14783" y="2625"/>
                  <a:pt x="14846" y="2487"/>
                  <a:pt x="14840" y="2349"/>
                </a:cubicBezTo>
                <a:cubicBezTo>
                  <a:pt x="14834" y="2212"/>
                  <a:pt x="14759" y="2077"/>
                  <a:pt x="14616" y="1976"/>
                </a:cubicBezTo>
                <a:lnTo>
                  <a:pt x="13129" y="921"/>
                </a:lnTo>
                <a:cubicBezTo>
                  <a:pt x="12986" y="820"/>
                  <a:pt x="12805" y="773"/>
                  <a:pt x="12624" y="778"/>
                </a:cubicBezTo>
                <a:close/>
                <a:moveTo>
                  <a:pt x="12339" y="3171"/>
                </a:moveTo>
                <a:cubicBezTo>
                  <a:pt x="12602" y="3171"/>
                  <a:pt x="12865" y="3246"/>
                  <a:pt x="13066" y="3399"/>
                </a:cubicBezTo>
                <a:cubicBezTo>
                  <a:pt x="13469" y="3705"/>
                  <a:pt x="13469" y="4201"/>
                  <a:pt x="13066" y="4507"/>
                </a:cubicBezTo>
                <a:cubicBezTo>
                  <a:pt x="12664" y="4813"/>
                  <a:pt x="12013" y="4813"/>
                  <a:pt x="11611" y="4507"/>
                </a:cubicBezTo>
                <a:cubicBezTo>
                  <a:pt x="11208" y="4201"/>
                  <a:pt x="11208" y="3705"/>
                  <a:pt x="11611" y="3399"/>
                </a:cubicBezTo>
                <a:cubicBezTo>
                  <a:pt x="11812" y="3246"/>
                  <a:pt x="12075" y="3171"/>
                  <a:pt x="12339" y="3171"/>
                </a:cubicBezTo>
                <a:close/>
                <a:moveTo>
                  <a:pt x="5084" y="6347"/>
                </a:moveTo>
                <a:cubicBezTo>
                  <a:pt x="4904" y="6352"/>
                  <a:pt x="4725" y="6409"/>
                  <a:pt x="4593" y="6517"/>
                </a:cubicBezTo>
                <a:lnTo>
                  <a:pt x="2954" y="7852"/>
                </a:lnTo>
                <a:cubicBezTo>
                  <a:pt x="2822" y="7960"/>
                  <a:pt x="2759" y="8099"/>
                  <a:pt x="2765" y="8236"/>
                </a:cubicBezTo>
                <a:cubicBezTo>
                  <a:pt x="2772" y="8373"/>
                  <a:pt x="2849" y="8508"/>
                  <a:pt x="2991" y="8609"/>
                </a:cubicBezTo>
                <a:lnTo>
                  <a:pt x="5239" y="10203"/>
                </a:lnTo>
                <a:cubicBezTo>
                  <a:pt x="5381" y="10303"/>
                  <a:pt x="5564" y="10351"/>
                  <a:pt x="5743" y="10346"/>
                </a:cubicBezTo>
                <a:cubicBezTo>
                  <a:pt x="5923" y="10341"/>
                  <a:pt x="6100" y="10285"/>
                  <a:pt x="6233" y="10176"/>
                </a:cubicBezTo>
                <a:lnTo>
                  <a:pt x="7871" y="8841"/>
                </a:lnTo>
                <a:cubicBezTo>
                  <a:pt x="8004" y="8733"/>
                  <a:pt x="8066" y="8595"/>
                  <a:pt x="8060" y="8458"/>
                </a:cubicBezTo>
                <a:cubicBezTo>
                  <a:pt x="8054" y="8321"/>
                  <a:pt x="7979" y="8185"/>
                  <a:pt x="7836" y="8084"/>
                </a:cubicBezTo>
                <a:lnTo>
                  <a:pt x="5589" y="6491"/>
                </a:lnTo>
                <a:cubicBezTo>
                  <a:pt x="5446" y="6390"/>
                  <a:pt x="5264" y="6342"/>
                  <a:pt x="5084" y="6347"/>
                </a:cubicBezTo>
                <a:close/>
                <a:moveTo>
                  <a:pt x="12339" y="14988"/>
                </a:moveTo>
                <a:cubicBezTo>
                  <a:pt x="12602" y="14988"/>
                  <a:pt x="12865" y="15064"/>
                  <a:pt x="13066" y="15217"/>
                </a:cubicBezTo>
                <a:cubicBezTo>
                  <a:pt x="13469" y="15523"/>
                  <a:pt x="13469" y="16019"/>
                  <a:pt x="13066" y="16325"/>
                </a:cubicBezTo>
                <a:cubicBezTo>
                  <a:pt x="12664" y="16631"/>
                  <a:pt x="12013" y="16631"/>
                  <a:pt x="11611" y="16325"/>
                </a:cubicBezTo>
                <a:cubicBezTo>
                  <a:pt x="11208" y="16019"/>
                  <a:pt x="11208" y="15523"/>
                  <a:pt x="11611" y="15217"/>
                </a:cubicBezTo>
                <a:cubicBezTo>
                  <a:pt x="11812" y="15064"/>
                  <a:pt x="12075" y="14988"/>
                  <a:pt x="12339" y="1498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80C23D-585C-4C68-A19E-375D994C5ABD}"/>
              </a:ext>
            </a:extLst>
          </p:cNvPr>
          <p:cNvSpPr/>
          <p:nvPr/>
        </p:nvSpPr>
        <p:spPr>
          <a:xfrm>
            <a:off x="8583613" y="6500813"/>
            <a:ext cx="3608387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a-DK" sz="11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Jurczyszyn A. et al. </a:t>
            </a:r>
            <a:r>
              <a:rPr lang="da-DK" sz="1100" i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 </a:t>
            </a:r>
            <a:r>
              <a:rPr lang="da-DK" sz="1100" i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Haematol</a:t>
            </a:r>
            <a:r>
              <a:rPr lang="da-DK" sz="11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2018;180:831-839.</a:t>
            </a:r>
            <a:endParaRPr lang="da-DK" sz="11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284671" y="2432432"/>
            <a:ext cx="76775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chemeClr val="bg1"/>
                </a:solidFill>
              </a:rPr>
              <a:t>First,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using the 3-variable </a:t>
            </a:r>
            <a:r>
              <a:rPr lang="en-US" sz="1600" dirty="0" err="1">
                <a:solidFill>
                  <a:schemeClr val="bg1"/>
                </a:solidFill>
              </a:rPr>
              <a:t>pPCL</a:t>
            </a:r>
            <a:r>
              <a:rPr lang="en-US" sz="1600" dirty="0">
                <a:solidFill>
                  <a:schemeClr val="bg1"/>
                </a:solidFill>
              </a:rPr>
              <a:t>-PI, we were able to identify a subset</a:t>
            </a:r>
          </a:p>
          <a:p>
            <a:pPr algn="just"/>
            <a:r>
              <a:rPr lang="en-US" sz="1600" dirty="0">
                <a:solidFill>
                  <a:schemeClr val="bg1"/>
                </a:solidFill>
              </a:rPr>
              <a:t>of patients who may particularly benefit from more intensive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therapy. </a:t>
            </a:r>
            <a:endParaRPr lang="pl-PL" sz="1600" dirty="0">
              <a:solidFill>
                <a:schemeClr val="bg1"/>
              </a:solidFill>
            </a:endParaRPr>
          </a:p>
          <a:p>
            <a:pPr algn="just"/>
            <a:endParaRPr lang="pl-PL" sz="1600" dirty="0">
              <a:solidFill>
                <a:schemeClr val="bg1"/>
              </a:solidFill>
            </a:endParaRPr>
          </a:p>
          <a:p>
            <a:pPr algn="just"/>
            <a:r>
              <a:rPr lang="en-US" sz="1600" dirty="0">
                <a:solidFill>
                  <a:schemeClr val="bg1"/>
                </a:solidFill>
              </a:rPr>
              <a:t>Second, all three variables included in the index can be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easily determined at the time of </a:t>
            </a:r>
            <a:r>
              <a:rPr lang="en-US" sz="1600" dirty="0" err="1">
                <a:solidFill>
                  <a:schemeClr val="bg1"/>
                </a:solidFill>
              </a:rPr>
              <a:t>pPCL</a:t>
            </a:r>
            <a:r>
              <a:rPr lang="en-US" sz="1600" dirty="0">
                <a:solidFill>
                  <a:schemeClr val="bg1"/>
                </a:solidFill>
              </a:rPr>
              <a:t> diagnosis, in comparison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to PC </a:t>
            </a:r>
            <a:r>
              <a:rPr lang="en-US" sz="1600" dirty="0" err="1">
                <a:solidFill>
                  <a:schemeClr val="bg1"/>
                </a:solidFill>
              </a:rPr>
              <a:t>immunophenotype</a:t>
            </a:r>
            <a:r>
              <a:rPr lang="en-US" sz="1600" dirty="0">
                <a:solidFill>
                  <a:schemeClr val="bg1"/>
                </a:solidFill>
              </a:rPr>
              <a:t> or cytogenetic abnormalities, </a:t>
            </a:r>
            <a:r>
              <a:rPr lang="en-US" sz="1600" dirty="0" err="1">
                <a:solidFill>
                  <a:schemeClr val="bg1"/>
                </a:solidFill>
              </a:rPr>
              <a:t>espe</a:t>
            </a:r>
            <a:r>
              <a:rPr lang="pl-PL" sz="1600" dirty="0" err="1">
                <a:solidFill>
                  <a:schemeClr val="bg1"/>
                </a:solidFill>
              </a:rPr>
              <a:t>cially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in the community. </a:t>
            </a:r>
            <a:endParaRPr lang="pl-PL" sz="1600" dirty="0">
              <a:solidFill>
                <a:schemeClr val="bg1"/>
              </a:solidFill>
            </a:endParaRPr>
          </a:p>
          <a:p>
            <a:pPr algn="just"/>
            <a:endParaRPr lang="pl-PL" sz="1600" dirty="0">
              <a:solidFill>
                <a:schemeClr val="bg1"/>
              </a:solidFill>
            </a:endParaRPr>
          </a:p>
          <a:p>
            <a:pPr algn="just"/>
            <a:r>
              <a:rPr lang="en-US" sz="1600" dirty="0">
                <a:solidFill>
                  <a:schemeClr val="bg1"/>
                </a:solidFill>
              </a:rPr>
              <a:t>Finally, all these observations derive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from a large series of 117 patients from three continents, minimizing</a:t>
            </a:r>
            <a:r>
              <a:rPr lang="pl-PL" sz="1600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the bias of ethnic background of the study subjects</a:t>
            </a:r>
            <a:endParaRPr lang="pl-PL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78240" cy="685800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8850702" y="815769"/>
            <a:ext cx="3071004" cy="15429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kumimoji="0" lang="pl-PL" sz="3600" b="0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Blood </a:t>
            </a:r>
            <a:r>
              <a:rPr kumimoji="0" lang="pl-PL" sz="3600" b="0" i="0" u="none" strike="noStrike" cap="none" spc="36" normalizeH="0" baseline="0" dirty="0" err="1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smear</a:t>
            </a:r>
            <a:r>
              <a:rPr kumimoji="0" lang="pl-PL" sz="3600" b="0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 – </a:t>
            </a:r>
            <a:r>
              <a:rPr kumimoji="0" lang="pl-PL" sz="3600" b="0" i="0" u="none" strike="noStrike" cap="none" spc="36" normalizeH="0" baseline="0" dirty="0" err="1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plasma</a:t>
            </a:r>
            <a:r>
              <a:rPr kumimoji="0" lang="pl-PL" sz="3600" b="0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 </a:t>
            </a:r>
            <a:r>
              <a:rPr kumimoji="0" lang="pl-PL" sz="3600" b="0" i="0" u="none" strike="noStrike" cap="none" spc="36" normalizeH="0" baseline="0" dirty="0" err="1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cells</a:t>
            </a:r>
            <a:endParaRPr kumimoji="0" lang="pl-PL" sz="3600" b="0" i="0" u="none" strike="noStrike" cap="none" spc="36" normalizeH="0" baseline="0" dirty="0">
              <a:ln>
                <a:noFill/>
              </a:ln>
              <a:solidFill>
                <a:srgbClr val="404B57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2467125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11F7E21-37CB-4116-B24A-F8B3F9BA2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550" y="355600"/>
            <a:ext cx="6223000" cy="14287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l-PL" sz="6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9F8A57-6F29-410F-8C60-D100E2D3F0F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781550" y="2146300"/>
            <a:ext cx="6223000" cy="3733800"/>
          </a:xfrm>
        </p:spPr>
        <p:txBody>
          <a:bodyPr/>
          <a:lstStyle/>
          <a:p>
            <a:pPr algn="l">
              <a:defRPr/>
            </a:pPr>
            <a:r>
              <a:rPr lang="en-US" dirty="0"/>
              <a:t>Real clinical practice as the main source of knowledge about the effectiveness of treatment</a:t>
            </a:r>
            <a:endParaRPr lang="pl-PL" dirty="0"/>
          </a:p>
          <a:p>
            <a:pPr algn="l">
              <a:defRPr/>
            </a:pPr>
            <a:r>
              <a:rPr lang="en-US" dirty="0"/>
              <a:t>Therapeutic regimens that prolong PCL survival - a review </a:t>
            </a:r>
            <a:r>
              <a:rPr lang="pl-PL" dirty="0"/>
              <a:t>of </a:t>
            </a:r>
            <a:r>
              <a:rPr lang="pl-PL" dirty="0" err="1"/>
              <a:t>recent</a:t>
            </a:r>
            <a:r>
              <a:rPr lang="pl-PL" dirty="0"/>
              <a:t> </a:t>
            </a:r>
            <a:r>
              <a:rPr lang="pl-PL" dirty="0" err="1"/>
              <a:t>reports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28">
            <a:extLst>
              <a:ext uri="{FF2B5EF4-FFF2-40B4-BE49-F238E27FC236}">
                <a16:creationId xmlns:a16="http://schemas.microsoft.com/office/drawing/2014/main" id="{9F99697E-82A0-49AD-8ACF-A12DC1C06402}"/>
              </a:ext>
            </a:extLst>
          </p:cNvPr>
          <p:cNvSpPr/>
          <p:nvPr/>
        </p:nvSpPr>
        <p:spPr bwMode="auto">
          <a:xfrm>
            <a:off x="10487025" y="336550"/>
            <a:ext cx="1187450" cy="1282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84" h="20404" extrusionOk="0">
                <a:moveTo>
                  <a:pt x="14231" y="19204"/>
                </a:moveTo>
                <a:cubicBezTo>
                  <a:pt x="11659" y="18909"/>
                  <a:pt x="10616" y="16419"/>
                  <a:pt x="10616" y="16419"/>
                </a:cubicBezTo>
                <a:cubicBezTo>
                  <a:pt x="10616" y="16419"/>
                  <a:pt x="12277" y="18137"/>
                  <a:pt x="14622" y="18285"/>
                </a:cubicBezTo>
                <a:cubicBezTo>
                  <a:pt x="16966" y="18434"/>
                  <a:pt x="18041" y="17397"/>
                  <a:pt x="18041" y="17397"/>
                </a:cubicBezTo>
                <a:cubicBezTo>
                  <a:pt x="18041" y="17397"/>
                  <a:pt x="16803" y="19500"/>
                  <a:pt x="14231" y="19204"/>
                </a:cubicBezTo>
                <a:close/>
                <a:moveTo>
                  <a:pt x="1783" y="7466"/>
                </a:moveTo>
                <a:cubicBezTo>
                  <a:pt x="199" y="5702"/>
                  <a:pt x="486" y="3104"/>
                  <a:pt x="2423" y="1663"/>
                </a:cubicBezTo>
                <a:cubicBezTo>
                  <a:pt x="4363" y="222"/>
                  <a:pt x="7219" y="482"/>
                  <a:pt x="8805" y="2245"/>
                </a:cubicBezTo>
                <a:lnTo>
                  <a:pt x="12922" y="6822"/>
                </a:lnTo>
                <a:lnTo>
                  <a:pt x="5900" y="12044"/>
                </a:lnTo>
                <a:cubicBezTo>
                  <a:pt x="5900" y="12044"/>
                  <a:pt x="1783" y="7466"/>
                  <a:pt x="1783" y="7466"/>
                </a:cubicBezTo>
                <a:close/>
                <a:moveTo>
                  <a:pt x="19085" y="12509"/>
                </a:moveTo>
                <a:lnTo>
                  <a:pt x="9431" y="1774"/>
                </a:lnTo>
                <a:cubicBezTo>
                  <a:pt x="7574" y="-293"/>
                  <a:pt x="4224" y="-598"/>
                  <a:pt x="1951" y="1091"/>
                </a:cubicBezTo>
                <a:cubicBezTo>
                  <a:pt x="-321" y="2782"/>
                  <a:pt x="-658" y="5828"/>
                  <a:pt x="1200" y="7895"/>
                </a:cubicBezTo>
                <a:lnTo>
                  <a:pt x="10853" y="18630"/>
                </a:lnTo>
                <a:cubicBezTo>
                  <a:pt x="12710" y="20697"/>
                  <a:pt x="16061" y="21002"/>
                  <a:pt x="18333" y="19313"/>
                </a:cubicBezTo>
                <a:cubicBezTo>
                  <a:pt x="20606" y="17622"/>
                  <a:pt x="20942" y="14576"/>
                  <a:pt x="19085" y="12509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lIns="38100" tIns="38100" rIns="38100" bIns="38100" anchor="ctr"/>
          <a:lstStyle/>
          <a:p>
            <a:pPr defTabSz="363220" eaLnBrk="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defRPr/>
            </a:pPr>
            <a:endParaRPr sz="1584" kern="0" spc="16">
              <a:latin typeface="+mn-lt"/>
              <a:ea typeface="+mn-ea"/>
              <a:cs typeface="+mn-cs"/>
            </a:endParaRPr>
          </a:p>
        </p:txBody>
      </p:sp>
      <p:pic>
        <p:nvPicPr>
          <p:cNvPr id="27653" name="Picture Placeholder 7" descr="A picture containing table, indoor, cake, food&#10;&#10;Description generated with very high confidence">
            <a:extLst>
              <a:ext uri="{FF2B5EF4-FFF2-40B4-BE49-F238E27FC236}">
                <a16:creationId xmlns:a16="http://schemas.microsoft.com/office/drawing/2014/main" id="{F4384604-3B12-40D6-84E5-26E50E6B3647}"/>
              </a:ext>
            </a:extLst>
          </p:cNvPr>
          <p:cNvPicPr>
            <a:picLocks noGrp="1" noChangeAspect="1" noChangeArrowheads="1"/>
          </p:cNvPicPr>
          <p:nvPr>
            <p:ph type="pic"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3" r="28323"/>
          <a:stretch>
            <a:fillRect/>
          </a:stretch>
        </p:blipFill>
        <p:spPr bwMode="auto">
          <a:xfrm>
            <a:off x="1588" y="0"/>
            <a:ext cx="4464050" cy="686435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FB4DB9-571D-41A3-AB96-AFF9393670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658813"/>
            <a:ext cx="1784350" cy="4349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pc="0" dirty="0"/>
              <a:t>Agenda</a:t>
            </a:r>
            <a:endParaRPr lang="en-US" spc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AD344F-96BE-4326-8FB6-2C2F3C17A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813" y="193024"/>
            <a:ext cx="9670462" cy="1428750"/>
          </a:xfrm>
        </p:spPr>
        <p:txBody>
          <a:bodyPr>
            <a:noAutofit/>
          </a:bodyPr>
          <a:lstStyle/>
          <a:p>
            <a:pPr defTabSz="4128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pl-PL" sz="40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l-PL" sz="40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pl-PL" sz="4000" cap="none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l-PL" sz="4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plasma</a:t>
            </a:r>
            <a:r>
              <a:rPr lang="pl-PL" sz="40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pl-PL" sz="4000" cap="none" dirty="0">
                <a:latin typeface="Arial" panose="020B0604020202020204" pitchFamily="34" charset="0"/>
                <a:cs typeface="Arial" panose="020B0604020202020204" pitchFamily="34" charset="0"/>
              </a:rPr>
              <a:t> leukemia in 2021?</a:t>
            </a:r>
            <a:endParaRPr lang="en-US" sz="40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8B032E-7CD9-4672-88A9-92C06A94CEB9}"/>
              </a:ext>
            </a:extLst>
          </p:cNvPr>
          <p:cNvSpPr txBox="1"/>
          <p:nvPr/>
        </p:nvSpPr>
        <p:spPr>
          <a:xfrm>
            <a:off x="1017551" y="2101108"/>
            <a:ext cx="766800" cy="764872"/>
          </a:xfrm>
          <a:prstGeom prst="rect">
            <a:avLst/>
          </a:prstGeom>
          <a:solidFill>
            <a:srgbClr val="0080C2"/>
          </a:solidFill>
          <a:ln w="12700" cap="flat">
            <a:solidFill>
              <a:srgbClr val="0080C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defTabSz="825500" eaLnBrk="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defRPr/>
            </a:pPr>
            <a:endParaRPr lang="en-US" sz="3600" kern="0" spc="36" dirty="0">
              <a:latin typeface="+mn-lt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D14806-4515-4858-A8C2-39BB69458CEB}"/>
              </a:ext>
            </a:extLst>
          </p:cNvPr>
          <p:cNvSpPr txBox="1"/>
          <p:nvPr/>
        </p:nvSpPr>
        <p:spPr>
          <a:xfrm>
            <a:off x="2049625" y="1937866"/>
            <a:ext cx="3584699" cy="5827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50800" tIns="50800" rIns="50800" bIns="50800" spcCol="38100" anchor="ctr">
            <a:spAutoFit/>
          </a:bodyPr>
          <a:lstStyle/>
          <a:p>
            <a:pPr defTabSz="825500" eaLnBrk="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defRPr/>
            </a:pPr>
            <a:r>
              <a:rPr lang="pl-PL" sz="2400" kern="0" spc="36" dirty="0" err="1">
                <a:solidFill>
                  <a:srgbClr val="707E9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Diagnosis</a:t>
            </a:r>
            <a:r>
              <a:rPr lang="pl-PL" sz="2400" kern="0" spc="36" dirty="0">
                <a:solidFill>
                  <a:srgbClr val="707E9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prognosis</a:t>
            </a:r>
            <a:endParaRPr lang="en-US" sz="2400" kern="0" spc="36" dirty="0">
              <a:solidFill>
                <a:srgbClr val="707E9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FEFE95B-A974-4D98-B164-EE917954143D}"/>
              </a:ext>
            </a:extLst>
          </p:cNvPr>
          <p:cNvCxnSpPr>
            <a:cxnSpLocks/>
          </p:cNvCxnSpPr>
          <p:nvPr/>
        </p:nvCxnSpPr>
        <p:spPr>
          <a:xfrm>
            <a:off x="2049625" y="2480469"/>
            <a:ext cx="9120770" cy="0"/>
          </a:xfrm>
          <a:prstGeom prst="line">
            <a:avLst/>
          </a:prstGeom>
          <a:noFill/>
          <a:ln w="38100" cap="flat">
            <a:solidFill>
              <a:srgbClr val="0080C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6D6447C-A572-4CA0-ADEF-E4847A2C1DCE}"/>
              </a:ext>
            </a:extLst>
          </p:cNvPr>
          <p:cNvSpPr txBox="1"/>
          <p:nvPr/>
        </p:nvSpPr>
        <p:spPr>
          <a:xfrm>
            <a:off x="2049625" y="2510226"/>
            <a:ext cx="9191470" cy="4226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defTabSz="825500" eaLnBrk="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defRPr/>
            </a:pPr>
            <a:r>
              <a:rPr lang="pl-PL" sz="1600" kern="0" spc="36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Wind of </a:t>
            </a:r>
            <a:r>
              <a:rPr lang="pl-PL" sz="1600" kern="0" spc="36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</a:t>
            </a:r>
            <a:endParaRPr lang="en-US" sz="1600" kern="0" spc="36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392" name="Group 35">
            <a:extLst>
              <a:ext uri="{FF2B5EF4-FFF2-40B4-BE49-F238E27FC236}">
                <a16:creationId xmlns:a16="http://schemas.microsoft.com/office/drawing/2014/main" id="{2FEC940A-D94D-4B6A-9F49-4C18000AF872}"/>
              </a:ext>
            </a:extLst>
          </p:cNvPr>
          <p:cNvGrpSpPr>
            <a:grpSpLocks/>
          </p:cNvGrpSpPr>
          <p:nvPr/>
        </p:nvGrpSpPr>
        <p:grpSpPr bwMode="auto">
          <a:xfrm>
            <a:off x="1017588" y="3152896"/>
            <a:ext cx="10152062" cy="982454"/>
            <a:chOff x="1502862" y="2899515"/>
            <a:chExt cx="10152844" cy="98204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8650926-C055-4372-9C67-891AB1D6AD8C}"/>
                </a:ext>
              </a:extLst>
            </p:cNvPr>
            <p:cNvSpPr txBox="1"/>
            <p:nvPr/>
          </p:nvSpPr>
          <p:spPr>
            <a:xfrm>
              <a:off x="1502862" y="3046564"/>
              <a:ext cx="766800" cy="764872"/>
            </a:xfrm>
            <a:prstGeom prst="rect">
              <a:avLst/>
            </a:prstGeom>
            <a:solidFill>
              <a:srgbClr val="0080C2"/>
            </a:solidFill>
            <a:ln w="12700" cap="flat">
              <a:solidFill>
                <a:srgbClr val="0080C2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50800" tIns="50800" rIns="50800" bIns="50800" spcCol="38100" anchor="ctr">
              <a:spAutoFit/>
            </a:bodyPr>
            <a:lstStyle/>
            <a:p>
              <a:pPr defTabSz="825500" eaLnBrk="1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ABB"/>
                </a:buClr>
                <a:defRPr/>
              </a:pPr>
              <a:endParaRPr lang="en-US" sz="3600" kern="0" spc="36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E16203D-392F-4441-8102-972FA2BC2E92}"/>
                </a:ext>
              </a:extLst>
            </p:cNvPr>
            <p:cNvSpPr txBox="1"/>
            <p:nvPr/>
          </p:nvSpPr>
          <p:spPr>
            <a:xfrm>
              <a:off x="2534936" y="2899515"/>
              <a:ext cx="1265123" cy="582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wrap="none" lIns="50800" tIns="50800" rIns="50800" bIns="50800" spcCol="38100" anchor="ctr">
              <a:spAutoFit/>
            </a:bodyPr>
            <a:lstStyle/>
            <a:p>
              <a:pPr defTabSz="825500" eaLnBrk="1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ABB"/>
                </a:buClr>
                <a:defRPr/>
              </a:pPr>
              <a:r>
                <a:rPr lang="pl-PL" sz="2400" kern="0" spc="36" dirty="0" err="1">
                  <a:solidFill>
                    <a:srgbClr val="707E9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Therapy</a:t>
              </a:r>
              <a:endParaRPr lang="en-US" sz="2400" kern="0" spc="36" dirty="0">
                <a:solidFill>
                  <a:srgbClr val="707E9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8EDD2AB-A912-4671-8007-03409494988C}"/>
                </a:ext>
              </a:extLst>
            </p:cNvPr>
            <p:cNvCxnSpPr>
              <a:cxnSpLocks/>
            </p:cNvCxnSpPr>
            <p:nvPr/>
          </p:nvCxnSpPr>
          <p:spPr>
            <a:xfrm>
              <a:off x="2534936" y="3446663"/>
              <a:ext cx="9120770" cy="0"/>
            </a:xfrm>
            <a:prstGeom prst="line">
              <a:avLst/>
            </a:prstGeom>
            <a:noFill/>
            <a:ln w="38100" cap="flat">
              <a:solidFill>
                <a:srgbClr val="0080C2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6F2357-133B-4391-877E-FE6E2D8B38D1}"/>
                </a:ext>
              </a:extLst>
            </p:cNvPr>
            <p:cNvSpPr txBox="1"/>
            <p:nvPr/>
          </p:nvSpPr>
          <p:spPr>
            <a:xfrm>
              <a:off x="2534936" y="3459056"/>
              <a:ext cx="3456982" cy="4225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wrap="none" lIns="50800" tIns="50800" rIns="50800" bIns="50800" spcCol="38100" anchor="ctr">
              <a:spAutoFit/>
            </a:bodyPr>
            <a:lstStyle/>
            <a:p>
              <a:pPr defTabSz="825500" eaLnBrk="1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ABB"/>
                </a:buClr>
                <a:defRPr/>
              </a:pPr>
              <a:r>
                <a:rPr lang="pl-PL" sz="1600" dirty="0" err="1"/>
                <a:t>What</a:t>
              </a:r>
              <a:r>
                <a:rPr lang="pl-PL" sz="1600" dirty="0"/>
                <a:t> </a:t>
              </a:r>
              <a:r>
                <a:rPr lang="pl-PL" sz="1600" dirty="0" err="1" smtClean="0"/>
                <a:t>happend</a:t>
              </a:r>
              <a:r>
                <a:rPr lang="pl-PL" sz="1600" dirty="0" smtClean="0"/>
                <a:t> </a:t>
              </a:r>
              <a:r>
                <a:rPr lang="pl-PL" sz="1600" dirty="0"/>
                <a:t>in the </a:t>
              </a:r>
              <a:r>
                <a:rPr lang="pl-PL" sz="1600" dirty="0" err="1"/>
                <a:t>last</a:t>
              </a:r>
              <a:r>
                <a:rPr lang="pl-PL" sz="1600" dirty="0"/>
                <a:t> </a:t>
              </a:r>
              <a:r>
                <a:rPr lang="pl-PL" sz="1600" dirty="0" err="1"/>
                <a:t>two</a:t>
              </a:r>
              <a:r>
                <a:rPr lang="pl-PL" sz="1600" dirty="0"/>
                <a:t> </a:t>
              </a:r>
              <a:r>
                <a:rPr lang="pl-PL" sz="1600" dirty="0" err="1"/>
                <a:t>years</a:t>
              </a:r>
              <a:r>
                <a:rPr lang="pl-PL" sz="1600" dirty="0"/>
                <a:t>? </a:t>
              </a:r>
              <a:endParaRPr lang="en-US" sz="1600" kern="0" spc="36" dirty="0"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Shape 28">
              <a:extLst>
                <a:ext uri="{FF2B5EF4-FFF2-40B4-BE49-F238E27FC236}">
                  <a16:creationId xmlns:a16="http://schemas.microsoft.com/office/drawing/2014/main" id="{284DBD23-E50C-43B7-9B7F-41815C9C5420}"/>
                </a:ext>
              </a:extLst>
            </p:cNvPr>
            <p:cNvSpPr/>
            <p:nvPr/>
          </p:nvSpPr>
          <p:spPr>
            <a:xfrm>
              <a:off x="1647335" y="3173918"/>
              <a:ext cx="493751" cy="533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4" h="20404" extrusionOk="0">
                  <a:moveTo>
                    <a:pt x="14231" y="19204"/>
                  </a:moveTo>
                  <a:cubicBezTo>
                    <a:pt x="11659" y="18909"/>
                    <a:pt x="10616" y="16419"/>
                    <a:pt x="10616" y="16419"/>
                  </a:cubicBezTo>
                  <a:cubicBezTo>
                    <a:pt x="10616" y="16419"/>
                    <a:pt x="12277" y="18137"/>
                    <a:pt x="14622" y="18285"/>
                  </a:cubicBezTo>
                  <a:cubicBezTo>
                    <a:pt x="16966" y="18434"/>
                    <a:pt x="18041" y="17397"/>
                    <a:pt x="18041" y="17397"/>
                  </a:cubicBezTo>
                  <a:cubicBezTo>
                    <a:pt x="18041" y="17397"/>
                    <a:pt x="16803" y="19500"/>
                    <a:pt x="14231" y="19204"/>
                  </a:cubicBezTo>
                  <a:close/>
                  <a:moveTo>
                    <a:pt x="1783" y="7466"/>
                  </a:moveTo>
                  <a:cubicBezTo>
                    <a:pt x="199" y="5702"/>
                    <a:pt x="486" y="3104"/>
                    <a:pt x="2423" y="1663"/>
                  </a:cubicBezTo>
                  <a:cubicBezTo>
                    <a:pt x="4363" y="222"/>
                    <a:pt x="7219" y="482"/>
                    <a:pt x="8805" y="2245"/>
                  </a:cubicBezTo>
                  <a:lnTo>
                    <a:pt x="12922" y="6822"/>
                  </a:lnTo>
                  <a:lnTo>
                    <a:pt x="5900" y="12044"/>
                  </a:lnTo>
                  <a:cubicBezTo>
                    <a:pt x="5900" y="12044"/>
                    <a:pt x="1783" y="7466"/>
                    <a:pt x="1783" y="7466"/>
                  </a:cubicBezTo>
                  <a:close/>
                  <a:moveTo>
                    <a:pt x="19085" y="12509"/>
                  </a:moveTo>
                  <a:lnTo>
                    <a:pt x="9431" y="1774"/>
                  </a:lnTo>
                  <a:cubicBezTo>
                    <a:pt x="7574" y="-293"/>
                    <a:pt x="4224" y="-598"/>
                    <a:pt x="1951" y="1091"/>
                  </a:cubicBezTo>
                  <a:cubicBezTo>
                    <a:pt x="-321" y="2782"/>
                    <a:pt x="-658" y="5828"/>
                    <a:pt x="1200" y="7895"/>
                  </a:cubicBezTo>
                  <a:lnTo>
                    <a:pt x="10853" y="18630"/>
                  </a:lnTo>
                  <a:cubicBezTo>
                    <a:pt x="12710" y="20697"/>
                    <a:pt x="16061" y="21002"/>
                    <a:pt x="18333" y="19313"/>
                  </a:cubicBezTo>
                  <a:cubicBezTo>
                    <a:pt x="20606" y="17622"/>
                    <a:pt x="20942" y="14576"/>
                    <a:pt x="19085" y="12509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lIns="38100" tIns="38100" rIns="38100" bIns="38100" anchor="ctr"/>
            <a:lstStyle/>
            <a:p>
              <a:pPr defTabSz="363220" eaLnBrk="1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ABB"/>
                </a:buClr>
                <a:defRPr/>
              </a:pPr>
              <a:endParaRPr sz="1584" kern="0" spc="16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6393" name="Shape 45">
            <a:extLst>
              <a:ext uri="{FF2B5EF4-FFF2-40B4-BE49-F238E27FC236}">
                <a16:creationId xmlns:a16="http://schemas.microsoft.com/office/drawing/2014/main" id="{5B99CB6D-953B-4A06-847A-A20DA40392E8}"/>
              </a:ext>
            </a:extLst>
          </p:cNvPr>
          <p:cNvSpPr>
            <a:spLocks/>
          </p:cNvSpPr>
          <p:nvPr/>
        </p:nvSpPr>
        <p:spPr bwMode="auto">
          <a:xfrm>
            <a:off x="1174750" y="2197100"/>
            <a:ext cx="398463" cy="573088"/>
          </a:xfrm>
          <a:custGeom>
            <a:avLst/>
            <a:gdLst>
              <a:gd name="T0" fmla="*/ 1410676519 w 20761"/>
              <a:gd name="T1" fmla="*/ 2147483646 h 21596"/>
              <a:gd name="T2" fmla="*/ 1410676519 w 20761"/>
              <a:gd name="T3" fmla="*/ 2147483646 h 21596"/>
              <a:gd name="T4" fmla="*/ 1410676519 w 20761"/>
              <a:gd name="T5" fmla="*/ 2147483646 h 21596"/>
              <a:gd name="T6" fmla="*/ 1410676519 w 20761"/>
              <a:gd name="T7" fmla="*/ 2147483646 h 21596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761" h="21596" extrusionOk="0">
                <a:moveTo>
                  <a:pt x="14803" y="1"/>
                </a:moveTo>
                <a:cubicBezTo>
                  <a:pt x="14630" y="5"/>
                  <a:pt x="14458" y="60"/>
                  <a:pt x="14331" y="164"/>
                </a:cubicBezTo>
                <a:lnTo>
                  <a:pt x="13534" y="815"/>
                </a:lnTo>
                <a:lnTo>
                  <a:pt x="14728" y="1662"/>
                </a:lnTo>
                <a:lnTo>
                  <a:pt x="15527" y="1011"/>
                </a:lnTo>
                <a:cubicBezTo>
                  <a:pt x="15654" y="907"/>
                  <a:pt x="15713" y="774"/>
                  <a:pt x="15707" y="642"/>
                </a:cubicBezTo>
                <a:cubicBezTo>
                  <a:pt x="15701" y="510"/>
                  <a:pt x="15629" y="380"/>
                  <a:pt x="15492" y="283"/>
                </a:cubicBezTo>
                <a:lnTo>
                  <a:pt x="15291" y="139"/>
                </a:lnTo>
                <a:cubicBezTo>
                  <a:pt x="15154" y="42"/>
                  <a:pt x="14977" y="-4"/>
                  <a:pt x="14803" y="1"/>
                </a:cubicBezTo>
                <a:close/>
                <a:moveTo>
                  <a:pt x="12624" y="778"/>
                </a:moveTo>
                <a:cubicBezTo>
                  <a:pt x="12444" y="782"/>
                  <a:pt x="12265" y="839"/>
                  <a:pt x="12132" y="947"/>
                </a:cubicBezTo>
                <a:lnTo>
                  <a:pt x="5743" y="6156"/>
                </a:lnTo>
                <a:lnTo>
                  <a:pt x="8262" y="7942"/>
                </a:lnTo>
                <a:lnTo>
                  <a:pt x="11192" y="5552"/>
                </a:lnTo>
                <a:cubicBezTo>
                  <a:pt x="12104" y="5930"/>
                  <a:pt x="13267" y="5834"/>
                  <a:pt x="14039" y="5247"/>
                </a:cubicBezTo>
                <a:cubicBezTo>
                  <a:pt x="14250" y="5086"/>
                  <a:pt x="14406" y="4900"/>
                  <a:pt x="14522" y="4705"/>
                </a:cubicBezTo>
                <a:cubicBezTo>
                  <a:pt x="15435" y="4957"/>
                  <a:pt x="16294" y="5357"/>
                  <a:pt x="17027" y="5914"/>
                </a:cubicBezTo>
                <a:cubicBezTo>
                  <a:pt x="19712" y="7955"/>
                  <a:pt x="19712" y="11265"/>
                  <a:pt x="17027" y="13306"/>
                </a:cubicBezTo>
                <a:cubicBezTo>
                  <a:pt x="16202" y="13933"/>
                  <a:pt x="15218" y="14363"/>
                  <a:pt x="14174" y="14605"/>
                </a:cubicBezTo>
                <a:cubicBezTo>
                  <a:pt x="14128" y="14563"/>
                  <a:pt x="14090" y="14518"/>
                  <a:pt x="14039" y="14479"/>
                </a:cubicBezTo>
                <a:cubicBezTo>
                  <a:pt x="13569" y="14122"/>
                  <a:pt x="12954" y="13944"/>
                  <a:pt x="12339" y="13944"/>
                </a:cubicBezTo>
                <a:cubicBezTo>
                  <a:pt x="11723" y="13944"/>
                  <a:pt x="11108" y="14122"/>
                  <a:pt x="10638" y="14479"/>
                </a:cubicBezTo>
                <a:cubicBezTo>
                  <a:pt x="10564" y="14535"/>
                  <a:pt x="10505" y="14599"/>
                  <a:pt x="10443" y="14660"/>
                </a:cubicBezTo>
                <a:cubicBezTo>
                  <a:pt x="9295" y="14436"/>
                  <a:pt x="8207" y="13989"/>
                  <a:pt x="7308" y="13306"/>
                </a:cubicBezTo>
                <a:cubicBezTo>
                  <a:pt x="6830" y="12941"/>
                  <a:pt x="6447" y="12535"/>
                  <a:pt x="6140" y="12104"/>
                </a:cubicBezTo>
                <a:lnTo>
                  <a:pt x="9921" y="12104"/>
                </a:lnTo>
                <a:cubicBezTo>
                  <a:pt x="10153" y="12104"/>
                  <a:pt x="10340" y="11960"/>
                  <a:pt x="10340" y="11784"/>
                </a:cubicBezTo>
                <a:cubicBezTo>
                  <a:pt x="10340" y="11608"/>
                  <a:pt x="10153" y="11466"/>
                  <a:pt x="9921" y="11466"/>
                </a:cubicBezTo>
                <a:lnTo>
                  <a:pt x="5748" y="11466"/>
                </a:lnTo>
                <a:lnTo>
                  <a:pt x="3914" y="11466"/>
                </a:lnTo>
                <a:lnTo>
                  <a:pt x="419" y="11466"/>
                </a:lnTo>
                <a:cubicBezTo>
                  <a:pt x="187" y="11466"/>
                  <a:pt x="1" y="11608"/>
                  <a:pt x="0" y="11784"/>
                </a:cubicBezTo>
                <a:cubicBezTo>
                  <a:pt x="0" y="11960"/>
                  <a:pt x="187" y="12104"/>
                  <a:pt x="419" y="12104"/>
                </a:cubicBezTo>
                <a:lnTo>
                  <a:pt x="4212" y="12104"/>
                </a:lnTo>
                <a:cubicBezTo>
                  <a:pt x="4631" y="12894"/>
                  <a:pt x="5251" y="13635"/>
                  <a:pt x="6093" y="14275"/>
                </a:cubicBezTo>
                <a:cubicBezTo>
                  <a:pt x="7203" y="15119"/>
                  <a:pt x="8542" y="15674"/>
                  <a:pt x="9958" y="15958"/>
                </a:cubicBezTo>
                <a:cubicBezTo>
                  <a:pt x="9992" y="16215"/>
                  <a:pt x="10094" y="16465"/>
                  <a:pt x="10271" y="16694"/>
                </a:cubicBezTo>
                <a:lnTo>
                  <a:pt x="10271" y="18268"/>
                </a:lnTo>
                <a:cubicBezTo>
                  <a:pt x="10271" y="18276"/>
                  <a:pt x="10272" y="18285"/>
                  <a:pt x="10273" y="18294"/>
                </a:cubicBezTo>
                <a:cubicBezTo>
                  <a:pt x="10274" y="18302"/>
                  <a:pt x="10277" y="18310"/>
                  <a:pt x="10278" y="18318"/>
                </a:cubicBezTo>
                <a:lnTo>
                  <a:pt x="5277" y="18318"/>
                </a:lnTo>
                <a:cubicBezTo>
                  <a:pt x="4993" y="18318"/>
                  <a:pt x="4736" y="18407"/>
                  <a:pt x="4550" y="18548"/>
                </a:cubicBezTo>
                <a:cubicBezTo>
                  <a:pt x="4363" y="18690"/>
                  <a:pt x="4247" y="18885"/>
                  <a:pt x="4247" y="19102"/>
                </a:cubicBezTo>
                <a:lnTo>
                  <a:pt x="4247" y="20812"/>
                </a:lnTo>
                <a:cubicBezTo>
                  <a:pt x="4247" y="21029"/>
                  <a:pt x="4363" y="21224"/>
                  <a:pt x="4550" y="21366"/>
                </a:cubicBezTo>
                <a:cubicBezTo>
                  <a:pt x="4736" y="21508"/>
                  <a:pt x="4993" y="21596"/>
                  <a:pt x="5277" y="21596"/>
                </a:cubicBezTo>
                <a:lnTo>
                  <a:pt x="19398" y="21596"/>
                </a:lnTo>
                <a:cubicBezTo>
                  <a:pt x="19682" y="21596"/>
                  <a:pt x="19939" y="21508"/>
                  <a:pt x="20125" y="21366"/>
                </a:cubicBezTo>
                <a:cubicBezTo>
                  <a:pt x="20312" y="21224"/>
                  <a:pt x="20428" y="21029"/>
                  <a:pt x="20428" y="20812"/>
                </a:cubicBezTo>
                <a:lnTo>
                  <a:pt x="20428" y="19102"/>
                </a:lnTo>
                <a:cubicBezTo>
                  <a:pt x="20428" y="18885"/>
                  <a:pt x="20312" y="18690"/>
                  <a:pt x="20125" y="18548"/>
                </a:cubicBezTo>
                <a:cubicBezTo>
                  <a:pt x="19939" y="18407"/>
                  <a:pt x="19682" y="18318"/>
                  <a:pt x="19398" y="18318"/>
                </a:cubicBezTo>
                <a:lnTo>
                  <a:pt x="14397" y="18318"/>
                </a:lnTo>
                <a:cubicBezTo>
                  <a:pt x="14398" y="18310"/>
                  <a:pt x="14401" y="18302"/>
                  <a:pt x="14402" y="18294"/>
                </a:cubicBezTo>
                <a:cubicBezTo>
                  <a:pt x="14403" y="18285"/>
                  <a:pt x="14404" y="18276"/>
                  <a:pt x="14404" y="18268"/>
                </a:cubicBezTo>
                <a:lnTo>
                  <a:pt x="14404" y="16694"/>
                </a:lnTo>
                <a:cubicBezTo>
                  <a:pt x="14599" y="16442"/>
                  <a:pt x="14708" y="16163"/>
                  <a:pt x="14730" y="15880"/>
                </a:cubicBezTo>
                <a:cubicBezTo>
                  <a:pt x="16016" y="15578"/>
                  <a:pt x="17227" y="15049"/>
                  <a:pt x="18245" y="14275"/>
                </a:cubicBezTo>
                <a:cubicBezTo>
                  <a:pt x="21600" y="11724"/>
                  <a:pt x="21600" y="7589"/>
                  <a:pt x="18245" y="5038"/>
                </a:cubicBezTo>
                <a:cubicBezTo>
                  <a:pt x="17198" y="4242"/>
                  <a:pt x="15947" y="3701"/>
                  <a:pt x="14621" y="3404"/>
                </a:cubicBezTo>
                <a:cubicBezTo>
                  <a:pt x="14558" y="3253"/>
                  <a:pt x="14476" y="3107"/>
                  <a:pt x="14361" y="2970"/>
                </a:cubicBezTo>
                <a:lnTo>
                  <a:pt x="14651" y="2733"/>
                </a:lnTo>
                <a:cubicBezTo>
                  <a:pt x="14783" y="2625"/>
                  <a:pt x="14846" y="2487"/>
                  <a:pt x="14840" y="2349"/>
                </a:cubicBezTo>
                <a:cubicBezTo>
                  <a:pt x="14834" y="2212"/>
                  <a:pt x="14759" y="2077"/>
                  <a:pt x="14616" y="1976"/>
                </a:cubicBezTo>
                <a:lnTo>
                  <a:pt x="13129" y="921"/>
                </a:lnTo>
                <a:cubicBezTo>
                  <a:pt x="12986" y="820"/>
                  <a:pt x="12805" y="773"/>
                  <a:pt x="12624" y="778"/>
                </a:cubicBezTo>
                <a:close/>
                <a:moveTo>
                  <a:pt x="12339" y="3171"/>
                </a:moveTo>
                <a:cubicBezTo>
                  <a:pt x="12602" y="3171"/>
                  <a:pt x="12865" y="3246"/>
                  <a:pt x="13066" y="3399"/>
                </a:cubicBezTo>
                <a:cubicBezTo>
                  <a:pt x="13469" y="3705"/>
                  <a:pt x="13469" y="4201"/>
                  <a:pt x="13066" y="4507"/>
                </a:cubicBezTo>
                <a:cubicBezTo>
                  <a:pt x="12664" y="4813"/>
                  <a:pt x="12013" y="4813"/>
                  <a:pt x="11611" y="4507"/>
                </a:cubicBezTo>
                <a:cubicBezTo>
                  <a:pt x="11208" y="4201"/>
                  <a:pt x="11208" y="3705"/>
                  <a:pt x="11611" y="3399"/>
                </a:cubicBezTo>
                <a:cubicBezTo>
                  <a:pt x="11812" y="3246"/>
                  <a:pt x="12075" y="3171"/>
                  <a:pt x="12339" y="3171"/>
                </a:cubicBezTo>
                <a:close/>
                <a:moveTo>
                  <a:pt x="5084" y="6347"/>
                </a:moveTo>
                <a:cubicBezTo>
                  <a:pt x="4904" y="6352"/>
                  <a:pt x="4725" y="6409"/>
                  <a:pt x="4593" y="6517"/>
                </a:cubicBezTo>
                <a:lnTo>
                  <a:pt x="2954" y="7852"/>
                </a:lnTo>
                <a:cubicBezTo>
                  <a:pt x="2822" y="7960"/>
                  <a:pt x="2759" y="8099"/>
                  <a:pt x="2765" y="8236"/>
                </a:cubicBezTo>
                <a:cubicBezTo>
                  <a:pt x="2772" y="8373"/>
                  <a:pt x="2849" y="8508"/>
                  <a:pt x="2991" y="8609"/>
                </a:cubicBezTo>
                <a:lnTo>
                  <a:pt x="5239" y="10203"/>
                </a:lnTo>
                <a:cubicBezTo>
                  <a:pt x="5381" y="10303"/>
                  <a:pt x="5564" y="10351"/>
                  <a:pt x="5743" y="10346"/>
                </a:cubicBezTo>
                <a:cubicBezTo>
                  <a:pt x="5923" y="10341"/>
                  <a:pt x="6100" y="10285"/>
                  <a:pt x="6233" y="10176"/>
                </a:cubicBezTo>
                <a:lnTo>
                  <a:pt x="7871" y="8841"/>
                </a:lnTo>
                <a:cubicBezTo>
                  <a:pt x="8004" y="8733"/>
                  <a:pt x="8066" y="8595"/>
                  <a:pt x="8060" y="8458"/>
                </a:cubicBezTo>
                <a:cubicBezTo>
                  <a:pt x="8054" y="8321"/>
                  <a:pt x="7979" y="8185"/>
                  <a:pt x="7836" y="8084"/>
                </a:cubicBezTo>
                <a:lnTo>
                  <a:pt x="5589" y="6491"/>
                </a:lnTo>
                <a:cubicBezTo>
                  <a:pt x="5446" y="6390"/>
                  <a:pt x="5264" y="6342"/>
                  <a:pt x="5084" y="6347"/>
                </a:cubicBezTo>
                <a:close/>
                <a:moveTo>
                  <a:pt x="12339" y="14988"/>
                </a:moveTo>
                <a:cubicBezTo>
                  <a:pt x="12602" y="14988"/>
                  <a:pt x="12865" y="15064"/>
                  <a:pt x="13066" y="15217"/>
                </a:cubicBezTo>
                <a:cubicBezTo>
                  <a:pt x="13469" y="15523"/>
                  <a:pt x="13469" y="16019"/>
                  <a:pt x="13066" y="16325"/>
                </a:cubicBezTo>
                <a:cubicBezTo>
                  <a:pt x="12664" y="16631"/>
                  <a:pt x="12013" y="16631"/>
                  <a:pt x="11611" y="16325"/>
                </a:cubicBezTo>
                <a:cubicBezTo>
                  <a:pt x="11208" y="16019"/>
                  <a:pt x="11208" y="15523"/>
                  <a:pt x="11611" y="15217"/>
                </a:cubicBezTo>
                <a:cubicBezTo>
                  <a:pt x="11812" y="15064"/>
                  <a:pt x="12075" y="14988"/>
                  <a:pt x="12339" y="1498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grpSp>
        <p:nvGrpSpPr>
          <p:cNvPr id="16394" name="Group 33">
            <a:extLst>
              <a:ext uri="{FF2B5EF4-FFF2-40B4-BE49-F238E27FC236}">
                <a16:creationId xmlns:a16="http://schemas.microsoft.com/office/drawing/2014/main" id="{F53C5284-AAB7-4B29-9DD0-754AE4508323}"/>
              </a:ext>
            </a:extLst>
          </p:cNvPr>
          <p:cNvGrpSpPr>
            <a:grpSpLocks/>
          </p:cNvGrpSpPr>
          <p:nvPr/>
        </p:nvGrpSpPr>
        <p:grpSpPr bwMode="auto">
          <a:xfrm>
            <a:off x="1017588" y="5402114"/>
            <a:ext cx="10152061" cy="1005145"/>
            <a:chOff x="1502862" y="4940396"/>
            <a:chExt cx="10152844" cy="100566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243ED84-FBE6-4A6B-B9C2-48629FAC29FD}"/>
                </a:ext>
              </a:extLst>
            </p:cNvPr>
            <p:cNvSpPr txBox="1"/>
            <p:nvPr/>
          </p:nvSpPr>
          <p:spPr>
            <a:xfrm>
              <a:off x="1502862" y="5076372"/>
              <a:ext cx="766800" cy="764872"/>
            </a:xfrm>
            <a:prstGeom prst="rect">
              <a:avLst/>
            </a:prstGeom>
            <a:solidFill>
              <a:srgbClr val="0080C2"/>
            </a:solidFill>
            <a:ln w="12700" cap="flat">
              <a:solidFill>
                <a:srgbClr val="0080C2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50800" tIns="50800" rIns="50800" bIns="50800" spcCol="38100" anchor="ctr">
              <a:spAutoFit/>
            </a:bodyPr>
            <a:lstStyle/>
            <a:p>
              <a:pPr defTabSz="825500" eaLnBrk="1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ABB"/>
                </a:buClr>
                <a:defRPr/>
              </a:pPr>
              <a:endParaRPr lang="en-US" sz="3600" kern="0" spc="36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2AC0552-E0C2-4D31-BE58-F991F6E10059}"/>
                </a:ext>
              </a:extLst>
            </p:cNvPr>
            <p:cNvSpPr txBox="1"/>
            <p:nvPr/>
          </p:nvSpPr>
          <p:spPr>
            <a:xfrm>
              <a:off x="2534936" y="4940396"/>
              <a:ext cx="1020038" cy="5830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wrap="none" lIns="50800" tIns="50800" rIns="50800" bIns="50800" spcCol="38100" anchor="ctr">
              <a:spAutoFit/>
            </a:bodyPr>
            <a:lstStyle/>
            <a:p>
              <a:pPr defTabSz="825500" eaLnBrk="1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ABB"/>
                </a:buClr>
                <a:defRPr/>
              </a:pPr>
              <a:r>
                <a:rPr lang="pl-PL" sz="2400" kern="0" spc="36" dirty="0" err="1">
                  <a:solidFill>
                    <a:srgbClr val="707E9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Future</a:t>
              </a:r>
              <a:endParaRPr lang="en-US" sz="2400" kern="0" spc="36" dirty="0">
                <a:solidFill>
                  <a:srgbClr val="707E9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61C4BCF-B1AD-48B9-AA59-F3FACF8B574D}"/>
                </a:ext>
              </a:extLst>
            </p:cNvPr>
            <p:cNvCxnSpPr>
              <a:cxnSpLocks/>
            </p:cNvCxnSpPr>
            <p:nvPr/>
          </p:nvCxnSpPr>
          <p:spPr>
            <a:xfrm>
              <a:off x="2534936" y="5488259"/>
              <a:ext cx="9120770" cy="0"/>
            </a:xfrm>
            <a:prstGeom prst="line">
              <a:avLst/>
            </a:prstGeom>
            <a:noFill/>
            <a:ln w="38100" cap="flat">
              <a:solidFill>
                <a:srgbClr val="0080C2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175807-4DF4-4536-A20B-A215F0CD138B}"/>
                </a:ext>
              </a:extLst>
            </p:cNvPr>
            <p:cNvSpPr txBox="1"/>
            <p:nvPr/>
          </p:nvSpPr>
          <p:spPr>
            <a:xfrm>
              <a:off x="2534936" y="5523160"/>
              <a:ext cx="8011144" cy="4228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wrap="none" lIns="50800" tIns="50800" rIns="50800" bIns="50800" spcCol="38100" anchor="ctr">
              <a:spAutoFit/>
            </a:bodyPr>
            <a:lstStyle/>
            <a:p>
              <a:pPr defTabSz="825500" eaLnBrk="1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ABB"/>
                </a:buClr>
                <a:defRPr/>
              </a:pPr>
              <a:r>
                <a:rPr lang="pl-PL" sz="1600" kern="0" spc="36" dirty="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600" dirty="0"/>
                <a:t>Perspectives - what you need to effectively diagnose and treat plasma cell leukemia</a:t>
              </a:r>
              <a:r>
                <a:rPr lang="pl-PL" sz="1600" kern="0" spc="36" dirty="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</a:t>
              </a:r>
              <a:endParaRPr lang="en-US" sz="1600" kern="0" spc="36" dirty="0"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Shape 70">
              <a:extLst>
                <a:ext uri="{FF2B5EF4-FFF2-40B4-BE49-F238E27FC236}">
                  <a16:creationId xmlns:a16="http://schemas.microsoft.com/office/drawing/2014/main" id="{7A3D0594-A5A8-4964-8DAD-5DA3B9BEB56F}"/>
                </a:ext>
              </a:extLst>
            </p:cNvPr>
            <p:cNvSpPr/>
            <p:nvPr/>
          </p:nvSpPr>
          <p:spPr>
            <a:xfrm>
              <a:off x="1660036" y="5194675"/>
              <a:ext cx="519153" cy="58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31" y="0"/>
                  </a:moveTo>
                  <a:lnTo>
                    <a:pt x="0" y="2294"/>
                  </a:lnTo>
                  <a:lnTo>
                    <a:pt x="0" y="6865"/>
                  </a:lnTo>
                  <a:lnTo>
                    <a:pt x="4631" y="9159"/>
                  </a:lnTo>
                  <a:lnTo>
                    <a:pt x="8669" y="7164"/>
                  </a:lnTo>
                  <a:lnTo>
                    <a:pt x="12339" y="8976"/>
                  </a:lnTo>
                  <a:lnTo>
                    <a:pt x="12339" y="12633"/>
                  </a:lnTo>
                  <a:lnTo>
                    <a:pt x="8669" y="14444"/>
                  </a:lnTo>
                  <a:lnTo>
                    <a:pt x="4631" y="12441"/>
                  </a:lnTo>
                  <a:lnTo>
                    <a:pt x="0" y="14735"/>
                  </a:lnTo>
                  <a:lnTo>
                    <a:pt x="0" y="19306"/>
                  </a:lnTo>
                  <a:lnTo>
                    <a:pt x="4631" y="21600"/>
                  </a:lnTo>
                  <a:lnTo>
                    <a:pt x="9261" y="19306"/>
                  </a:lnTo>
                  <a:lnTo>
                    <a:pt x="9261" y="15101"/>
                  </a:lnTo>
                  <a:lnTo>
                    <a:pt x="12805" y="13347"/>
                  </a:lnTo>
                  <a:lnTo>
                    <a:pt x="16969" y="15408"/>
                  </a:lnTo>
                  <a:lnTo>
                    <a:pt x="21600" y="13115"/>
                  </a:lnTo>
                  <a:lnTo>
                    <a:pt x="21600" y="8544"/>
                  </a:lnTo>
                  <a:lnTo>
                    <a:pt x="16969" y="6250"/>
                  </a:lnTo>
                  <a:lnTo>
                    <a:pt x="12805" y="8311"/>
                  </a:lnTo>
                  <a:lnTo>
                    <a:pt x="9261" y="6557"/>
                  </a:lnTo>
                  <a:lnTo>
                    <a:pt x="9261" y="2294"/>
                  </a:lnTo>
                  <a:lnTo>
                    <a:pt x="4631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lIns="0" tIns="0" rIns="0" bIns="0"/>
            <a:lstStyle/>
            <a:p>
              <a:pPr defTabSz="363220" eaLnBrk="1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ABB"/>
                </a:buClr>
                <a:defRPr/>
              </a:pPr>
              <a:endParaRPr sz="1584" kern="0" spc="16"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6395" name="Group 34">
            <a:extLst>
              <a:ext uri="{FF2B5EF4-FFF2-40B4-BE49-F238E27FC236}">
                <a16:creationId xmlns:a16="http://schemas.microsoft.com/office/drawing/2014/main" id="{8D99A9ED-8BA7-41E0-B9B7-7203BF87CFE3}"/>
              </a:ext>
            </a:extLst>
          </p:cNvPr>
          <p:cNvGrpSpPr>
            <a:grpSpLocks/>
          </p:cNvGrpSpPr>
          <p:nvPr/>
        </p:nvGrpSpPr>
        <p:grpSpPr bwMode="auto">
          <a:xfrm>
            <a:off x="1017588" y="4275259"/>
            <a:ext cx="10152061" cy="982453"/>
            <a:chOff x="1502862" y="3908516"/>
            <a:chExt cx="10152844" cy="98204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51EFA9-7D1B-4A64-86FD-E25B39614B19}"/>
                </a:ext>
              </a:extLst>
            </p:cNvPr>
            <p:cNvSpPr txBox="1"/>
            <p:nvPr/>
          </p:nvSpPr>
          <p:spPr>
            <a:xfrm>
              <a:off x="1502862" y="4061468"/>
              <a:ext cx="766800" cy="764872"/>
            </a:xfrm>
            <a:prstGeom prst="rect">
              <a:avLst/>
            </a:prstGeom>
            <a:solidFill>
              <a:srgbClr val="0080C2"/>
            </a:solidFill>
            <a:ln w="12700" cap="flat">
              <a:solidFill>
                <a:srgbClr val="0080C2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50800" tIns="50800" rIns="50800" bIns="50800" spcCol="38100" anchor="ctr">
              <a:spAutoFit/>
            </a:bodyPr>
            <a:lstStyle/>
            <a:p>
              <a:pPr defTabSz="825500" eaLnBrk="1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ABB"/>
                </a:buClr>
                <a:defRPr/>
              </a:pPr>
              <a:endParaRPr lang="en-US" sz="3600" kern="0" spc="36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053F5CB-8F4B-4EB1-8EB1-AD545429358D}"/>
                </a:ext>
              </a:extLst>
            </p:cNvPr>
            <p:cNvSpPr txBox="1"/>
            <p:nvPr/>
          </p:nvSpPr>
          <p:spPr>
            <a:xfrm>
              <a:off x="2534936" y="3908516"/>
              <a:ext cx="5193938" cy="5824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wrap="none" lIns="50800" tIns="50800" rIns="50800" bIns="50800" spcCol="38100" anchor="ctr">
              <a:spAutoFit/>
            </a:bodyPr>
            <a:lstStyle/>
            <a:p>
              <a:pPr defTabSz="825500" eaLnBrk="1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ABB"/>
                </a:buClr>
                <a:defRPr/>
              </a:pPr>
              <a:r>
                <a:rPr lang="pl-PL" sz="2400" kern="0" spc="36" dirty="0">
                  <a:solidFill>
                    <a:srgbClr val="707E9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dirty="0"/>
                <a:t>The latest clinical practice guidelines</a:t>
              </a:r>
              <a:endParaRPr lang="en-US" sz="2400" kern="0" spc="36" dirty="0">
                <a:solidFill>
                  <a:srgbClr val="707E9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CC256F4-BAAE-4712-93FC-D0F0E3476D81}"/>
                </a:ext>
              </a:extLst>
            </p:cNvPr>
            <p:cNvCxnSpPr>
              <a:cxnSpLocks/>
            </p:cNvCxnSpPr>
            <p:nvPr/>
          </p:nvCxnSpPr>
          <p:spPr>
            <a:xfrm>
              <a:off x="2534936" y="4454966"/>
              <a:ext cx="9120770" cy="0"/>
            </a:xfrm>
            <a:prstGeom prst="line">
              <a:avLst/>
            </a:prstGeom>
            <a:noFill/>
            <a:ln w="38100" cap="flat">
              <a:solidFill>
                <a:srgbClr val="0080C2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E46BF2C-4196-410F-ABF7-8C6C88DC1BC8}"/>
                </a:ext>
              </a:extLst>
            </p:cNvPr>
            <p:cNvSpPr txBox="1"/>
            <p:nvPr/>
          </p:nvSpPr>
          <p:spPr>
            <a:xfrm>
              <a:off x="2534936" y="4468057"/>
              <a:ext cx="5382529" cy="4225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wrap="none" lIns="50800" tIns="50800" rIns="50800" bIns="50800" spcCol="38100" anchor="ctr">
              <a:spAutoFit/>
            </a:bodyPr>
            <a:lstStyle/>
            <a:p>
              <a:pPr defTabSz="825500" eaLnBrk="1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ABB"/>
                </a:buClr>
                <a:defRPr/>
              </a:pPr>
              <a:r>
                <a:rPr lang="pl-PL" sz="1600" kern="0" spc="36" dirty="0" err="1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Actual</a:t>
              </a:r>
              <a:r>
                <a:rPr lang="pl-PL" sz="1600" kern="0" spc="36" dirty="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pl-PL" sz="1600" kern="0" spc="36" dirty="0" err="1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algorytms</a:t>
              </a:r>
              <a:r>
                <a:rPr lang="pl-PL" sz="1600" kern="0" spc="36" dirty="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of the </a:t>
              </a:r>
              <a:r>
                <a:rPr lang="pl-PL" sz="1600" kern="0" spc="36" dirty="0" err="1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treatment</a:t>
              </a:r>
              <a:r>
                <a:rPr lang="pl-PL" sz="1600" kern="0" spc="36" dirty="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pl-PL" sz="1600" kern="0" spc="36" dirty="0" err="1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plasma</a:t>
              </a:r>
              <a:r>
                <a:rPr lang="pl-PL" sz="1600" kern="0" spc="36" dirty="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pl-PL" sz="1600" kern="0" spc="36" dirty="0" err="1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cell</a:t>
              </a:r>
              <a:r>
                <a:rPr lang="pl-PL" sz="1600" kern="0" spc="36" dirty="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leukemia</a:t>
              </a:r>
              <a:endParaRPr lang="en-US" sz="1600" kern="0" spc="36" dirty="0"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Shape 109">
              <a:extLst>
                <a:ext uri="{FF2B5EF4-FFF2-40B4-BE49-F238E27FC236}">
                  <a16:creationId xmlns:a16="http://schemas.microsoft.com/office/drawing/2014/main" id="{4EC1F2D0-BDCE-4141-AB05-B106DE3E88E6}"/>
                </a:ext>
              </a:extLst>
            </p:cNvPr>
            <p:cNvSpPr/>
            <p:nvPr/>
          </p:nvSpPr>
          <p:spPr>
            <a:xfrm>
              <a:off x="1694964" y="4200374"/>
              <a:ext cx="398494" cy="509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7" y="8775"/>
                  </a:moveTo>
                  <a:cubicBezTo>
                    <a:pt x="19637" y="8775"/>
                    <a:pt x="15791" y="6750"/>
                    <a:pt x="11782" y="6750"/>
                  </a:cubicBezTo>
                  <a:cubicBezTo>
                    <a:pt x="7940" y="6750"/>
                    <a:pt x="7855" y="6750"/>
                    <a:pt x="7855" y="6750"/>
                  </a:cubicBezTo>
                  <a:lnTo>
                    <a:pt x="7855" y="6075"/>
                  </a:lnTo>
                  <a:cubicBezTo>
                    <a:pt x="7855" y="6075"/>
                    <a:pt x="7911" y="6075"/>
                    <a:pt x="11782" y="6075"/>
                  </a:cubicBezTo>
                  <a:cubicBezTo>
                    <a:pt x="15764" y="6075"/>
                    <a:pt x="19637" y="8100"/>
                    <a:pt x="19637" y="8100"/>
                  </a:cubicBezTo>
                  <a:cubicBezTo>
                    <a:pt x="19637" y="8100"/>
                    <a:pt x="19637" y="8775"/>
                    <a:pt x="19637" y="8775"/>
                  </a:cubicBezTo>
                  <a:close/>
                  <a:moveTo>
                    <a:pt x="19637" y="10800"/>
                  </a:moveTo>
                  <a:cubicBezTo>
                    <a:pt x="19637" y="10800"/>
                    <a:pt x="15791" y="8775"/>
                    <a:pt x="11782" y="8775"/>
                  </a:cubicBezTo>
                  <a:cubicBezTo>
                    <a:pt x="7940" y="8775"/>
                    <a:pt x="1964" y="8775"/>
                    <a:pt x="1964" y="8775"/>
                  </a:cubicBezTo>
                  <a:lnTo>
                    <a:pt x="1964" y="8100"/>
                  </a:lnTo>
                  <a:cubicBezTo>
                    <a:pt x="1964" y="8100"/>
                    <a:pt x="7911" y="8100"/>
                    <a:pt x="11782" y="8100"/>
                  </a:cubicBezTo>
                  <a:cubicBezTo>
                    <a:pt x="15764" y="8100"/>
                    <a:pt x="19637" y="10125"/>
                    <a:pt x="19637" y="10125"/>
                  </a:cubicBezTo>
                  <a:cubicBezTo>
                    <a:pt x="19637" y="10125"/>
                    <a:pt x="19637" y="10800"/>
                    <a:pt x="19637" y="10800"/>
                  </a:cubicBezTo>
                  <a:close/>
                  <a:moveTo>
                    <a:pt x="19637" y="12825"/>
                  </a:moveTo>
                  <a:cubicBezTo>
                    <a:pt x="19637" y="12825"/>
                    <a:pt x="15791" y="10800"/>
                    <a:pt x="11782" y="10800"/>
                  </a:cubicBezTo>
                  <a:cubicBezTo>
                    <a:pt x="7940" y="10800"/>
                    <a:pt x="1964" y="10800"/>
                    <a:pt x="1964" y="10800"/>
                  </a:cubicBezTo>
                  <a:lnTo>
                    <a:pt x="1964" y="10125"/>
                  </a:lnTo>
                  <a:cubicBezTo>
                    <a:pt x="1964" y="10125"/>
                    <a:pt x="7911" y="10125"/>
                    <a:pt x="11782" y="10125"/>
                  </a:cubicBezTo>
                  <a:cubicBezTo>
                    <a:pt x="15764" y="10125"/>
                    <a:pt x="19637" y="12150"/>
                    <a:pt x="19637" y="12150"/>
                  </a:cubicBezTo>
                  <a:cubicBezTo>
                    <a:pt x="19637" y="12150"/>
                    <a:pt x="19637" y="12825"/>
                    <a:pt x="19637" y="12825"/>
                  </a:cubicBezTo>
                  <a:close/>
                  <a:moveTo>
                    <a:pt x="19637" y="14850"/>
                  </a:moveTo>
                  <a:cubicBezTo>
                    <a:pt x="19637" y="14850"/>
                    <a:pt x="15791" y="12825"/>
                    <a:pt x="11782" y="12825"/>
                  </a:cubicBezTo>
                  <a:cubicBezTo>
                    <a:pt x="7940" y="12825"/>
                    <a:pt x="1964" y="12825"/>
                    <a:pt x="1964" y="12825"/>
                  </a:cubicBezTo>
                  <a:lnTo>
                    <a:pt x="1964" y="12150"/>
                  </a:lnTo>
                  <a:cubicBezTo>
                    <a:pt x="1964" y="12150"/>
                    <a:pt x="7911" y="12150"/>
                    <a:pt x="11782" y="12150"/>
                  </a:cubicBezTo>
                  <a:cubicBezTo>
                    <a:pt x="15764" y="12150"/>
                    <a:pt x="19637" y="14175"/>
                    <a:pt x="19637" y="14175"/>
                  </a:cubicBezTo>
                  <a:cubicBezTo>
                    <a:pt x="19637" y="14175"/>
                    <a:pt x="19637" y="14850"/>
                    <a:pt x="19637" y="14850"/>
                  </a:cubicBezTo>
                  <a:close/>
                  <a:moveTo>
                    <a:pt x="19637" y="16875"/>
                  </a:moveTo>
                  <a:cubicBezTo>
                    <a:pt x="19637" y="16875"/>
                    <a:pt x="15791" y="14850"/>
                    <a:pt x="11782" y="14850"/>
                  </a:cubicBezTo>
                  <a:cubicBezTo>
                    <a:pt x="7940" y="14850"/>
                    <a:pt x="1964" y="14850"/>
                    <a:pt x="1964" y="14850"/>
                  </a:cubicBezTo>
                  <a:lnTo>
                    <a:pt x="1964" y="14175"/>
                  </a:lnTo>
                  <a:cubicBezTo>
                    <a:pt x="1964" y="14175"/>
                    <a:pt x="7911" y="14175"/>
                    <a:pt x="11782" y="14175"/>
                  </a:cubicBezTo>
                  <a:cubicBezTo>
                    <a:pt x="15764" y="14175"/>
                    <a:pt x="19637" y="16200"/>
                    <a:pt x="19637" y="16200"/>
                  </a:cubicBezTo>
                  <a:cubicBezTo>
                    <a:pt x="19637" y="16200"/>
                    <a:pt x="19637" y="16875"/>
                    <a:pt x="19637" y="16875"/>
                  </a:cubicBezTo>
                  <a:close/>
                  <a:moveTo>
                    <a:pt x="19637" y="18900"/>
                  </a:moveTo>
                  <a:cubicBezTo>
                    <a:pt x="19637" y="18900"/>
                    <a:pt x="15791" y="16875"/>
                    <a:pt x="11782" y="16875"/>
                  </a:cubicBezTo>
                  <a:cubicBezTo>
                    <a:pt x="7940" y="16875"/>
                    <a:pt x="1964" y="16875"/>
                    <a:pt x="1964" y="16875"/>
                  </a:cubicBezTo>
                  <a:lnTo>
                    <a:pt x="1964" y="16200"/>
                  </a:lnTo>
                  <a:cubicBezTo>
                    <a:pt x="1964" y="16200"/>
                    <a:pt x="7911" y="16200"/>
                    <a:pt x="11782" y="16200"/>
                  </a:cubicBezTo>
                  <a:cubicBezTo>
                    <a:pt x="15764" y="16200"/>
                    <a:pt x="19637" y="18225"/>
                    <a:pt x="19637" y="18225"/>
                  </a:cubicBezTo>
                  <a:cubicBezTo>
                    <a:pt x="19637" y="18225"/>
                    <a:pt x="19637" y="18900"/>
                    <a:pt x="19637" y="18900"/>
                  </a:cubicBezTo>
                  <a:close/>
                  <a:moveTo>
                    <a:pt x="1964" y="4050"/>
                  </a:moveTo>
                  <a:lnTo>
                    <a:pt x="5891" y="4050"/>
                  </a:lnTo>
                  <a:lnTo>
                    <a:pt x="5891" y="6750"/>
                  </a:lnTo>
                  <a:lnTo>
                    <a:pt x="1964" y="6750"/>
                  </a:lnTo>
                  <a:cubicBezTo>
                    <a:pt x="1964" y="6750"/>
                    <a:pt x="1964" y="4050"/>
                    <a:pt x="1964" y="4050"/>
                  </a:cubicBezTo>
                  <a:close/>
                  <a:moveTo>
                    <a:pt x="1964" y="2025"/>
                  </a:moveTo>
                  <a:cubicBezTo>
                    <a:pt x="3445" y="2025"/>
                    <a:pt x="5703" y="2025"/>
                    <a:pt x="7855" y="2025"/>
                  </a:cubicBezTo>
                  <a:cubicBezTo>
                    <a:pt x="11821" y="2025"/>
                    <a:pt x="17672" y="675"/>
                    <a:pt x="17673" y="675"/>
                  </a:cubicBezTo>
                  <a:lnTo>
                    <a:pt x="17673" y="3831"/>
                  </a:lnTo>
                  <a:cubicBezTo>
                    <a:pt x="16488" y="3469"/>
                    <a:pt x="15134" y="3147"/>
                    <a:pt x="13731" y="3001"/>
                  </a:cubicBezTo>
                  <a:cubicBezTo>
                    <a:pt x="10766" y="2692"/>
                    <a:pt x="4979" y="2690"/>
                    <a:pt x="1964" y="2700"/>
                  </a:cubicBezTo>
                  <a:cubicBezTo>
                    <a:pt x="1964" y="2700"/>
                    <a:pt x="1964" y="2025"/>
                    <a:pt x="1964" y="2025"/>
                  </a:cubicBezTo>
                  <a:close/>
                  <a:moveTo>
                    <a:pt x="18655" y="4149"/>
                  </a:moveTo>
                  <a:lnTo>
                    <a:pt x="18655" y="0"/>
                  </a:lnTo>
                  <a:lnTo>
                    <a:pt x="17673" y="0"/>
                  </a:lnTo>
                  <a:cubicBezTo>
                    <a:pt x="17672" y="0"/>
                    <a:pt x="11821" y="1350"/>
                    <a:pt x="7855" y="1350"/>
                  </a:cubicBezTo>
                  <a:cubicBezTo>
                    <a:pt x="3309" y="1350"/>
                    <a:pt x="0" y="1350"/>
                    <a:pt x="0" y="1350"/>
                  </a:cubicBezTo>
                  <a:lnTo>
                    <a:pt x="0" y="18900"/>
                  </a:lnTo>
                  <a:cubicBezTo>
                    <a:pt x="0" y="18900"/>
                    <a:pt x="8939" y="18621"/>
                    <a:pt x="13672" y="19192"/>
                  </a:cubicBezTo>
                  <a:cubicBezTo>
                    <a:pt x="17815" y="19692"/>
                    <a:pt x="21600" y="21600"/>
                    <a:pt x="21600" y="21600"/>
                  </a:cubicBezTo>
                  <a:lnTo>
                    <a:pt x="21600" y="5400"/>
                  </a:lnTo>
                  <a:cubicBezTo>
                    <a:pt x="21600" y="5400"/>
                    <a:pt x="20434" y="4768"/>
                    <a:pt x="18655" y="4149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lIns="38100" tIns="38100" rIns="38100" bIns="38100" anchor="ctr"/>
            <a:lstStyle/>
            <a:p>
              <a:pPr defTabSz="457200" eaLnBrk="1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ABB"/>
                </a:buCl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 kern="0" spc="16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A48026-F39D-4974-865C-0E164F93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532" y="-368375"/>
            <a:ext cx="9540661" cy="1946755"/>
          </a:xfrm>
        </p:spPr>
        <p:txBody>
          <a:bodyPr>
            <a:normAutofit/>
          </a:bodyPr>
          <a:lstStyle/>
          <a:p>
            <a:r>
              <a:rPr lang="pl-PL" sz="4900" cap="none" spc="36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4900" cap="none" spc="36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4900" cap="none" spc="36">
                <a:latin typeface="Arial" panose="020B0604020202020204" pitchFamily="34" charset="0"/>
                <a:cs typeface="Arial" panose="020B0604020202020204" pitchFamily="34" charset="0"/>
              </a:rPr>
              <a:t>Clinical Trial</a:t>
            </a:r>
            <a:r>
              <a:rPr lang="pl-PL" sz="4400" cap="none" spc="36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4400" cap="none" spc="36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800" cap="none">
                <a:latin typeface="Arial" panose="020B0604020202020204" pitchFamily="34" charset="0"/>
                <a:cs typeface="Arial" panose="020B0604020202020204" pitchFamily="34" charset="0"/>
              </a:rPr>
              <a:t>EMN12/ HOVON 129 PCL</a:t>
            </a:r>
            <a:r>
              <a:rPr lang="pl-PL" sz="2700" cap="none" spc="36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700" cap="none" spc="36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sz="2700" dirty="0"/>
          </a:p>
        </p:txBody>
      </p:sp>
      <p:sp>
        <p:nvSpPr>
          <p:cNvPr id="5" name="Shape 70">
            <a:extLst>
              <a:ext uri="{FF2B5EF4-FFF2-40B4-BE49-F238E27FC236}">
                <a16:creationId xmlns:a16="http://schemas.microsoft.com/office/drawing/2014/main" id="{80C2F20C-77C3-4FD0-A83E-8FA1D2FD002A}"/>
              </a:ext>
            </a:extLst>
          </p:cNvPr>
          <p:cNvSpPr/>
          <p:nvPr/>
        </p:nvSpPr>
        <p:spPr bwMode="auto">
          <a:xfrm>
            <a:off x="457953" y="342647"/>
            <a:ext cx="1005033" cy="10849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1" y="0"/>
                </a:moveTo>
                <a:lnTo>
                  <a:pt x="0" y="2294"/>
                </a:lnTo>
                <a:lnTo>
                  <a:pt x="0" y="6865"/>
                </a:lnTo>
                <a:lnTo>
                  <a:pt x="4631" y="9159"/>
                </a:lnTo>
                <a:lnTo>
                  <a:pt x="8669" y="7164"/>
                </a:lnTo>
                <a:lnTo>
                  <a:pt x="12339" y="8976"/>
                </a:lnTo>
                <a:lnTo>
                  <a:pt x="12339" y="12633"/>
                </a:lnTo>
                <a:lnTo>
                  <a:pt x="8669" y="14444"/>
                </a:lnTo>
                <a:lnTo>
                  <a:pt x="4631" y="12441"/>
                </a:lnTo>
                <a:lnTo>
                  <a:pt x="0" y="14735"/>
                </a:lnTo>
                <a:lnTo>
                  <a:pt x="0" y="19306"/>
                </a:lnTo>
                <a:lnTo>
                  <a:pt x="4631" y="21600"/>
                </a:lnTo>
                <a:lnTo>
                  <a:pt x="9261" y="19306"/>
                </a:lnTo>
                <a:lnTo>
                  <a:pt x="9261" y="15101"/>
                </a:lnTo>
                <a:lnTo>
                  <a:pt x="12805" y="13347"/>
                </a:lnTo>
                <a:lnTo>
                  <a:pt x="16969" y="15408"/>
                </a:lnTo>
                <a:lnTo>
                  <a:pt x="21600" y="13115"/>
                </a:lnTo>
                <a:lnTo>
                  <a:pt x="21600" y="8544"/>
                </a:lnTo>
                <a:lnTo>
                  <a:pt x="16969" y="6250"/>
                </a:lnTo>
                <a:lnTo>
                  <a:pt x="12805" y="8311"/>
                </a:lnTo>
                <a:lnTo>
                  <a:pt x="9261" y="6557"/>
                </a:lnTo>
                <a:lnTo>
                  <a:pt x="9261" y="2294"/>
                </a:lnTo>
                <a:lnTo>
                  <a:pt x="4631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lIns="0" tIns="0" rIns="0" bIns="0"/>
          <a:lstStyle/>
          <a:p>
            <a:pPr defTabSz="363220" eaLnBrk="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defRPr/>
            </a:pPr>
            <a:endParaRPr sz="1584" kern="0" spc="16" dirty="0">
              <a:latin typeface="+mn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666DA1-1CBE-479B-8BDD-286F87A2E7E8}"/>
              </a:ext>
            </a:extLst>
          </p:cNvPr>
          <p:cNvSpPr txBox="1"/>
          <p:nvPr/>
        </p:nvSpPr>
        <p:spPr>
          <a:xfrm>
            <a:off x="457952" y="3137638"/>
            <a:ext cx="5638047" cy="5827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endParaRPr kumimoji="0" lang="pl-PL" sz="1200" b="0" i="0" u="none" strike="noStrike" cap="none" spc="36" normalizeH="0" baseline="0" dirty="0">
              <a:ln>
                <a:noFill/>
              </a:ln>
              <a:solidFill>
                <a:srgbClr val="404B57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 Light"/>
            </a:endParaRPr>
          </a:p>
          <a:p>
            <a:pPr marL="0" marR="0" indent="0" algn="l" defTabSz="8255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endParaRPr kumimoji="0" lang="fi-FI" sz="1200" b="0" i="0" u="none" strike="noStrike" cap="none" spc="36" normalizeH="0" baseline="0" dirty="0">
              <a:ln>
                <a:noFill/>
              </a:ln>
              <a:solidFill>
                <a:srgbClr val="404B57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A8087B-AACA-4378-90D1-B2BC3B52DCE9}"/>
              </a:ext>
            </a:extLst>
          </p:cNvPr>
          <p:cNvSpPr/>
          <p:nvPr/>
        </p:nvSpPr>
        <p:spPr>
          <a:xfrm>
            <a:off x="-83520" y="1892851"/>
            <a:ext cx="434257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0"/>
            <a:r>
              <a:rPr lang="en-US" sz="1600" dirty="0" err="1"/>
              <a:t>Carfilzomib</a:t>
            </a:r>
            <a:r>
              <a:rPr lang="en-US" sz="1600" dirty="0"/>
              <a:t> and </a:t>
            </a:r>
            <a:r>
              <a:rPr lang="en-US" sz="1600" dirty="0" err="1"/>
              <a:t>lenalidomide</a:t>
            </a:r>
            <a:r>
              <a:rPr lang="en-US" sz="1600" dirty="0"/>
              <a:t>-based treatment in younger and older patients with newly diagnosed </a:t>
            </a:r>
            <a:r>
              <a:rPr lang="en-US" sz="1600" dirty="0" err="1"/>
              <a:t>pPCL</a:t>
            </a:r>
            <a:r>
              <a:rPr lang="en-US" sz="1600" dirty="0"/>
              <a:t>.</a:t>
            </a:r>
            <a:br>
              <a:rPr lang="en-US" sz="1600" dirty="0"/>
            </a:br>
            <a:endParaRPr lang="pl-PL" sz="1600" dirty="0"/>
          </a:p>
          <a:p>
            <a:pPr lvl="1" indent="0"/>
            <a:r>
              <a:rPr lang="en-US" sz="1600" dirty="0"/>
              <a:t>Lenalidomide with carfilzomib and dexamethasone (</a:t>
            </a:r>
            <a:r>
              <a:rPr lang="en-US" sz="1600" dirty="0" err="1"/>
              <a:t>CRd</a:t>
            </a:r>
            <a:r>
              <a:rPr lang="en-US" sz="1600" dirty="0"/>
              <a:t>) is a combination with high efficacy and a low risk of polyneuropathy</a:t>
            </a:r>
            <a:br>
              <a:rPr lang="en-US" sz="1600" dirty="0"/>
            </a:br>
            <a:endParaRPr lang="pl-PL" sz="1600" dirty="0"/>
          </a:p>
          <a:p>
            <a:pPr lvl="1" indent="0"/>
            <a:r>
              <a:rPr lang="en-US" sz="1600" dirty="0"/>
              <a:t>Carfilzomib and lenalidomide will be used for consolidation and </a:t>
            </a:r>
            <a:r>
              <a:rPr lang="pl-PL" sz="1600" dirty="0" err="1"/>
              <a:t>maintenance</a:t>
            </a:r>
            <a:r>
              <a:rPr lang="en-US" sz="1600" dirty="0"/>
              <a:t> after transplantation in younger patients, and as </a:t>
            </a:r>
            <a:r>
              <a:rPr lang="pl-PL" sz="1600" dirty="0" err="1"/>
              <a:t>maintenance</a:t>
            </a:r>
            <a:r>
              <a:rPr lang="en-US" sz="1600" dirty="0"/>
              <a:t> for elderly patients after induction therapy.</a:t>
            </a:r>
            <a:endParaRPr lang="pl-PL" sz="1600" dirty="0"/>
          </a:p>
          <a:p>
            <a:pPr lvl="1" indent="0"/>
            <a:endParaRPr lang="pl-PL" sz="1600" dirty="0"/>
          </a:p>
          <a:p>
            <a:pPr lvl="1" indent="0"/>
            <a:r>
              <a:rPr lang="pl-PL" sz="1600" dirty="0" err="1"/>
              <a:t>Patient</a:t>
            </a:r>
            <a:r>
              <a:rPr lang="pl-PL" sz="1600" dirty="0"/>
              <a:t> </a:t>
            </a:r>
            <a:r>
              <a:rPr lang="pl-PL" sz="1600" dirty="0" err="1"/>
              <a:t>enrollment</a:t>
            </a:r>
            <a:r>
              <a:rPr lang="pl-PL" sz="1600" dirty="0"/>
              <a:t> </a:t>
            </a:r>
            <a:r>
              <a:rPr lang="pl-PL" sz="1600" dirty="0" err="1"/>
              <a:t>finshed</a:t>
            </a:r>
            <a:r>
              <a:rPr lang="pl-PL" sz="1600" dirty="0"/>
              <a:t>.</a:t>
            </a:r>
            <a:endParaRPr lang="en-US" sz="1600" dirty="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A18F88C-EFDE-4AAD-B4D2-7110DFA90EEE}"/>
              </a:ext>
            </a:extLst>
          </p:cNvPr>
          <p:cNvCxnSpPr>
            <a:stCxn id="24" idx="2"/>
          </p:cNvCxnSpPr>
          <p:nvPr/>
        </p:nvCxnSpPr>
        <p:spPr>
          <a:xfrm>
            <a:off x="21707649" y="6524544"/>
            <a:ext cx="0" cy="2304335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E90C481-D136-408C-B755-3DE554DB3310}"/>
              </a:ext>
            </a:extLst>
          </p:cNvPr>
          <p:cNvSpPr/>
          <p:nvPr/>
        </p:nvSpPr>
        <p:spPr>
          <a:xfrm>
            <a:off x="5910763" y="2288578"/>
            <a:ext cx="1735789" cy="305005"/>
          </a:xfrm>
          <a:prstGeom prst="roundRect">
            <a:avLst/>
          </a:prstGeom>
          <a:solidFill>
            <a:srgbClr val="007AB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4xCRd</a:t>
            </a:r>
            <a:endParaRPr kumimoji="0" lang="fi-FI" sz="11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7FC611A-8782-4F1F-94B3-EC1BE07016B0}"/>
              </a:ext>
            </a:extLst>
          </p:cNvPr>
          <p:cNvSpPr/>
          <p:nvPr/>
        </p:nvSpPr>
        <p:spPr>
          <a:xfrm>
            <a:off x="10063528" y="2850080"/>
            <a:ext cx="1735789" cy="305005"/>
          </a:xfrm>
          <a:prstGeom prst="roundRect">
            <a:avLst/>
          </a:prstGeom>
          <a:solidFill>
            <a:srgbClr val="007AB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4xCRd</a:t>
            </a:r>
            <a:endParaRPr kumimoji="0" lang="fi-FI" sz="11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49C68D4-8AD6-439C-AE72-14F9957D2A2B}"/>
              </a:ext>
            </a:extLst>
          </p:cNvPr>
          <p:cNvSpPr/>
          <p:nvPr/>
        </p:nvSpPr>
        <p:spPr>
          <a:xfrm>
            <a:off x="5899818" y="3746836"/>
            <a:ext cx="1735789" cy="305005"/>
          </a:xfrm>
          <a:prstGeom prst="roundRect">
            <a:avLst/>
          </a:prstGeom>
          <a:solidFill>
            <a:srgbClr val="007AB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1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HDM</a:t>
            </a:r>
            <a:r>
              <a:rPr lang="pl-PL" sz="11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+ Auto-SCT</a:t>
            </a:r>
            <a:endParaRPr kumimoji="0" lang="fi-FI" sz="11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D2BC63C-CFAB-4035-B960-5A0BFD743B91}"/>
              </a:ext>
            </a:extLst>
          </p:cNvPr>
          <p:cNvSpPr/>
          <p:nvPr/>
        </p:nvSpPr>
        <p:spPr>
          <a:xfrm>
            <a:off x="5891924" y="4316592"/>
            <a:ext cx="1735789" cy="305005"/>
          </a:xfrm>
          <a:prstGeom prst="roundRect">
            <a:avLst/>
          </a:prstGeom>
          <a:solidFill>
            <a:srgbClr val="007AB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1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2</a:t>
            </a:r>
            <a:r>
              <a:rPr kumimoji="0" lang="pl-PL" sz="11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xCRd</a:t>
            </a:r>
            <a:endParaRPr kumimoji="0" lang="fi-FI" sz="11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BF62F02-D4FC-49EB-B40C-1EA2D224E38F}"/>
              </a:ext>
            </a:extLst>
          </p:cNvPr>
          <p:cNvSpPr/>
          <p:nvPr/>
        </p:nvSpPr>
        <p:spPr>
          <a:xfrm>
            <a:off x="8917995" y="4027299"/>
            <a:ext cx="1180158" cy="305005"/>
          </a:xfrm>
          <a:prstGeom prst="roundRect">
            <a:avLst/>
          </a:prstGeom>
          <a:solidFill>
            <a:srgbClr val="007AB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1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HDM</a:t>
            </a:r>
            <a:r>
              <a:rPr lang="pl-PL" sz="11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+ Auto-SCT</a:t>
            </a:r>
            <a:endParaRPr kumimoji="0" lang="fi-FI" sz="11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A6F0361-4480-4586-9AB5-536CDDC291FB}"/>
              </a:ext>
            </a:extLst>
          </p:cNvPr>
          <p:cNvSpPr/>
          <p:nvPr/>
        </p:nvSpPr>
        <p:spPr>
          <a:xfrm>
            <a:off x="5862969" y="4870580"/>
            <a:ext cx="1735789" cy="675362"/>
          </a:xfrm>
          <a:prstGeom prst="roundRect">
            <a:avLst/>
          </a:prstGeom>
          <a:solidFill>
            <a:srgbClr val="007AB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RIC </a:t>
            </a:r>
            <a:r>
              <a:rPr kumimoji="0" lang="pl-PL" sz="11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Allo-SCT</a:t>
            </a:r>
            <a:endParaRPr kumimoji="0" lang="pl-PL" sz="11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1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(allo-SCT from sibling donor or MUD donor) </a:t>
            </a:r>
            <a:endParaRPr kumimoji="0" lang="fi-FI" sz="11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8608684-8196-4266-9489-D68F817887B9}"/>
              </a:ext>
            </a:extLst>
          </p:cNvPr>
          <p:cNvSpPr/>
          <p:nvPr/>
        </p:nvSpPr>
        <p:spPr>
          <a:xfrm>
            <a:off x="5723145" y="5798206"/>
            <a:ext cx="2254419" cy="1049933"/>
          </a:xfrm>
          <a:prstGeom prst="roundRect">
            <a:avLst/>
          </a:prstGeom>
          <a:solidFill>
            <a:srgbClr val="007AB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>
              <a:defRPr/>
            </a:pPr>
            <a:r>
              <a:rPr lang="en-US" sz="11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  <a:ea typeface="ＭＳ Ｐゴシック" charset="0"/>
              </a:rPr>
              <a:t>Carfilzomib</a:t>
            </a:r>
            <a:r>
              <a:rPr lang="en-US" sz="11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  <a:ea typeface="ＭＳ Ｐゴシック" charset="0"/>
              </a:rPr>
              <a:t> 27 mg/m</a:t>
            </a:r>
            <a:r>
              <a:rPr lang="en-US" sz="1100" baseline="30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  <a:ea typeface="ＭＳ Ｐゴシック" charset="0"/>
              </a:rPr>
              <a:t>2</a:t>
            </a:r>
            <a:r>
              <a:rPr lang="en-US" sz="11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  <a:ea typeface="ＭＳ Ｐゴシック" charset="0"/>
              </a:rPr>
              <a:t>: starting 2 months post-</a:t>
            </a:r>
            <a:r>
              <a:rPr lang="en-US" sz="11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  <a:ea typeface="ＭＳ Ｐゴシック" charset="0"/>
              </a:rPr>
              <a:t>allo</a:t>
            </a:r>
            <a:r>
              <a:rPr lang="en-US" sz="11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  <a:ea typeface="ＭＳ Ｐゴシック" charset="0"/>
              </a:rPr>
              <a:t>-SCT for 6 months; followed by </a:t>
            </a:r>
            <a:r>
              <a:rPr lang="en-US" sz="11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  <a:ea typeface="ＭＳ Ｐゴシック" charset="0"/>
              </a:rPr>
              <a:t>lenalidomide</a:t>
            </a:r>
            <a:r>
              <a:rPr lang="en-US" sz="11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  <a:ea typeface="ＭＳ Ｐゴシック" charset="0"/>
              </a:rPr>
              <a:t> plus </a:t>
            </a:r>
            <a:r>
              <a:rPr lang="en-US" sz="11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  <a:ea typeface="ＭＳ Ｐゴシック" charset="0"/>
              </a:rPr>
              <a:t>carfilzomib</a:t>
            </a:r>
            <a:r>
              <a:rPr lang="en-US" sz="11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  <a:ea typeface="ＭＳ Ｐゴシック" charset="0"/>
              </a:rPr>
              <a:t> 27 mg/m</a:t>
            </a:r>
            <a:r>
              <a:rPr lang="en-US" sz="1100" baseline="30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  <a:ea typeface="ＭＳ Ｐゴシック" charset="0"/>
              </a:rPr>
              <a:t>2</a:t>
            </a:r>
            <a:r>
              <a:rPr lang="en-US" sz="11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  <a:ea typeface="ＭＳ Ｐゴシック" charset="0"/>
              </a:rPr>
              <a:t> until progression </a:t>
            </a:r>
          </a:p>
        </p:txBody>
      </p:sp>
      <p:sp>
        <p:nvSpPr>
          <p:cNvPr id="22" name="Diamond 21">
            <a:extLst>
              <a:ext uri="{FF2B5EF4-FFF2-40B4-BE49-F238E27FC236}">
                <a16:creationId xmlns:a16="http://schemas.microsoft.com/office/drawing/2014/main" id="{99D3CE7F-F091-4DEE-AFB6-90872FBCA592}"/>
              </a:ext>
            </a:extLst>
          </p:cNvPr>
          <p:cNvSpPr/>
          <p:nvPr/>
        </p:nvSpPr>
        <p:spPr>
          <a:xfrm>
            <a:off x="10779311" y="2580199"/>
            <a:ext cx="298054" cy="242981"/>
          </a:xfrm>
          <a:prstGeom prst="diamond">
            <a:avLst/>
          </a:prstGeom>
          <a:solidFill>
            <a:srgbClr val="007AB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5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3" name="Diamond 22">
            <a:extLst>
              <a:ext uri="{FF2B5EF4-FFF2-40B4-BE49-F238E27FC236}">
                <a16:creationId xmlns:a16="http://schemas.microsoft.com/office/drawing/2014/main" id="{BAE795A6-0931-4759-8CF2-4DF73F3B870F}"/>
              </a:ext>
            </a:extLst>
          </p:cNvPr>
          <p:cNvSpPr/>
          <p:nvPr/>
        </p:nvSpPr>
        <p:spPr>
          <a:xfrm>
            <a:off x="6637470" y="3494742"/>
            <a:ext cx="298054" cy="242981"/>
          </a:xfrm>
          <a:prstGeom prst="diamond">
            <a:avLst/>
          </a:prstGeom>
          <a:solidFill>
            <a:srgbClr val="007AB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5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CA668AD0-04A0-4E26-A5ED-73F094F11856}"/>
              </a:ext>
            </a:extLst>
          </p:cNvPr>
          <p:cNvSpPr/>
          <p:nvPr/>
        </p:nvSpPr>
        <p:spPr>
          <a:xfrm>
            <a:off x="10779311" y="3140782"/>
            <a:ext cx="298054" cy="242981"/>
          </a:xfrm>
          <a:prstGeom prst="diamond">
            <a:avLst/>
          </a:prstGeom>
          <a:solidFill>
            <a:srgbClr val="007AB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5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A7CF2C6-1EF8-4450-9B46-8247063830ED}"/>
              </a:ext>
            </a:extLst>
          </p:cNvPr>
          <p:cNvSpPr/>
          <p:nvPr/>
        </p:nvSpPr>
        <p:spPr>
          <a:xfrm>
            <a:off x="8609280" y="3340611"/>
            <a:ext cx="718868" cy="305005"/>
          </a:xfrm>
          <a:prstGeom prst="roundRect">
            <a:avLst/>
          </a:prstGeom>
          <a:solidFill>
            <a:srgbClr val="007AB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4xCRd</a:t>
            </a:r>
            <a:endParaRPr kumimoji="0" lang="fi-FI" sz="11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" name="Diamond 25">
            <a:extLst>
              <a:ext uri="{FF2B5EF4-FFF2-40B4-BE49-F238E27FC236}">
                <a16:creationId xmlns:a16="http://schemas.microsoft.com/office/drawing/2014/main" id="{B564D635-8AFD-4A90-AAE8-47933AA74F9D}"/>
              </a:ext>
            </a:extLst>
          </p:cNvPr>
          <p:cNvSpPr/>
          <p:nvPr/>
        </p:nvSpPr>
        <p:spPr>
          <a:xfrm>
            <a:off x="6626822" y="4060119"/>
            <a:ext cx="298054" cy="242981"/>
          </a:xfrm>
          <a:prstGeom prst="diamond">
            <a:avLst/>
          </a:prstGeom>
          <a:solidFill>
            <a:srgbClr val="007AB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5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" name="Diamond 26">
            <a:extLst>
              <a:ext uri="{FF2B5EF4-FFF2-40B4-BE49-F238E27FC236}">
                <a16:creationId xmlns:a16="http://schemas.microsoft.com/office/drawing/2014/main" id="{C235D37B-C775-44DB-BB55-13498302965F}"/>
              </a:ext>
            </a:extLst>
          </p:cNvPr>
          <p:cNvSpPr/>
          <p:nvPr/>
        </p:nvSpPr>
        <p:spPr>
          <a:xfrm>
            <a:off x="6618687" y="4627782"/>
            <a:ext cx="298054" cy="242981"/>
          </a:xfrm>
          <a:prstGeom prst="diamond">
            <a:avLst/>
          </a:prstGeom>
          <a:solidFill>
            <a:srgbClr val="007AB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5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8" name="Diamond 27">
            <a:extLst>
              <a:ext uri="{FF2B5EF4-FFF2-40B4-BE49-F238E27FC236}">
                <a16:creationId xmlns:a16="http://schemas.microsoft.com/office/drawing/2014/main" id="{2DE2B707-9601-46EF-8EFF-9D3814B9FCC8}"/>
              </a:ext>
            </a:extLst>
          </p:cNvPr>
          <p:cNvSpPr/>
          <p:nvPr/>
        </p:nvSpPr>
        <p:spPr>
          <a:xfrm>
            <a:off x="6629631" y="5559987"/>
            <a:ext cx="287110" cy="242981"/>
          </a:xfrm>
          <a:prstGeom prst="diamond">
            <a:avLst/>
          </a:prstGeom>
          <a:solidFill>
            <a:srgbClr val="007AB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5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917B4FB-B67E-4AD0-90F5-E2FE8F1D8FAB}"/>
              </a:ext>
            </a:extLst>
          </p:cNvPr>
          <p:cNvSpPr/>
          <p:nvPr/>
        </p:nvSpPr>
        <p:spPr>
          <a:xfrm>
            <a:off x="8938872" y="4565758"/>
            <a:ext cx="1180157" cy="305005"/>
          </a:xfrm>
          <a:prstGeom prst="roundRect">
            <a:avLst/>
          </a:prstGeom>
          <a:solidFill>
            <a:srgbClr val="007AB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4xCRd</a:t>
            </a:r>
            <a:endParaRPr kumimoji="0" lang="fi-FI" sz="11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C36DE9C-AA82-4BBA-BB93-D56E0D1A6007}"/>
              </a:ext>
            </a:extLst>
          </p:cNvPr>
          <p:cNvSpPr/>
          <p:nvPr/>
        </p:nvSpPr>
        <p:spPr>
          <a:xfrm>
            <a:off x="7959499" y="5811301"/>
            <a:ext cx="3887078" cy="494914"/>
          </a:xfrm>
          <a:prstGeom prst="roundRect">
            <a:avLst/>
          </a:prstGeom>
          <a:solidFill>
            <a:srgbClr val="007AB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100" dirty="0" err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Carfilzomibe</a:t>
            </a:r>
            <a:r>
              <a:rPr lang="pl-PL" sz="11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 and lenalidomide</a:t>
            </a:r>
            <a:endParaRPr lang="pl-PL" sz="11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1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Therapy till progression</a:t>
            </a:r>
            <a:endParaRPr kumimoji="0" lang="fi-FI" sz="11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" name="Diamond 30">
            <a:extLst>
              <a:ext uri="{FF2B5EF4-FFF2-40B4-BE49-F238E27FC236}">
                <a16:creationId xmlns:a16="http://schemas.microsoft.com/office/drawing/2014/main" id="{D2493C13-9390-4B5F-8640-DCFEB762A65F}"/>
              </a:ext>
            </a:extLst>
          </p:cNvPr>
          <p:cNvSpPr/>
          <p:nvPr/>
        </p:nvSpPr>
        <p:spPr>
          <a:xfrm>
            <a:off x="8607322" y="3668316"/>
            <a:ext cx="298054" cy="242981"/>
          </a:xfrm>
          <a:prstGeom prst="diamond">
            <a:avLst/>
          </a:prstGeom>
          <a:solidFill>
            <a:srgbClr val="007AB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5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" name="Diamond 31">
            <a:extLst>
              <a:ext uri="{FF2B5EF4-FFF2-40B4-BE49-F238E27FC236}">
                <a16:creationId xmlns:a16="http://schemas.microsoft.com/office/drawing/2014/main" id="{E58F20EF-EB8D-430D-9AD7-F922B9F72D65}"/>
              </a:ext>
            </a:extLst>
          </p:cNvPr>
          <p:cNvSpPr/>
          <p:nvPr/>
        </p:nvSpPr>
        <p:spPr>
          <a:xfrm>
            <a:off x="9339050" y="4318585"/>
            <a:ext cx="298054" cy="242981"/>
          </a:xfrm>
          <a:prstGeom prst="diamond">
            <a:avLst/>
          </a:prstGeom>
          <a:solidFill>
            <a:srgbClr val="007AB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5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FAFEB14-55D9-476E-88B4-34882D12D424}"/>
              </a:ext>
            </a:extLst>
          </p:cNvPr>
          <p:cNvCxnSpPr>
            <a:stCxn id="22" idx="3"/>
          </p:cNvCxnSpPr>
          <p:nvPr/>
        </p:nvCxnSpPr>
        <p:spPr>
          <a:xfrm>
            <a:off x="11077365" y="2701689"/>
            <a:ext cx="680199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dash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B521C0A-97CF-43B5-8DD6-E9474B3BEF5C}"/>
              </a:ext>
            </a:extLst>
          </p:cNvPr>
          <p:cNvCxnSpPr/>
          <p:nvPr/>
        </p:nvCxnSpPr>
        <p:spPr>
          <a:xfrm>
            <a:off x="11066926" y="3262272"/>
            <a:ext cx="680199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dash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B51FDDA-F9F2-4A78-BA5D-719D2C63D340}"/>
              </a:ext>
            </a:extLst>
          </p:cNvPr>
          <p:cNvCxnSpPr>
            <a:cxnSpLocks/>
          </p:cNvCxnSpPr>
          <p:nvPr/>
        </p:nvCxnSpPr>
        <p:spPr>
          <a:xfrm flipV="1">
            <a:off x="8906084" y="3769430"/>
            <a:ext cx="2841041" cy="28689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dash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5ABEF6B-ACDE-4D00-9E3D-3803730022B6}"/>
              </a:ext>
            </a:extLst>
          </p:cNvPr>
          <p:cNvCxnSpPr>
            <a:cxnSpLocks/>
          </p:cNvCxnSpPr>
          <p:nvPr/>
        </p:nvCxnSpPr>
        <p:spPr>
          <a:xfrm>
            <a:off x="9640833" y="4429129"/>
            <a:ext cx="2116730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dash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0" name="Diamond 39">
            <a:extLst>
              <a:ext uri="{FF2B5EF4-FFF2-40B4-BE49-F238E27FC236}">
                <a16:creationId xmlns:a16="http://schemas.microsoft.com/office/drawing/2014/main" id="{98B5ABCA-1874-4BDE-AE59-8D88AB7D0739}"/>
              </a:ext>
            </a:extLst>
          </p:cNvPr>
          <p:cNvSpPr/>
          <p:nvPr/>
        </p:nvSpPr>
        <p:spPr>
          <a:xfrm>
            <a:off x="9322103" y="4893965"/>
            <a:ext cx="298054" cy="242981"/>
          </a:xfrm>
          <a:prstGeom prst="diamond">
            <a:avLst/>
          </a:prstGeom>
          <a:solidFill>
            <a:srgbClr val="007AB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5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F61DC57-8F6D-4909-8061-7628A92B6512}"/>
              </a:ext>
            </a:extLst>
          </p:cNvPr>
          <p:cNvCxnSpPr>
            <a:cxnSpLocks/>
          </p:cNvCxnSpPr>
          <p:nvPr/>
        </p:nvCxnSpPr>
        <p:spPr>
          <a:xfrm>
            <a:off x="9640833" y="5015456"/>
            <a:ext cx="2116730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dash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341C80C-41C4-4054-ABA5-E287ADCCE7EF}"/>
              </a:ext>
            </a:extLst>
          </p:cNvPr>
          <p:cNvCxnSpPr>
            <a:cxnSpLocks/>
            <a:stCxn id="40" idx="2"/>
          </p:cNvCxnSpPr>
          <p:nvPr/>
        </p:nvCxnSpPr>
        <p:spPr>
          <a:xfrm>
            <a:off x="9471130" y="5136946"/>
            <a:ext cx="0" cy="585948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E3E2E90-9D63-4E96-B461-48F3BE45E16A}"/>
              </a:ext>
            </a:extLst>
          </p:cNvPr>
          <p:cNvCxnSpPr>
            <a:cxnSpLocks/>
          </p:cNvCxnSpPr>
          <p:nvPr/>
        </p:nvCxnSpPr>
        <p:spPr>
          <a:xfrm flipH="1">
            <a:off x="8754533" y="3911297"/>
            <a:ext cx="1816" cy="1795236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85F2BE28-19EE-4DBA-8DAD-7EE781A821D3}"/>
              </a:ext>
            </a:extLst>
          </p:cNvPr>
          <p:cNvSpPr txBox="1"/>
          <p:nvPr/>
        </p:nvSpPr>
        <p:spPr>
          <a:xfrm>
            <a:off x="11777318" y="2546599"/>
            <a:ext cx="298054" cy="306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lang="pl-PL" sz="1000" b="1" spc="36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PD</a:t>
            </a:r>
            <a:endParaRPr kumimoji="0" lang="fi-FI" sz="1000" b="1" i="0" u="none" strike="noStrike" cap="none" spc="36" normalizeH="0" baseline="0" dirty="0">
              <a:ln>
                <a:noFill/>
              </a:ln>
              <a:solidFill>
                <a:srgbClr val="404B57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AB36760-2A56-4F2F-993F-615993514235}"/>
              </a:ext>
            </a:extLst>
          </p:cNvPr>
          <p:cNvSpPr txBox="1"/>
          <p:nvPr/>
        </p:nvSpPr>
        <p:spPr>
          <a:xfrm>
            <a:off x="11777318" y="3138778"/>
            <a:ext cx="298054" cy="306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lang="pl-PL" sz="1000" b="1" spc="36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PD</a:t>
            </a:r>
            <a:endParaRPr kumimoji="0" lang="fi-FI" sz="1000" b="1" i="0" u="none" strike="noStrike" cap="none" spc="36" normalizeH="0" baseline="0" dirty="0">
              <a:ln>
                <a:noFill/>
              </a:ln>
              <a:solidFill>
                <a:srgbClr val="404B57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9322B96-D642-4843-9CC5-128519E67809}"/>
              </a:ext>
            </a:extLst>
          </p:cNvPr>
          <p:cNvSpPr txBox="1"/>
          <p:nvPr/>
        </p:nvSpPr>
        <p:spPr>
          <a:xfrm>
            <a:off x="10119029" y="4129338"/>
            <a:ext cx="645050" cy="306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lang="pl-PL" sz="1000" b="1" spc="36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PD</a:t>
            </a:r>
            <a:r>
              <a:rPr lang="pl-PL" sz="1000" b="1" spc="36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SD</a:t>
            </a:r>
            <a:endParaRPr kumimoji="0" lang="fi-FI" sz="1000" b="1" i="0" u="none" strike="noStrike" cap="none" spc="36" normalizeH="0" baseline="0" dirty="0">
              <a:ln>
                <a:noFill/>
              </a:ln>
              <a:solidFill>
                <a:srgbClr val="404B57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F6E18D7-8F17-4C57-AC30-9C453850D47E}"/>
              </a:ext>
            </a:extLst>
          </p:cNvPr>
          <p:cNvSpPr txBox="1"/>
          <p:nvPr/>
        </p:nvSpPr>
        <p:spPr>
          <a:xfrm>
            <a:off x="10097945" y="3517382"/>
            <a:ext cx="298054" cy="306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lang="pl-PL" sz="1000" b="1" spc="36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PD</a:t>
            </a:r>
            <a:endParaRPr kumimoji="0" lang="fi-FI" sz="1000" b="1" i="0" u="none" strike="noStrike" cap="none" spc="36" normalizeH="0" baseline="0" dirty="0">
              <a:ln>
                <a:noFill/>
              </a:ln>
              <a:solidFill>
                <a:srgbClr val="404B57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401C9CB-43A1-4BF9-A49B-DC3C7FC18D24}"/>
              </a:ext>
            </a:extLst>
          </p:cNvPr>
          <p:cNvSpPr txBox="1"/>
          <p:nvPr/>
        </p:nvSpPr>
        <p:spPr>
          <a:xfrm>
            <a:off x="10097945" y="4745145"/>
            <a:ext cx="298054" cy="306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lang="pl-PL" sz="1000" b="1" spc="36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PD</a:t>
            </a:r>
            <a:endParaRPr kumimoji="0" lang="fi-FI" sz="1000" b="1" i="0" u="none" strike="noStrike" cap="none" spc="36" normalizeH="0" baseline="0" dirty="0">
              <a:ln>
                <a:noFill/>
              </a:ln>
              <a:solidFill>
                <a:srgbClr val="404B57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4EABF6F-498E-4BDB-AAD8-D54CCB7500B2}"/>
              </a:ext>
            </a:extLst>
          </p:cNvPr>
          <p:cNvSpPr txBox="1"/>
          <p:nvPr/>
        </p:nvSpPr>
        <p:spPr>
          <a:xfrm>
            <a:off x="10103680" y="4393093"/>
            <a:ext cx="1174422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lang="pl-PL" sz="1000" b="1" spc="36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PR, VGPR, </a:t>
            </a:r>
            <a:r>
              <a:rPr lang="pl-PL" sz="1000" b="1" spc="36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(s</a:t>
            </a:r>
            <a:r>
              <a:rPr lang="pl-PL" sz="1000" b="1" spc="36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)CR</a:t>
            </a:r>
            <a:endParaRPr kumimoji="0" lang="fi-FI" sz="1000" b="1" i="0" u="none" strike="noStrike" cap="none" spc="36" normalizeH="0" baseline="0" dirty="0">
              <a:ln>
                <a:noFill/>
              </a:ln>
              <a:solidFill>
                <a:srgbClr val="404B57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 Light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63E6A9B-1908-4DC8-A6B7-92D34C274115}"/>
              </a:ext>
            </a:extLst>
          </p:cNvPr>
          <p:cNvCxnSpPr>
            <a:cxnSpLocks/>
          </p:cNvCxnSpPr>
          <p:nvPr/>
        </p:nvCxnSpPr>
        <p:spPr>
          <a:xfrm flipH="1">
            <a:off x="5881653" y="2701690"/>
            <a:ext cx="756725" cy="2446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dash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D7EC2C6-C11F-4879-8D17-9FC6DBD0A903}"/>
              </a:ext>
            </a:extLst>
          </p:cNvPr>
          <p:cNvCxnSpPr>
            <a:cxnSpLocks/>
          </p:cNvCxnSpPr>
          <p:nvPr/>
        </p:nvCxnSpPr>
        <p:spPr>
          <a:xfrm flipH="1">
            <a:off x="5869566" y="3605614"/>
            <a:ext cx="756725" cy="2446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dash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04901610-AA19-43CA-B845-BF2574C947ED}"/>
              </a:ext>
            </a:extLst>
          </p:cNvPr>
          <p:cNvSpPr txBox="1"/>
          <p:nvPr/>
        </p:nvSpPr>
        <p:spPr>
          <a:xfrm>
            <a:off x="5574118" y="2528297"/>
            <a:ext cx="298054" cy="306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lang="pl-PL" sz="1000" b="1" spc="36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PD</a:t>
            </a:r>
            <a:endParaRPr kumimoji="0" lang="fi-FI" sz="1000" b="1" i="0" u="none" strike="noStrike" cap="none" spc="36" normalizeH="0" baseline="0" dirty="0">
              <a:ln>
                <a:noFill/>
              </a:ln>
              <a:solidFill>
                <a:srgbClr val="404B57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B8075D0-495A-4ED5-B3CF-F8FA7E5E2E48}"/>
              </a:ext>
            </a:extLst>
          </p:cNvPr>
          <p:cNvSpPr txBox="1"/>
          <p:nvPr/>
        </p:nvSpPr>
        <p:spPr>
          <a:xfrm>
            <a:off x="5563149" y="3439950"/>
            <a:ext cx="298054" cy="306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lang="pl-PL" sz="1000" b="1" spc="36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PD</a:t>
            </a:r>
            <a:endParaRPr kumimoji="0" lang="fi-FI" sz="1000" b="1" i="0" u="none" strike="noStrike" cap="none" spc="36" normalizeH="0" baseline="0" dirty="0">
              <a:ln>
                <a:noFill/>
              </a:ln>
              <a:solidFill>
                <a:srgbClr val="404B57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E5A91DD-DBB7-4185-869C-16C459F32327}"/>
              </a:ext>
            </a:extLst>
          </p:cNvPr>
          <p:cNvSpPr txBox="1"/>
          <p:nvPr/>
        </p:nvSpPr>
        <p:spPr>
          <a:xfrm>
            <a:off x="5535780" y="4556936"/>
            <a:ext cx="298054" cy="306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lang="pl-PL" sz="1000" b="1" spc="36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PD</a:t>
            </a:r>
            <a:endParaRPr kumimoji="0" lang="fi-FI" sz="1000" b="1" i="0" u="none" strike="noStrike" cap="none" spc="36" normalizeH="0" baseline="0" dirty="0">
              <a:ln>
                <a:noFill/>
              </a:ln>
              <a:solidFill>
                <a:srgbClr val="404B57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 Light"/>
            </a:endParaRP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86CDA13-99D0-4FFE-A1C3-9CBDEC60F743}"/>
              </a:ext>
            </a:extLst>
          </p:cNvPr>
          <p:cNvCxnSpPr>
            <a:cxnSpLocks/>
          </p:cNvCxnSpPr>
          <p:nvPr/>
        </p:nvCxnSpPr>
        <p:spPr>
          <a:xfrm flipH="1">
            <a:off x="5843092" y="4745139"/>
            <a:ext cx="756725" cy="2446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dash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5D32F91-317D-4B1A-884E-15C39577F03C}"/>
              </a:ext>
            </a:extLst>
          </p:cNvPr>
          <p:cNvCxnSpPr>
            <a:cxnSpLocks/>
          </p:cNvCxnSpPr>
          <p:nvPr/>
        </p:nvCxnSpPr>
        <p:spPr>
          <a:xfrm flipH="1">
            <a:off x="5827789" y="5637394"/>
            <a:ext cx="756725" cy="2446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dash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A89D25EF-5707-4BA1-988D-FC5D948E28B2}"/>
              </a:ext>
            </a:extLst>
          </p:cNvPr>
          <p:cNvSpPr txBox="1"/>
          <p:nvPr/>
        </p:nvSpPr>
        <p:spPr>
          <a:xfrm>
            <a:off x="5545038" y="5454444"/>
            <a:ext cx="298054" cy="306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lang="pl-PL" sz="1000" b="1" spc="36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PD</a:t>
            </a:r>
            <a:endParaRPr kumimoji="0" lang="fi-FI" sz="1000" b="1" i="0" u="none" strike="noStrike" cap="none" spc="36" normalizeH="0" baseline="0" dirty="0">
              <a:ln>
                <a:noFill/>
              </a:ln>
              <a:solidFill>
                <a:srgbClr val="404B57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 Light"/>
            </a:endParaRP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85EDA9EA-0823-43ED-8016-C7DCB04063FC}"/>
              </a:ext>
            </a:extLst>
          </p:cNvPr>
          <p:cNvCxnSpPr>
            <a:cxnSpLocks/>
          </p:cNvCxnSpPr>
          <p:nvPr/>
        </p:nvCxnSpPr>
        <p:spPr>
          <a:xfrm flipV="1">
            <a:off x="6975834" y="4172593"/>
            <a:ext cx="1938567" cy="4114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3E0CCB7F-1A7E-4A81-92DB-327E0A4BC5C3}"/>
              </a:ext>
            </a:extLst>
          </p:cNvPr>
          <p:cNvSpPr txBox="1"/>
          <p:nvPr/>
        </p:nvSpPr>
        <p:spPr>
          <a:xfrm>
            <a:off x="7659265" y="3887844"/>
            <a:ext cx="914562" cy="2826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lang="pl-PL" sz="900" spc="36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</a:t>
            </a:r>
            <a:r>
              <a:rPr lang="pl-PL" sz="900" spc="36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DONOR</a:t>
            </a:r>
            <a:endParaRPr kumimoji="0" lang="fi-FI" sz="900" b="0" i="0" u="none" strike="noStrike" cap="none" spc="36" normalizeH="0" baseline="0" dirty="0">
              <a:ln>
                <a:noFill/>
              </a:ln>
              <a:solidFill>
                <a:srgbClr val="404B57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E70007B-2D50-4260-8883-94E579646381}"/>
              </a:ext>
            </a:extLst>
          </p:cNvPr>
          <p:cNvSpPr txBox="1"/>
          <p:nvPr/>
        </p:nvSpPr>
        <p:spPr>
          <a:xfrm>
            <a:off x="6991406" y="4122604"/>
            <a:ext cx="914562" cy="2826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lang="pl-PL" sz="900" spc="36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DONOR</a:t>
            </a:r>
            <a:endParaRPr kumimoji="0" lang="fi-FI" sz="900" b="0" i="0" u="none" strike="noStrike" cap="none" spc="36" normalizeH="0" baseline="0" dirty="0">
              <a:ln>
                <a:noFill/>
              </a:ln>
              <a:solidFill>
                <a:srgbClr val="404B57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 Light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D67477A-5550-40C1-9799-40B8DAF1BD61}"/>
              </a:ext>
            </a:extLst>
          </p:cNvPr>
          <p:cNvCxnSpPr>
            <a:stCxn id="27" idx="3"/>
          </p:cNvCxnSpPr>
          <p:nvPr/>
        </p:nvCxnSpPr>
        <p:spPr>
          <a:xfrm>
            <a:off x="6916741" y="4749272"/>
            <a:ext cx="1176149" cy="8917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D400CA34-FA7F-4AFB-801D-F89117A57937}"/>
              </a:ext>
            </a:extLst>
          </p:cNvPr>
          <p:cNvSpPr txBox="1"/>
          <p:nvPr/>
        </p:nvSpPr>
        <p:spPr>
          <a:xfrm>
            <a:off x="7544259" y="4513303"/>
            <a:ext cx="1134636" cy="2866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kumimoji="0" lang="pl-PL" sz="900" b="0" i="0" u="none" strike="noStrike" cap="none" spc="36" normalizeH="0" baseline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  <a:t>Brak </a:t>
            </a:r>
            <a:r>
              <a:rPr kumimoji="0" lang="pl-PL" sz="900" b="0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  <a:t>możliwości</a:t>
            </a:r>
            <a:endParaRPr kumimoji="0" lang="fi-FI" sz="900" b="0" i="0" u="none" strike="noStrike" cap="none" spc="36" normalizeH="0" baseline="0" dirty="0">
              <a:ln>
                <a:noFill/>
              </a:ln>
              <a:solidFill>
                <a:srgbClr val="404B57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 Light"/>
            </a:endParaRP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7C744AFF-0E9D-41D4-B97A-87982073E684}"/>
              </a:ext>
            </a:extLst>
          </p:cNvPr>
          <p:cNvCxnSpPr>
            <a:cxnSpLocks/>
          </p:cNvCxnSpPr>
          <p:nvPr/>
        </p:nvCxnSpPr>
        <p:spPr>
          <a:xfrm>
            <a:off x="8085698" y="4780314"/>
            <a:ext cx="0" cy="926219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28095E09-62DF-4DFE-B3F3-AA48960825A7}"/>
              </a:ext>
            </a:extLst>
          </p:cNvPr>
          <p:cNvSpPr txBox="1"/>
          <p:nvPr/>
        </p:nvSpPr>
        <p:spPr>
          <a:xfrm>
            <a:off x="4582393" y="2337362"/>
            <a:ext cx="1005032" cy="3226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kumimoji="0" lang="pl-PL" sz="1100" b="1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  <a:t>INDUCTION</a:t>
            </a:r>
            <a:endParaRPr kumimoji="0" lang="fi-FI" sz="1100" b="1" i="0" u="none" strike="noStrike" cap="none" spc="36" normalizeH="0" baseline="0" dirty="0">
              <a:ln>
                <a:noFill/>
              </a:ln>
              <a:solidFill>
                <a:srgbClr val="404B57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18D7287-11CF-4DFE-9076-B1F3F67304DB}"/>
              </a:ext>
            </a:extLst>
          </p:cNvPr>
          <p:cNvSpPr txBox="1"/>
          <p:nvPr/>
        </p:nvSpPr>
        <p:spPr>
          <a:xfrm>
            <a:off x="4226062" y="3741302"/>
            <a:ext cx="1576571" cy="3226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lang="pl-PL" sz="1100" b="1" spc="36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INTENSIFICATION</a:t>
            </a:r>
            <a:endParaRPr kumimoji="0" lang="fi-FI" sz="1100" b="1" i="0" u="none" strike="noStrike" cap="none" spc="36" normalizeH="0" baseline="0" dirty="0">
              <a:ln>
                <a:noFill/>
              </a:ln>
              <a:solidFill>
                <a:srgbClr val="404B57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793E9C4-B2D1-4840-BDAA-11E06E0CD5C0}"/>
              </a:ext>
            </a:extLst>
          </p:cNvPr>
          <p:cNvSpPr txBox="1"/>
          <p:nvPr/>
        </p:nvSpPr>
        <p:spPr>
          <a:xfrm>
            <a:off x="4396045" y="4297278"/>
            <a:ext cx="1427557" cy="3226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lang="pl-PL" sz="1100" b="1" spc="36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Consolidation</a:t>
            </a:r>
            <a:endParaRPr kumimoji="0" lang="fi-FI" sz="1100" b="1" i="0" u="none" strike="noStrike" cap="none" spc="36" normalizeH="0" baseline="0" dirty="0">
              <a:ln>
                <a:noFill/>
              </a:ln>
              <a:solidFill>
                <a:srgbClr val="404B57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3320DBF-665A-4572-A237-BF270003D894}"/>
              </a:ext>
            </a:extLst>
          </p:cNvPr>
          <p:cNvSpPr txBox="1"/>
          <p:nvPr/>
        </p:nvSpPr>
        <p:spPr>
          <a:xfrm>
            <a:off x="4282067" y="5900969"/>
            <a:ext cx="1427557" cy="3226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kumimoji="0" lang="pl-PL" sz="1100" b="1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  <a:t>MAINTANCE</a:t>
            </a:r>
            <a:endParaRPr kumimoji="0" lang="fi-FI" sz="1100" b="1" i="0" u="none" strike="noStrike" cap="none" spc="36" normalizeH="0" baseline="0" dirty="0">
              <a:ln>
                <a:noFill/>
              </a:ln>
              <a:solidFill>
                <a:srgbClr val="404B57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8F0E7BF-E753-4600-A9D8-9067B289C84B}"/>
              </a:ext>
            </a:extLst>
          </p:cNvPr>
          <p:cNvSpPr txBox="1"/>
          <p:nvPr/>
        </p:nvSpPr>
        <p:spPr>
          <a:xfrm>
            <a:off x="7519625" y="3159406"/>
            <a:ext cx="1054202" cy="462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lang="pl-PL" sz="900" spc="36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</a:t>
            </a:r>
            <a:r>
              <a:rPr lang="pl-PL" sz="900" spc="36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transplanation</a:t>
            </a:r>
            <a:endParaRPr kumimoji="0" lang="fi-FI" sz="900" b="0" i="0" u="none" strike="noStrike" cap="none" spc="36" normalizeH="0" baseline="0" dirty="0">
              <a:ln>
                <a:noFill/>
              </a:ln>
              <a:solidFill>
                <a:srgbClr val="404B57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 Light"/>
            </a:endParaRP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771430E7-6D70-4D28-B2E4-AEC597A34686}"/>
              </a:ext>
            </a:extLst>
          </p:cNvPr>
          <p:cNvCxnSpPr/>
          <p:nvPr/>
        </p:nvCxnSpPr>
        <p:spPr>
          <a:xfrm flipV="1">
            <a:off x="6949746" y="3587450"/>
            <a:ext cx="1660619" cy="12715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7D51B8F5-BAED-4760-B234-9C8EE479453B}"/>
              </a:ext>
            </a:extLst>
          </p:cNvPr>
          <p:cNvSpPr/>
          <p:nvPr/>
        </p:nvSpPr>
        <p:spPr>
          <a:xfrm>
            <a:off x="9599129" y="6416717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l-PL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  </a:t>
            </a:r>
            <a:r>
              <a:rPr lang="pl-PL" sz="900">
                <a:latin typeface="Arial" panose="020B0604020202020204" pitchFamily="34" charset="0"/>
                <a:cs typeface="Arial" panose="020B0604020202020204" pitchFamily="34" charset="0"/>
              </a:rPr>
              <a:t>EMN12/ HOVON 129 PCL</a:t>
            </a:r>
            <a:endParaRPr lang="en-US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078D6879-FC85-4DBB-9265-49BB9E52B97F}"/>
              </a:ext>
            </a:extLst>
          </p:cNvPr>
          <p:cNvSpPr/>
          <p:nvPr/>
        </p:nvSpPr>
        <p:spPr>
          <a:xfrm>
            <a:off x="5899819" y="1699501"/>
            <a:ext cx="1735789" cy="488077"/>
          </a:xfrm>
          <a:prstGeom prst="roundRect">
            <a:avLst/>
          </a:prstGeom>
          <a:solidFill>
            <a:srgbClr val="007AB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1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AGE</a:t>
            </a:r>
            <a:endParaRPr kumimoji="0" lang="pl-PL" sz="11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1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18-65 years old</a:t>
            </a:r>
            <a:endParaRPr kumimoji="0" lang="fi-FI" sz="11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76F70645-D98D-4145-A3B0-4915706C3073}"/>
              </a:ext>
            </a:extLst>
          </p:cNvPr>
          <p:cNvSpPr/>
          <p:nvPr/>
        </p:nvSpPr>
        <p:spPr>
          <a:xfrm>
            <a:off x="10052359" y="1705535"/>
            <a:ext cx="1735789" cy="488077"/>
          </a:xfrm>
          <a:prstGeom prst="roundRect">
            <a:avLst/>
          </a:prstGeom>
          <a:solidFill>
            <a:srgbClr val="007AB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1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AGE</a:t>
            </a:r>
            <a:endParaRPr kumimoji="0" lang="pl-PL" sz="11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1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≥66 years old</a:t>
            </a:r>
            <a:endParaRPr kumimoji="0" lang="fi-FI" sz="11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5147FC97-4BA8-44B4-A2A3-D144DB802467}"/>
              </a:ext>
            </a:extLst>
          </p:cNvPr>
          <p:cNvSpPr/>
          <p:nvPr/>
        </p:nvSpPr>
        <p:spPr>
          <a:xfrm>
            <a:off x="10060443" y="2267391"/>
            <a:ext cx="1735789" cy="305005"/>
          </a:xfrm>
          <a:prstGeom prst="roundRect">
            <a:avLst/>
          </a:prstGeom>
          <a:solidFill>
            <a:srgbClr val="007AB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4xCRd</a:t>
            </a:r>
            <a:endParaRPr kumimoji="0" lang="fi-FI" sz="11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26EDF255-74C8-4521-860C-A2B8CCC15784}"/>
              </a:ext>
            </a:extLst>
          </p:cNvPr>
          <p:cNvSpPr/>
          <p:nvPr/>
        </p:nvSpPr>
        <p:spPr>
          <a:xfrm>
            <a:off x="5910763" y="2821234"/>
            <a:ext cx="1735789" cy="675362"/>
          </a:xfrm>
          <a:prstGeom prst="roundRect">
            <a:avLst/>
          </a:prstGeom>
          <a:solidFill>
            <a:srgbClr val="007AB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Cyklofosfamid</a:t>
            </a:r>
            <a:r>
              <a:rPr kumimoji="0" lang="pl-PL" sz="11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+ G-CSF+</a:t>
            </a:r>
            <a:endParaRPr kumimoji="0" lang="pl-PL" sz="11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Mobilisation STEM CELLS</a:t>
            </a:r>
            <a:endParaRPr kumimoji="0" lang="fi-FI" sz="11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3" name="Diamond 122">
            <a:extLst>
              <a:ext uri="{FF2B5EF4-FFF2-40B4-BE49-F238E27FC236}">
                <a16:creationId xmlns:a16="http://schemas.microsoft.com/office/drawing/2014/main" id="{BB3E6BAF-9922-4419-862D-1131446B36C6}"/>
              </a:ext>
            </a:extLst>
          </p:cNvPr>
          <p:cNvSpPr/>
          <p:nvPr/>
        </p:nvSpPr>
        <p:spPr>
          <a:xfrm>
            <a:off x="6627358" y="2587441"/>
            <a:ext cx="298054" cy="242981"/>
          </a:xfrm>
          <a:prstGeom prst="diamond">
            <a:avLst/>
          </a:prstGeom>
          <a:solidFill>
            <a:srgbClr val="007AB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5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0239F918-3A56-4BC3-8680-029DD56F8118}"/>
              </a:ext>
            </a:extLst>
          </p:cNvPr>
          <p:cNvCxnSpPr>
            <a:cxnSpLocks/>
          </p:cNvCxnSpPr>
          <p:nvPr/>
        </p:nvCxnSpPr>
        <p:spPr>
          <a:xfrm>
            <a:off x="10930153" y="3390751"/>
            <a:ext cx="0" cy="2332143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9" name="Rectangle 128">
            <a:extLst>
              <a:ext uri="{FF2B5EF4-FFF2-40B4-BE49-F238E27FC236}">
                <a16:creationId xmlns:a16="http://schemas.microsoft.com/office/drawing/2014/main" id="{4A858E1F-192D-4081-AEB0-60B59FAB3EF9}"/>
              </a:ext>
            </a:extLst>
          </p:cNvPr>
          <p:cNvSpPr/>
          <p:nvPr/>
        </p:nvSpPr>
        <p:spPr>
          <a:xfrm>
            <a:off x="-43207" y="6245052"/>
            <a:ext cx="5766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dirty="0" err="1">
                <a:latin typeface="Arial" panose="020B0604020202020204" pitchFamily="34" charset="0"/>
                <a:cs typeface="Arial" panose="020B0604020202020204" pitchFamily="34" charset="0"/>
              </a:rPr>
              <a:t>CRd-karfilizomib</a:t>
            </a:r>
            <a:r>
              <a:rPr lang="pl-PL" sz="800">
                <a:latin typeface="Arial" panose="020B0604020202020204" pitchFamily="34" charset="0"/>
                <a:cs typeface="Arial" panose="020B0604020202020204" pitchFamily="34" charset="0"/>
              </a:rPr>
              <a:t>, lenalomid, deksametazon; G-CSF- g</a:t>
            </a:r>
            <a:r>
              <a:rPr lang="fi-FI" sz="800">
                <a:latin typeface="Arial" panose="020B0604020202020204" pitchFamily="34" charset="0"/>
                <a:cs typeface="Arial" panose="020B0604020202020204" pitchFamily="34" charset="0"/>
              </a:rPr>
              <a:t>ranulocyte-</a:t>
            </a:r>
            <a:r>
              <a:rPr lang="pl-PL" sz="8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fi-FI" sz="800">
                <a:latin typeface="Arial" panose="020B0604020202020204" pitchFamily="34" charset="0"/>
                <a:cs typeface="Arial" panose="020B0604020202020204" pitchFamily="34" charset="0"/>
              </a:rPr>
              <a:t>olony </a:t>
            </a:r>
            <a:r>
              <a:rPr lang="pl-PL" sz="80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i-FI" sz="800">
                <a:latin typeface="Arial" panose="020B0604020202020204" pitchFamily="34" charset="0"/>
                <a:cs typeface="Arial" panose="020B0604020202020204" pitchFamily="34" charset="0"/>
              </a:rPr>
              <a:t>timulating </a:t>
            </a:r>
            <a:r>
              <a:rPr lang="pl-PL" sz="80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i-FI" sz="800">
                <a:latin typeface="Arial" panose="020B0604020202020204" pitchFamily="34" charset="0"/>
                <a:cs typeface="Arial" panose="020B0604020202020204" pitchFamily="34" charset="0"/>
              </a:rPr>
              <a:t>actor</a:t>
            </a:r>
            <a:r>
              <a:rPr lang="pl-PL" sz="800">
                <a:latin typeface="Arial" panose="020B0604020202020204" pitchFamily="34" charset="0"/>
                <a:cs typeface="Arial" panose="020B0604020202020204" pitchFamily="34" charset="0"/>
              </a:rPr>
              <a:t>; HDM- </a:t>
            </a:r>
            <a:r>
              <a:rPr lang="fi-FI" sz="800">
                <a:latin typeface="Arial" panose="020B0604020202020204" pitchFamily="34" charset="0"/>
                <a:cs typeface="Arial" panose="020B0604020202020204" pitchFamily="34" charset="0"/>
              </a:rPr>
              <a:t>high-dose melphalan</a:t>
            </a:r>
            <a:r>
              <a:rPr lang="pl-PL" sz="800">
                <a:latin typeface="Arial" panose="020B0604020202020204" pitchFamily="34" charset="0"/>
                <a:cs typeface="Arial" panose="020B0604020202020204" pitchFamily="34" charset="0"/>
              </a:rPr>
              <a:t>; RIC- </a:t>
            </a:r>
            <a:r>
              <a:rPr lang="fi-FI" sz="800">
                <a:latin typeface="Arial" panose="020B0604020202020204" pitchFamily="34" charset="0"/>
                <a:cs typeface="Arial" panose="020B0604020202020204" pitchFamily="34" charset="0"/>
              </a:rPr>
              <a:t>reduced-intensity conditioning regimen</a:t>
            </a:r>
            <a:r>
              <a:rPr lang="pl-PL" sz="800">
                <a:latin typeface="Arial" panose="020B0604020202020204" pitchFamily="34" charset="0"/>
                <a:cs typeface="Arial" panose="020B0604020202020204" pitchFamily="34" charset="0"/>
              </a:rPr>
              <a:t>; PD- progression disease; SD- stable disease; PR-</a:t>
            </a:r>
            <a:r>
              <a:rPr lang="fi-FI" sz="800">
                <a:latin typeface="Arial" panose="020B0604020202020204" pitchFamily="34" charset="0"/>
                <a:cs typeface="Arial" panose="020B0604020202020204" pitchFamily="34" charset="0"/>
              </a:rPr>
              <a:t> partial response</a:t>
            </a:r>
            <a:r>
              <a:rPr lang="pl-PL" sz="800">
                <a:latin typeface="Arial" panose="020B0604020202020204" pitchFamily="34" charset="0"/>
                <a:cs typeface="Arial" panose="020B0604020202020204" pitchFamily="34" charset="0"/>
              </a:rPr>
              <a:t>; VGPR-</a:t>
            </a:r>
            <a:r>
              <a:rPr lang="fi-FI" sz="800">
                <a:latin typeface="Arial" panose="020B0604020202020204" pitchFamily="34" charset="0"/>
                <a:cs typeface="Arial" panose="020B0604020202020204" pitchFamily="34" charset="0"/>
              </a:rPr>
              <a:t>very good partial</a:t>
            </a:r>
            <a:r>
              <a:rPr lang="pl-PL" sz="800">
                <a:latin typeface="Arial" panose="020B0604020202020204" pitchFamily="34" charset="0"/>
                <a:cs typeface="Arial" panose="020B0604020202020204" pitchFamily="34" charset="0"/>
              </a:rPr>
              <a:t>; (s)CR-stringend complete response</a:t>
            </a:r>
            <a:endParaRPr lang="fi-FI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5918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8">
            <a:extLst>
              <a:ext uri="{FF2B5EF4-FFF2-40B4-BE49-F238E27FC236}">
                <a16:creationId xmlns:a16="http://schemas.microsoft.com/office/drawing/2014/main" id="{C6342DF4-63D9-4472-A104-C34AD329FA05}"/>
              </a:ext>
            </a:extLst>
          </p:cNvPr>
          <p:cNvSpPr/>
          <p:nvPr/>
        </p:nvSpPr>
        <p:spPr bwMode="auto">
          <a:xfrm>
            <a:off x="268288" y="209550"/>
            <a:ext cx="1189037" cy="1282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84" h="20404" extrusionOk="0">
                <a:moveTo>
                  <a:pt x="14231" y="19204"/>
                </a:moveTo>
                <a:cubicBezTo>
                  <a:pt x="11659" y="18909"/>
                  <a:pt x="10616" y="16419"/>
                  <a:pt x="10616" y="16419"/>
                </a:cubicBezTo>
                <a:cubicBezTo>
                  <a:pt x="10616" y="16419"/>
                  <a:pt x="12277" y="18137"/>
                  <a:pt x="14622" y="18285"/>
                </a:cubicBezTo>
                <a:cubicBezTo>
                  <a:pt x="16966" y="18434"/>
                  <a:pt x="18041" y="17397"/>
                  <a:pt x="18041" y="17397"/>
                </a:cubicBezTo>
                <a:cubicBezTo>
                  <a:pt x="18041" y="17397"/>
                  <a:pt x="16803" y="19500"/>
                  <a:pt x="14231" y="19204"/>
                </a:cubicBezTo>
                <a:close/>
                <a:moveTo>
                  <a:pt x="1783" y="7466"/>
                </a:moveTo>
                <a:cubicBezTo>
                  <a:pt x="199" y="5702"/>
                  <a:pt x="486" y="3104"/>
                  <a:pt x="2423" y="1663"/>
                </a:cubicBezTo>
                <a:cubicBezTo>
                  <a:pt x="4363" y="222"/>
                  <a:pt x="7219" y="482"/>
                  <a:pt x="8805" y="2245"/>
                </a:cubicBezTo>
                <a:lnTo>
                  <a:pt x="12922" y="6822"/>
                </a:lnTo>
                <a:lnTo>
                  <a:pt x="5900" y="12044"/>
                </a:lnTo>
                <a:cubicBezTo>
                  <a:pt x="5900" y="12044"/>
                  <a:pt x="1783" y="7466"/>
                  <a:pt x="1783" y="7466"/>
                </a:cubicBezTo>
                <a:close/>
                <a:moveTo>
                  <a:pt x="19085" y="12509"/>
                </a:moveTo>
                <a:lnTo>
                  <a:pt x="9431" y="1774"/>
                </a:lnTo>
                <a:cubicBezTo>
                  <a:pt x="7574" y="-293"/>
                  <a:pt x="4224" y="-598"/>
                  <a:pt x="1951" y="1091"/>
                </a:cubicBezTo>
                <a:cubicBezTo>
                  <a:pt x="-321" y="2782"/>
                  <a:pt x="-658" y="5828"/>
                  <a:pt x="1200" y="7895"/>
                </a:cubicBezTo>
                <a:lnTo>
                  <a:pt x="10853" y="18630"/>
                </a:lnTo>
                <a:cubicBezTo>
                  <a:pt x="12710" y="20697"/>
                  <a:pt x="16061" y="21002"/>
                  <a:pt x="18333" y="19313"/>
                </a:cubicBezTo>
                <a:cubicBezTo>
                  <a:pt x="20606" y="17622"/>
                  <a:pt x="20942" y="14576"/>
                  <a:pt x="19085" y="12509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lIns="38100" tIns="38100" rIns="38100" bIns="38100" anchor="ctr"/>
          <a:lstStyle/>
          <a:p>
            <a:pPr defTabSz="363220" eaLnBrk="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defRPr/>
            </a:pPr>
            <a:endParaRPr sz="1584" kern="0" spc="16">
              <a:latin typeface="+mn-lt"/>
              <a:ea typeface="+mn-ea"/>
              <a:cs typeface="+mn-cs"/>
            </a:endParaRPr>
          </a:p>
        </p:txBody>
      </p:sp>
      <p:sp>
        <p:nvSpPr>
          <p:cNvPr id="8" name="Rectangle 34">
            <a:extLst>
              <a:ext uri="{FF2B5EF4-FFF2-40B4-BE49-F238E27FC236}">
                <a16:creationId xmlns:a16="http://schemas.microsoft.com/office/drawing/2014/main" id="{6E93B582-8656-49EE-907C-42EBAF528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716" y="6459865"/>
            <a:ext cx="63069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742950" indent="-28575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43000" indent="-22860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600200" indent="-22860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057400" indent="-22860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5146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29718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4290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38862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r>
              <a:rPr lang="nl-NL" alt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De Donk NWCJ. Et al. </a:t>
            </a:r>
            <a:r>
              <a:rPr lang="nl-NL" altLang="en-US" sz="11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Blood</a:t>
            </a:r>
            <a:r>
              <a:rPr lang="nl-NL" alt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2019;134 (Supplement_1):693</a:t>
            </a:r>
            <a:endParaRPr lang="en-US" alt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8BB0A3D-B5C1-4938-8E1E-182E84A54938}"/>
              </a:ext>
            </a:extLst>
          </p:cNvPr>
          <p:cNvSpPr/>
          <p:nvPr/>
        </p:nvSpPr>
        <p:spPr>
          <a:xfrm>
            <a:off x="268288" y="2252304"/>
            <a:ext cx="421662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enrolled 30 patients.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 to treatment data come from 15 males aged &lt;65 years old: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14 pts. received 4 cycles of CRD,</a:t>
            </a:r>
            <a:r>
              <a:rPr lang="pl-PL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 died after 3rd cycle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3rd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(20%)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4th (25%) grade toxicity was present mainly at the first cycle of treatment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CRd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provided efficient and rapid disease control, which is essential</a:t>
            </a:r>
            <a:b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prevent early mortality,</a:t>
            </a:r>
          </a:p>
        </p:txBody>
      </p:sp>
      <p:graphicFrame>
        <p:nvGraphicFramePr>
          <p:cNvPr id="16" name="Chart 26">
            <a:extLst>
              <a:ext uri="{FF2B5EF4-FFF2-40B4-BE49-F238E27FC236}">
                <a16:creationId xmlns:a16="http://schemas.microsoft.com/office/drawing/2014/main" id="{6778D497-3EC6-43A3-9E8F-3DDCAFF03251}"/>
              </a:ext>
            </a:extLst>
          </p:cNvPr>
          <p:cNvGraphicFramePr/>
          <p:nvPr/>
        </p:nvGraphicFramePr>
        <p:xfrm>
          <a:off x="4629657" y="2016397"/>
          <a:ext cx="6406555" cy="1850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2">
            <a:extLst>
              <a:ext uri="{FF2B5EF4-FFF2-40B4-BE49-F238E27FC236}">
                <a16:creationId xmlns:a16="http://schemas.microsoft.com/office/drawing/2014/main" id="{09BB1FF6-9792-4114-8425-02B7339E0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1898" y="260439"/>
            <a:ext cx="9839681" cy="12827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cap="none" dirty="0">
                <a:latin typeface="Arial" panose="020B0604020202020204" pitchFamily="34" charset="0"/>
                <a:cs typeface="Arial" panose="020B0604020202020204" pitchFamily="34" charset="0"/>
              </a:rPr>
              <a:t>EMN12/ HOVON 129 PCL</a:t>
            </a:r>
            <a:br>
              <a:rPr lang="en-US" sz="36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i="1" cap="none" dirty="0">
                <a:latin typeface="Arial" panose="020B0604020202020204" pitchFamily="34" charset="0"/>
                <a:cs typeface="Arial" panose="020B0604020202020204" pitchFamily="34" charset="0"/>
              </a:rPr>
              <a:t>interim analysis</a:t>
            </a:r>
            <a:endParaRPr lang="en-US" sz="54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75EB8BE-5BF0-4CB3-A673-35DB2C5F704D}"/>
              </a:ext>
            </a:extLst>
          </p:cNvPr>
          <p:cNvSpPr txBox="1"/>
          <p:nvPr/>
        </p:nvSpPr>
        <p:spPr>
          <a:xfrm>
            <a:off x="10165041" y="3086342"/>
            <a:ext cx="574324" cy="342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kumimoji="0" lang="pl-PL" sz="1200" b="0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N = 14</a:t>
            </a:r>
            <a:endParaRPr kumimoji="0" lang="en-US" sz="1200" b="0" i="0" u="none" strike="noStrike" cap="none" spc="36" normalizeH="0" baseline="0" dirty="0">
              <a:ln>
                <a:noFill/>
              </a:ln>
              <a:solidFill>
                <a:srgbClr val="404B57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BAC18DE2-3765-45B0-BCBF-E9574ECA1C80}"/>
              </a:ext>
            </a:extLst>
          </p:cNvPr>
          <p:cNvGrpSpPr/>
          <p:nvPr/>
        </p:nvGrpSpPr>
        <p:grpSpPr>
          <a:xfrm>
            <a:off x="7600578" y="3573495"/>
            <a:ext cx="3296929" cy="2886370"/>
            <a:chOff x="5916921" y="3631661"/>
            <a:chExt cx="3296929" cy="2886370"/>
          </a:xfrm>
        </p:grpSpPr>
        <p:grpSp>
          <p:nvGrpSpPr>
            <p:cNvPr id="12" name="Grupa 11">
              <a:extLst>
                <a:ext uri="{FF2B5EF4-FFF2-40B4-BE49-F238E27FC236}">
                  <a16:creationId xmlns:a16="http://schemas.microsoft.com/office/drawing/2014/main" id="{E3C3D2F8-0930-46F6-B797-CCCAB9CE7DC2}"/>
                </a:ext>
              </a:extLst>
            </p:cNvPr>
            <p:cNvGrpSpPr/>
            <p:nvPr/>
          </p:nvGrpSpPr>
          <p:grpSpPr>
            <a:xfrm>
              <a:off x="6096000" y="3631661"/>
              <a:ext cx="3117850" cy="2682693"/>
              <a:chOff x="6060876" y="3686090"/>
              <a:chExt cx="3117850" cy="2682693"/>
            </a:xfrm>
          </p:grpSpPr>
          <p:pic>
            <p:nvPicPr>
              <p:cNvPr id="9" name="Obraz 8">
                <a:extLst>
                  <a:ext uri="{FF2B5EF4-FFF2-40B4-BE49-F238E27FC236}">
                    <a16:creationId xmlns:a16="http://schemas.microsoft.com/office/drawing/2014/main" id="{FC77A6AF-FA02-4648-9A0A-4E3396B0F5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85158" y="4627672"/>
                <a:ext cx="2442728" cy="1362075"/>
              </a:xfrm>
              <a:prstGeom prst="rect">
                <a:avLst/>
              </a:prstGeom>
            </p:spPr>
          </p:pic>
          <p:graphicFrame>
            <p:nvGraphicFramePr>
              <p:cNvPr id="11" name="Chart 10">
                <a:extLst>
                  <a:ext uri="{FF2B5EF4-FFF2-40B4-BE49-F238E27FC236}">
                    <a16:creationId xmlns:a16="http://schemas.microsoft.com/office/drawing/2014/main" id="{E8A1779E-5E30-44EC-AED5-F58D7318375C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6060876" y="3686090"/>
              <a:ext cx="3117850" cy="268269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</p:grpSp>
        <p:sp>
          <p:nvSpPr>
            <p:cNvPr id="14" name="pole tekstowe 13">
              <a:extLst>
                <a:ext uri="{FF2B5EF4-FFF2-40B4-BE49-F238E27FC236}">
                  <a16:creationId xmlns:a16="http://schemas.microsoft.com/office/drawing/2014/main" id="{14A90331-F9B4-46D2-B268-077907470A67}"/>
                </a:ext>
              </a:extLst>
            </p:cNvPr>
            <p:cNvSpPr txBox="1"/>
            <p:nvPr/>
          </p:nvSpPr>
          <p:spPr>
            <a:xfrm rot="16200000">
              <a:off x="5307427" y="4811681"/>
              <a:ext cx="1541640" cy="3226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ABB"/>
                </a:buClr>
                <a:buSzTx/>
                <a:buFontTx/>
                <a:buNone/>
                <a:tabLst/>
              </a:pPr>
              <a:r>
                <a:rPr kumimoji="0" lang="pl-PL" sz="1100" b="0" i="0" u="none" strike="noStrike" cap="none" spc="36" normalizeH="0" baseline="0" dirty="0">
                  <a:ln>
                    <a:noFill/>
                  </a:ln>
                  <a:solidFill>
                    <a:srgbClr val="404B57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Light"/>
                </a:rPr>
                <a:t>Skumulowany odsetek</a:t>
              </a:r>
              <a:endParaRPr kumimoji="0" lang="en-US" sz="1100" b="0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20" name="pole tekstowe 19">
              <a:extLst>
                <a:ext uri="{FF2B5EF4-FFF2-40B4-BE49-F238E27FC236}">
                  <a16:creationId xmlns:a16="http://schemas.microsoft.com/office/drawing/2014/main" id="{C3D02431-3CAE-4CFB-9492-E11A38F19171}"/>
                </a:ext>
              </a:extLst>
            </p:cNvPr>
            <p:cNvSpPr txBox="1"/>
            <p:nvPr/>
          </p:nvSpPr>
          <p:spPr>
            <a:xfrm>
              <a:off x="7265310" y="6195379"/>
              <a:ext cx="1135247" cy="3226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ABB"/>
                </a:buClr>
                <a:buSzTx/>
                <a:buFontTx/>
                <a:buNone/>
                <a:tabLst/>
              </a:pPr>
              <a:r>
                <a:rPr kumimoji="0" lang="pl-PL" sz="1100" b="0" i="0" u="none" strike="noStrike" cap="none" spc="36" normalizeH="0" baseline="0" dirty="0">
                  <a:ln>
                    <a:noFill/>
                  </a:ln>
                  <a:solidFill>
                    <a:srgbClr val="404B57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Light"/>
                </a:rPr>
                <a:t>Czas [miesiące]</a:t>
              </a:r>
              <a:endParaRPr kumimoji="0" lang="en-US" sz="1100" b="0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sp>
        <p:nvSpPr>
          <p:cNvPr id="22" name="Rectangle 24">
            <a:extLst>
              <a:ext uri="{FF2B5EF4-FFF2-40B4-BE49-F238E27FC236}">
                <a16:creationId xmlns:a16="http://schemas.microsoft.com/office/drawing/2014/main" id="{39FAF8DE-3F2A-4337-AA7F-F700913FE6F2}"/>
              </a:ext>
            </a:extLst>
          </p:cNvPr>
          <p:cNvSpPr/>
          <p:nvPr/>
        </p:nvSpPr>
        <p:spPr>
          <a:xfrm>
            <a:off x="4629657" y="1925949"/>
            <a:ext cx="213231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4">
            <a:extLst>
              <a:ext uri="{FF2B5EF4-FFF2-40B4-BE49-F238E27FC236}">
                <a16:creationId xmlns:a16="http://schemas.microsoft.com/office/drawing/2014/main" id="{AB89D1DE-FB26-45DA-ACB7-075618629AA6}"/>
              </a:ext>
            </a:extLst>
          </p:cNvPr>
          <p:cNvSpPr/>
          <p:nvPr/>
        </p:nvSpPr>
        <p:spPr>
          <a:xfrm>
            <a:off x="4640317" y="3895203"/>
            <a:ext cx="31178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Time to the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serious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adverse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event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88991421-30EB-460F-A966-24D69692D1D0}"/>
              </a:ext>
            </a:extLst>
          </p:cNvPr>
          <p:cNvSpPr txBox="1"/>
          <p:nvPr/>
        </p:nvSpPr>
        <p:spPr>
          <a:xfrm>
            <a:off x="10113237" y="5636333"/>
            <a:ext cx="574324" cy="342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kumimoji="0" lang="pl-PL" sz="1200" b="0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N = 21</a:t>
            </a:r>
            <a:endParaRPr kumimoji="0" lang="en-US" sz="1200" b="0" i="0" u="none" strike="noStrike" cap="none" spc="36" normalizeH="0" baseline="0" dirty="0">
              <a:ln>
                <a:noFill/>
              </a:ln>
              <a:solidFill>
                <a:srgbClr val="404B57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313533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09BB1FF6-9792-4114-8425-02B7339E0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2517" y="365574"/>
            <a:ext cx="8674100" cy="14287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pl-PL" sz="4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pl-PL" sz="4400" cap="none" dirty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pl-PL" sz="4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pPCL</a:t>
            </a:r>
            <a:r>
              <a:rPr lang="pl-PL" sz="4400" cap="none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44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4400" cap="none" dirty="0">
                <a:latin typeface="Arial" panose="020B0604020202020204" pitchFamily="34" charset="0"/>
                <a:cs typeface="Arial" panose="020B0604020202020204" pitchFamily="34" charset="0"/>
              </a:rPr>
              <a:t>in the SWOG-1211 </a:t>
            </a:r>
            <a:r>
              <a:rPr lang="pl-PL" sz="4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endParaRPr lang="en-US" sz="44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8">
            <a:extLst>
              <a:ext uri="{FF2B5EF4-FFF2-40B4-BE49-F238E27FC236}">
                <a16:creationId xmlns:a16="http://schemas.microsoft.com/office/drawing/2014/main" id="{C6342DF4-63D9-4472-A104-C34AD329FA05}"/>
              </a:ext>
            </a:extLst>
          </p:cNvPr>
          <p:cNvSpPr/>
          <p:nvPr/>
        </p:nvSpPr>
        <p:spPr bwMode="auto">
          <a:xfrm>
            <a:off x="268288" y="209550"/>
            <a:ext cx="1189037" cy="1282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84" h="20404" extrusionOk="0">
                <a:moveTo>
                  <a:pt x="14231" y="19204"/>
                </a:moveTo>
                <a:cubicBezTo>
                  <a:pt x="11659" y="18909"/>
                  <a:pt x="10616" y="16419"/>
                  <a:pt x="10616" y="16419"/>
                </a:cubicBezTo>
                <a:cubicBezTo>
                  <a:pt x="10616" y="16419"/>
                  <a:pt x="12277" y="18137"/>
                  <a:pt x="14622" y="18285"/>
                </a:cubicBezTo>
                <a:cubicBezTo>
                  <a:pt x="16966" y="18434"/>
                  <a:pt x="18041" y="17397"/>
                  <a:pt x="18041" y="17397"/>
                </a:cubicBezTo>
                <a:cubicBezTo>
                  <a:pt x="18041" y="17397"/>
                  <a:pt x="16803" y="19500"/>
                  <a:pt x="14231" y="19204"/>
                </a:cubicBezTo>
                <a:close/>
                <a:moveTo>
                  <a:pt x="1783" y="7466"/>
                </a:moveTo>
                <a:cubicBezTo>
                  <a:pt x="199" y="5702"/>
                  <a:pt x="486" y="3104"/>
                  <a:pt x="2423" y="1663"/>
                </a:cubicBezTo>
                <a:cubicBezTo>
                  <a:pt x="4363" y="222"/>
                  <a:pt x="7219" y="482"/>
                  <a:pt x="8805" y="2245"/>
                </a:cubicBezTo>
                <a:lnTo>
                  <a:pt x="12922" y="6822"/>
                </a:lnTo>
                <a:lnTo>
                  <a:pt x="5900" y="12044"/>
                </a:lnTo>
                <a:cubicBezTo>
                  <a:pt x="5900" y="12044"/>
                  <a:pt x="1783" y="7466"/>
                  <a:pt x="1783" y="7466"/>
                </a:cubicBezTo>
                <a:close/>
                <a:moveTo>
                  <a:pt x="19085" y="12509"/>
                </a:moveTo>
                <a:lnTo>
                  <a:pt x="9431" y="1774"/>
                </a:lnTo>
                <a:cubicBezTo>
                  <a:pt x="7574" y="-293"/>
                  <a:pt x="4224" y="-598"/>
                  <a:pt x="1951" y="1091"/>
                </a:cubicBezTo>
                <a:cubicBezTo>
                  <a:pt x="-321" y="2782"/>
                  <a:pt x="-658" y="5828"/>
                  <a:pt x="1200" y="7895"/>
                </a:cubicBezTo>
                <a:lnTo>
                  <a:pt x="10853" y="18630"/>
                </a:lnTo>
                <a:cubicBezTo>
                  <a:pt x="12710" y="20697"/>
                  <a:pt x="16061" y="21002"/>
                  <a:pt x="18333" y="19313"/>
                </a:cubicBezTo>
                <a:cubicBezTo>
                  <a:pt x="20606" y="17622"/>
                  <a:pt x="20942" y="14576"/>
                  <a:pt x="19085" y="12509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lIns="38100" tIns="38100" rIns="38100" bIns="38100" anchor="ctr"/>
          <a:lstStyle/>
          <a:p>
            <a:pPr defTabSz="363220" eaLnBrk="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defRPr/>
            </a:pPr>
            <a:endParaRPr sz="1584" kern="0" spc="16">
              <a:latin typeface="+mn-lt"/>
              <a:ea typeface="+mn-ea"/>
              <a:cs typeface="+mn-cs"/>
            </a:endParaRPr>
          </a:p>
        </p:txBody>
      </p:sp>
      <p:sp>
        <p:nvSpPr>
          <p:cNvPr id="8" name="Rectangle 34">
            <a:extLst>
              <a:ext uri="{FF2B5EF4-FFF2-40B4-BE49-F238E27FC236}">
                <a16:creationId xmlns:a16="http://schemas.microsoft.com/office/drawing/2014/main" id="{6E93B582-8656-49EE-907C-42EBAF528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5105" y="6434422"/>
            <a:ext cx="63069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742950" indent="-28575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43000" indent="-22860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600200" indent="-22860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057400" indent="-22860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5146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29718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4290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38862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r>
              <a:rPr lang="pl-PL" altLang="en-US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Usmani</a:t>
            </a:r>
            <a:r>
              <a:rPr lang="pl-PL" alt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SZ et al</a:t>
            </a:r>
            <a:r>
              <a:rPr lang="pl-PL" altLang="en-US" sz="11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Lancet </a:t>
            </a:r>
            <a:r>
              <a:rPr lang="pl-PL" altLang="en-US" sz="11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Haematol</a:t>
            </a:r>
            <a:r>
              <a:rPr lang="pl-PL" altLang="en-US" sz="11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l-PL" alt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2021;8(1):e45-e54.</a:t>
            </a:r>
            <a:endParaRPr lang="en-US" alt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8BB0A3D-B5C1-4938-8E1E-182E84A54938}"/>
              </a:ext>
            </a:extLst>
          </p:cNvPr>
          <p:cNvSpPr/>
          <p:nvPr/>
        </p:nvSpPr>
        <p:spPr>
          <a:xfrm>
            <a:off x="374294" y="2258782"/>
            <a:ext cx="377860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Randomized trial with high-risk NDMM (n = 93)</a:t>
            </a:r>
            <a:b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pPCL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patients (n = 7):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VRD ± Elotuzumab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​ induction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VRD ± Elotuzumab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maintenance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F8CAE3D4-ABE2-47CA-98DE-B498D2CCBD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9564560"/>
              </p:ext>
            </p:extLst>
          </p:nvPr>
        </p:nvGraphicFramePr>
        <p:xfrm>
          <a:off x="4602744" y="2581947"/>
          <a:ext cx="6722894" cy="1793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:a16="http://schemas.microsoft.com/office/drawing/2014/main" id="{463D39D4-CF50-4EA6-B996-2D1C05AC49DD}"/>
              </a:ext>
            </a:extLst>
          </p:cNvPr>
          <p:cNvSpPr/>
          <p:nvPr/>
        </p:nvSpPr>
        <p:spPr>
          <a:xfrm>
            <a:off x="4602744" y="2342191"/>
            <a:ext cx="6126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ORR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Kształt">
            <a:extLst>
              <a:ext uri="{FF2B5EF4-FFF2-40B4-BE49-F238E27FC236}">
                <a16:creationId xmlns:a16="http://schemas.microsoft.com/office/drawing/2014/main" id="{4F032730-6058-4F2D-A570-DBDE326AB869}"/>
              </a:ext>
            </a:extLst>
          </p:cNvPr>
          <p:cNvSpPr>
            <a:spLocks noChangeAspect="1"/>
          </p:cNvSpPr>
          <p:nvPr/>
        </p:nvSpPr>
        <p:spPr>
          <a:xfrm>
            <a:off x="9997435" y="628429"/>
            <a:ext cx="1682766" cy="1040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600" extrusionOk="0">
                <a:moveTo>
                  <a:pt x="19444" y="11502"/>
                </a:moveTo>
                <a:cubicBezTo>
                  <a:pt x="19464" y="11549"/>
                  <a:pt x="19482" y="11591"/>
                  <a:pt x="19499" y="11625"/>
                </a:cubicBezTo>
                <a:lnTo>
                  <a:pt x="19481" y="11625"/>
                </a:lnTo>
                <a:cubicBezTo>
                  <a:pt x="19481" y="11618"/>
                  <a:pt x="19484" y="11613"/>
                  <a:pt x="19486" y="11612"/>
                </a:cubicBezTo>
                <a:cubicBezTo>
                  <a:pt x="19486" y="11612"/>
                  <a:pt x="19483" y="11614"/>
                  <a:pt x="19474" y="11614"/>
                </a:cubicBezTo>
                <a:cubicBezTo>
                  <a:pt x="19422" y="11614"/>
                  <a:pt x="19337" y="11569"/>
                  <a:pt x="19332" y="11546"/>
                </a:cubicBezTo>
                <a:lnTo>
                  <a:pt x="19305" y="11544"/>
                </a:lnTo>
                <a:cubicBezTo>
                  <a:pt x="19303" y="11571"/>
                  <a:pt x="19305" y="11596"/>
                  <a:pt x="19306" y="11621"/>
                </a:cubicBezTo>
                <a:cubicBezTo>
                  <a:pt x="19307" y="11634"/>
                  <a:pt x="19308" y="11647"/>
                  <a:pt x="19308" y="11660"/>
                </a:cubicBezTo>
                <a:cubicBezTo>
                  <a:pt x="19289" y="11650"/>
                  <a:pt x="19249" y="11619"/>
                  <a:pt x="19243" y="11608"/>
                </a:cubicBezTo>
                <a:cubicBezTo>
                  <a:pt x="19226" y="11571"/>
                  <a:pt x="19237" y="11525"/>
                  <a:pt x="19245" y="11500"/>
                </a:cubicBezTo>
                <a:cubicBezTo>
                  <a:pt x="19268" y="11428"/>
                  <a:pt x="19319" y="11369"/>
                  <a:pt x="19359" y="11369"/>
                </a:cubicBezTo>
                <a:cubicBezTo>
                  <a:pt x="19369" y="11369"/>
                  <a:pt x="19379" y="11373"/>
                  <a:pt x="19387" y="11382"/>
                </a:cubicBezTo>
                <a:cubicBezTo>
                  <a:pt x="19399" y="11394"/>
                  <a:pt x="19422" y="11449"/>
                  <a:pt x="19444" y="11502"/>
                </a:cubicBezTo>
                <a:close/>
                <a:moveTo>
                  <a:pt x="21534" y="2740"/>
                </a:moveTo>
                <a:cubicBezTo>
                  <a:pt x="21520" y="2727"/>
                  <a:pt x="21506" y="2713"/>
                  <a:pt x="21492" y="2689"/>
                </a:cubicBezTo>
                <a:cubicBezTo>
                  <a:pt x="21479" y="2666"/>
                  <a:pt x="21467" y="2635"/>
                  <a:pt x="21454" y="2603"/>
                </a:cubicBezTo>
                <a:cubicBezTo>
                  <a:pt x="21428" y="2538"/>
                  <a:pt x="21400" y="2465"/>
                  <a:pt x="21351" y="2440"/>
                </a:cubicBezTo>
                <a:cubicBezTo>
                  <a:pt x="21347" y="2438"/>
                  <a:pt x="21342" y="2437"/>
                  <a:pt x="21338" y="2437"/>
                </a:cubicBezTo>
                <a:cubicBezTo>
                  <a:pt x="21323" y="2437"/>
                  <a:pt x="21311" y="2449"/>
                  <a:pt x="21301" y="2460"/>
                </a:cubicBezTo>
                <a:cubicBezTo>
                  <a:pt x="21293" y="2469"/>
                  <a:pt x="21285" y="2477"/>
                  <a:pt x="21278" y="2477"/>
                </a:cubicBezTo>
                <a:cubicBezTo>
                  <a:pt x="21275" y="2477"/>
                  <a:pt x="21273" y="2476"/>
                  <a:pt x="21270" y="2474"/>
                </a:cubicBezTo>
                <a:cubicBezTo>
                  <a:pt x="21241" y="2453"/>
                  <a:pt x="21234" y="2400"/>
                  <a:pt x="21227" y="2345"/>
                </a:cubicBezTo>
                <a:cubicBezTo>
                  <a:pt x="21225" y="2332"/>
                  <a:pt x="21224" y="2319"/>
                  <a:pt x="21222" y="2306"/>
                </a:cubicBezTo>
                <a:cubicBezTo>
                  <a:pt x="21202" y="2180"/>
                  <a:pt x="21191" y="2170"/>
                  <a:pt x="21131" y="2166"/>
                </a:cubicBezTo>
                <a:cubicBezTo>
                  <a:pt x="21123" y="2166"/>
                  <a:pt x="21113" y="2165"/>
                  <a:pt x="21103" y="2164"/>
                </a:cubicBezTo>
                <a:cubicBezTo>
                  <a:pt x="21088" y="2162"/>
                  <a:pt x="21071" y="2152"/>
                  <a:pt x="21054" y="2142"/>
                </a:cubicBezTo>
                <a:cubicBezTo>
                  <a:pt x="21047" y="2137"/>
                  <a:pt x="21040" y="2133"/>
                  <a:pt x="21034" y="2130"/>
                </a:cubicBezTo>
                <a:cubicBezTo>
                  <a:pt x="21026" y="2093"/>
                  <a:pt x="21013" y="2031"/>
                  <a:pt x="20998" y="1955"/>
                </a:cubicBezTo>
                <a:cubicBezTo>
                  <a:pt x="20938" y="1658"/>
                  <a:pt x="20838" y="1160"/>
                  <a:pt x="20781" y="1031"/>
                </a:cubicBezTo>
                <a:cubicBezTo>
                  <a:pt x="20770" y="1007"/>
                  <a:pt x="20727" y="980"/>
                  <a:pt x="20627" y="924"/>
                </a:cubicBezTo>
                <a:cubicBezTo>
                  <a:pt x="20599" y="908"/>
                  <a:pt x="20572" y="894"/>
                  <a:pt x="20556" y="883"/>
                </a:cubicBezTo>
                <a:lnTo>
                  <a:pt x="20544" y="875"/>
                </a:lnTo>
                <a:lnTo>
                  <a:pt x="20539" y="894"/>
                </a:lnTo>
                <a:cubicBezTo>
                  <a:pt x="20520" y="960"/>
                  <a:pt x="20454" y="1076"/>
                  <a:pt x="20416" y="1100"/>
                </a:cubicBezTo>
                <a:cubicBezTo>
                  <a:pt x="20404" y="1107"/>
                  <a:pt x="20395" y="1111"/>
                  <a:pt x="20386" y="1111"/>
                </a:cubicBezTo>
                <a:cubicBezTo>
                  <a:pt x="20361" y="1111"/>
                  <a:pt x="20353" y="1075"/>
                  <a:pt x="20346" y="1029"/>
                </a:cubicBezTo>
                <a:cubicBezTo>
                  <a:pt x="20342" y="1003"/>
                  <a:pt x="20337" y="977"/>
                  <a:pt x="20321" y="977"/>
                </a:cubicBezTo>
                <a:cubicBezTo>
                  <a:pt x="20207" y="979"/>
                  <a:pt x="20190" y="1147"/>
                  <a:pt x="20175" y="1294"/>
                </a:cubicBezTo>
                <a:cubicBezTo>
                  <a:pt x="20171" y="1332"/>
                  <a:pt x="20167" y="1370"/>
                  <a:pt x="20162" y="1405"/>
                </a:cubicBezTo>
                <a:cubicBezTo>
                  <a:pt x="20156" y="1444"/>
                  <a:pt x="20146" y="1483"/>
                  <a:pt x="20136" y="1524"/>
                </a:cubicBezTo>
                <a:cubicBezTo>
                  <a:pt x="20118" y="1593"/>
                  <a:pt x="20101" y="1664"/>
                  <a:pt x="20101" y="1741"/>
                </a:cubicBezTo>
                <a:cubicBezTo>
                  <a:pt x="20101" y="1777"/>
                  <a:pt x="20109" y="1807"/>
                  <a:pt x="20116" y="1833"/>
                </a:cubicBezTo>
                <a:cubicBezTo>
                  <a:pt x="20121" y="1852"/>
                  <a:pt x="20126" y="1871"/>
                  <a:pt x="20127" y="1891"/>
                </a:cubicBezTo>
                <a:cubicBezTo>
                  <a:pt x="20131" y="1930"/>
                  <a:pt x="20123" y="1970"/>
                  <a:pt x="20116" y="2012"/>
                </a:cubicBezTo>
                <a:cubicBezTo>
                  <a:pt x="20112" y="2032"/>
                  <a:pt x="20108" y="2053"/>
                  <a:pt x="20105" y="2075"/>
                </a:cubicBezTo>
                <a:cubicBezTo>
                  <a:pt x="20099" y="2127"/>
                  <a:pt x="20086" y="2257"/>
                  <a:pt x="20104" y="2344"/>
                </a:cubicBezTo>
                <a:cubicBezTo>
                  <a:pt x="20109" y="2367"/>
                  <a:pt x="20117" y="2385"/>
                  <a:pt x="20124" y="2403"/>
                </a:cubicBezTo>
                <a:cubicBezTo>
                  <a:pt x="20133" y="2425"/>
                  <a:pt x="20141" y="2445"/>
                  <a:pt x="20143" y="2469"/>
                </a:cubicBezTo>
                <a:cubicBezTo>
                  <a:pt x="20145" y="2508"/>
                  <a:pt x="20133" y="2580"/>
                  <a:pt x="20121" y="2618"/>
                </a:cubicBezTo>
                <a:cubicBezTo>
                  <a:pt x="20114" y="2638"/>
                  <a:pt x="20107" y="2650"/>
                  <a:pt x="20098" y="2663"/>
                </a:cubicBezTo>
                <a:cubicBezTo>
                  <a:pt x="20090" y="2675"/>
                  <a:pt x="20081" y="2689"/>
                  <a:pt x="20072" y="2711"/>
                </a:cubicBezTo>
                <a:cubicBezTo>
                  <a:pt x="20053" y="2763"/>
                  <a:pt x="20052" y="2821"/>
                  <a:pt x="20052" y="2878"/>
                </a:cubicBezTo>
                <a:cubicBezTo>
                  <a:pt x="20052" y="2933"/>
                  <a:pt x="20052" y="2986"/>
                  <a:pt x="20034" y="3027"/>
                </a:cubicBezTo>
                <a:cubicBezTo>
                  <a:pt x="20022" y="3029"/>
                  <a:pt x="19999" y="3038"/>
                  <a:pt x="19985" y="3044"/>
                </a:cubicBezTo>
                <a:lnTo>
                  <a:pt x="19985" y="3044"/>
                </a:lnTo>
                <a:lnTo>
                  <a:pt x="19984" y="3045"/>
                </a:lnTo>
                <a:cubicBezTo>
                  <a:pt x="19983" y="3045"/>
                  <a:pt x="19982" y="3046"/>
                  <a:pt x="19981" y="3046"/>
                </a:cubicBezTo>
                <a:lnTo>
                  <a:pt x="19973" y="3050"/>
                </a:lnTo>
                <a:cubicBezTo>
                  <a:pt x="19970" y="3051"/>
                  <a:pt x="19965" y="3053"/>
                  <a:pt x="19960" y="3055"/>
                </a:cubicBezTo>
                <a:lnTo>
                  <a:pt x="19959" y="3056"/>
                </a:lnTo>
                <a:lnTo>
                  <a:pt x="19959" y="3056"/>
                </a:lnTo>
                <a:cubicBezTo>
                  <a:pt x="19930" y="3070"/>
                  <a:pt x="19879" y="3095"/>
                  <a:pt x="19863" y="3115"/>
                </a:cubicBezTo>
                <a:lnTo>
                  <a:pt x="19857" y="3122"/>
                </a:lnTo>
                <a:lnTo>
                  <a:pt x="19857" y="3355"/>
                </a:lnTo>
                <a:lnTo>
                  <a:pt x="19213" y="3668"/>
                </a:lnTo>
                <a:lnTo>
                  <a:pt x="19213" y="3668"/>
                </a:lnTo>
                <a:lnTo>
                  <a:pt x="18854" y="3842"/>
                </a:lnTo>
                <a:cubicBezTo>
                  <a:pt x="18833" y="3843"/>
                  <a:pt x="18666" y="3861"/>
                  <a:pt x="18576" y="4056"/>
                </a:cubicBezTo>
                <a:cubicBezTo>
                  <a:pt x="18538" y="4137"/>
                  <a:pt x="18504" y="4223"/>
                  <a:pt x="18472" y="4306"/>
                </a:cubicBezTo>
                <a:lnTo>
                  <a:pt x="18469" y="4312"/>
                </a:lnTo>
                <a:cubicBezTo>
                  <a:pt x="18453" y="4352"/>
                  <a:pt x="18449" y="4398"/>
                  <a:pt x="18445" y="4442"/>
                </a:cubicBezTo>
                <a:cubicBezTo>
                  <a:pt x="18442" y="4478"/>
                  <a:pt x="18439" y="4512"/>
                  <a:pt x="18430" y="4542"/>
                </a:cubicBezTo>
                <a:cubicBezTo>
                  <a:pt x="18406" y="4621"/>
                  <a:pt x="18379" y="4676"/>
                  <a:pt x="18337" y="4732"/>
                </a:cubicBezTo>
                <a:cubicBezTo>
                  <a:pt x="18332" y="4739"/>
                  <a:pt x="18327" y="4745"/>
                  <a:pt x="18323" y="4750"/>
                </a:cubicBezTo>
                <a:cubicBezTo>
                  <a:pt x="18290" y="4791"/>
                  <a:pt x="18277" y="4812"/>
                  <a:pt x="18295" y="4897"/>
                </a:cubicBezTo>
                <a:lnTo>
                  <a:pt x="18298" y="4911"/>
                </a:lnTo>
                <a:lnTo>
                  <a:pt x="18308" y="4912"/>
                </a:lnTo>
                <a:cubicBezTo>
                  <a:pt x="18331" y="4913"/>
                  <a:pt x="18369" y="4930"/>
                  <a:pt x="18378" y="4957"/>
                </a:cubicBezTo>
                <a:cubicBezTo>
                  <a:pt x="18379" y="4961"/>
                  <a:pt x="18382" y="4973"/>
                  <a:pt x="18372" y="4996"/>
                </a:cubicBezTo>
                <a:cubicBezTo>
                  <a:pt x="18370" y="5002"/>
                  <a:pt x="18364" y="5006"/>
                  <a:pt x="18358" y="5010"/>
                </a:cubicBezTo>
                <a:cubicBezTo>
                  <a:pt x="18346" y="5017"/>
                  <a:pt x="18327" y="5029"/>
                  <a:pt x="18327" y="5065"/>
                </a:cubicBezTo>
                <a:cubicBezTo>
                  <a:pt x="18326" y="5095"/>
                  <a:pt x="18343" y="5115"/>
                  <a:pt x="18356" y="5132"/>
                </a:cubicBezTo>
                <a:cubicBezTo>
                  <a:pt x="18361" y="5137"/>
                  <a:pt x="18366" y="5143"/>
                  <a:pt x="18368" y="5147"/>
                </a:cubicBezTo>
                <a:cubicBezTo>
                  <a:pt x="18383" y="5176"/>
                  <a:pt x="18402" y="5284"/>
                  <a:pt x="18390" y="5310"/>
                </a:cubicBezTo>
                <a:cubicBezTo>
                  <a:pt x="18383" y="5326"/>
                  <a:pt x="18367" y="5335"/>
                  <a:pt x="18351" y="5345"/>
                </a:cubicBezTo>
                <a:cubicBezTo>
                  <a:pt x="18335" y="5355"/>
                  <a:pt x="18319" y="5365"/>
                  <a:pt x="18307" y="5382"/>
                </a:cubicBezTo>
                <a:cubicBezTo>
                  <a:pt x="18290" y="5406"/>
                  <a:pt x="18277" y="5434"/>
                  <a:pt x="18263" y="5461"/>
                </a:cubicBezTo>
                <a:cubicBezTo>
                  <a:pt x="18250" y="5489"/>
                  <a:pt x="18237" y="5515"/>
                  <a:pt x="18220" y="5539"/>
                </a:cubicBezTo>
                <a:lnTo>
                  <a:pt x="18191" y="5580"/>
                </a:lnTo>
                <a:cubicBezTo>
                  <a:pt x="18178" y="5599"/>
                  <a:pt x="18165" y="5618"/>
                  <a:pt x="18151" y="5637"/>
                </a:cubicBezTo>
                <a:cubicBezTo>
                  <a:pt x="18138" y="5656"/>
                  <a:pt x="18042" y="5670"/>
                  <a:pt x="18000" y="5676"/>
                </a:cubicBezTo>
                <a:cubicBezTo>
                  <a:pt x="17982" y="5678"/>
                  <a:pt x="17966" y="5681"/>
                  <a:pt x="17957" y="5683"/>
                </a:cubicBezTo>
                <a:cubicBezTo>
                  <a:pt x="17942" y="5686"/>
                  <a:pt x="17926" y="5688"/>
                  <a:pt x="17909" y="5688"/>
                </a:cubicBezTo>
                <a:cubicBezTo>
                  <a:pt x="17881" y="5688"/>
                  <a:pt x="17851" y="5684"/>
                  <a:pt x="17823" y="5679"/>
                </a:cubicBezTo>
                <a:cubicBezTo>
                  <a:pt x="17794" y="5675"/>
                  <a:pt x="17765" y="5670"/>
                  <a:pt x="17735" y="5670"/>
                </a:cubicBezTo>
                <a:cubicBezTo>
                  <a:pt x="17704" y="5670"/>
                  <a:pt x="17676" y="5676"/>
                  <a:pt x="17652" y="5687"/>
                </a:cubicBezTo>
                <a:cubicBezTo>
                  <a:pt x="17577" y="5720"/>
                  <a:pt x="17507" y="5779"/>
                  <a:pt x="17440" y="5836"/>
                </a:cubicBezTo>
                <a:lnTo>
                  <a:pt x="17403" y="5867"/>
                </a:lnTo>
                <a:lnTo>
                  <a:pt x="17403" y="6048"/>
                </a:lnTo>
                <a:lnTo>
                  <a:pt x="17415" y="6051"/>
                </a:lnTo>
                <a:cubicBezTo>
                  <a:pt x="17439" y="6057"/>
                  <a:pt x="17469" y="6072"/>
                  <a:pt x="17475" y="6086"/>
                </a:cubicBezTo>
                <a:cubicBezTo>
                  <a:pt x="17477" y="6092"/>
                  <a:pt x="17476" y="6107"/>
                  <a:pt x="17476" y="6120"/>
                </a:cubicBezTo>
                <a:cubicBezTo>
                  <a:pt x="17475" y="6137"/>
                  <a:pt x="17475" y="6155"/>
                  <a:pt x="17479" y="6172"/>
                </a:cubicBezTo>
                <a:cubicBezTo>
                  <a:pt x="17483" y="6190"/>
                  <a:pt x="17490" y="6203"/>
                  <a:pt x="17496" y="6214"/>
                </a:cubicBezTo>
                <a:cubicBezTo>
                  <a:pt x="17505" y="6231"/>
                  <a:pt x="17511" y="6242"/>
                  <a:pt x="17509" y="6264"/>
                </a:cubicBezTo>
                <a:cubicBezTo>
                  <a:pt x="17507" y="6299"/>
                  <a:pt x="17487" y="6333"/>
                  <a:pt x="17469" y="6362"/>
                </a:cubicBezTo>
                <a:cubicBezTo>
                  <a:pt x="17462" y="6374"/>
                  <a:pt x="17455" y="6384"/>
                  <a:pt x="17450" y="6395"/>
                </a:cubicBezTo>
                <a:cubicBezTo>
                  <a:pt x="17439" y="6415"/>
                  <a:pt x="17430" y="6437"/>
                  <a:pt x="17421" y="6458"/>
                </a:cubicBezTo>
                <a:cubicBezTo>
                  <a:pt x="17411" y="6484"/>
                  <a:pt x="17400" y="6508"/>
                  <a:pt x="17388" y="6530"/>
                </a:cubicBezTo>
                <a:cubicBezTo>
                  <a:pt x="17374" y="6554"/>
                  <a:pt x="17360" y="6579"/>
                  <a:pt x="17347" y="6603"/>
                </a:cubicBezTo>
                <a:cubicBezTo>
                  <a:pt x="17312" y="6667"/>
                  <a:pt x="17278" y="6728"/>
                  <a:pt x="17239" y="6784"/>
                </a:cubicBezTo>
                <a:lnTo>
                  <a:pt x="17238" y="6785"/>
                </a:lnTo>
                <a:lnTo>
                  <a:pt x="17233" y="6793"/>
                </a:lnTo>
                <a:cubicBezTo>
                  <a:pt x="17164" y="6887"/>
                  <a:pt x="17086" y="6982"/>
                  <a:pt x="16988" y="7091"/>
                </a:cubicBezTo>
                <a:lnTo>
                  <a:pt x="16988" y="7091"/>
                </a:lnTo>
                <a:cubicBezTo>
                  <a:pt x="16942" y="7142"/>
                  <a:pt x="16896" y="7192"/>
                  <a:pt x="16849" y="7243"/>
                </a:cubicBezTo>
                <a:lnTo>
                  <a:pt x="16815" y="7279"/>
                </a:lnTo>
                <a:cubicBezTo>
                  <a:pt x="16759" y="7340"/>
                  <a:pt x="16716" y="7390"/>
                  <a:pt x="16670" y="7479"/>
                </a:cubicBezTo>
                <a:lnTo>
                  <a:pt x="16651" y="7516"/>
                </a:lnTo>
                <a:cubicBezTo>
                  <a:pt x="16630" y="7555"/>
                  <a:pt x="16609" y="7596"/>
                  <a:pt x="16590" y="7637"/>
                </a:cubicBezTo>
                <a:cubicBezTo>
                  <a:pt x="16574" y="7641"/>
                  <a:pt x="16557" y="7644"/>
                  <a:pt x="16541" y="7646"/>
                </a:cubicBezTo>
                <a:cubicBezTo>
                  <a:pt x="16504" y="7652"/>
                  <a:pt x="16466" y="7658"/>
                  <a:pt x="16430" y="7680"/>
                </a:cubicBezTo>
                <a:cubicBezTo>
                  <a:pt x="16395" y="7703"/>
                  <a:pt x="16371" y="7740"/>
                  <a:pt x="16347" y="7777"/>
                </a:cubicBezTo>
                <a:cubicBezTo>
                  <a:pt x="16335" y="7796"/>
                  <a:pt x="16323" y="7814"/>
                  <a:pt x="16310" y="7831"/>
                </a:cubicBezTo>
                <a:lnTo>
                  <a:pt x="16306" y="7829"/>
                </a:lnTo>
                <a:cubicBezTo>
                  <a:pt x="16278" y="7815"/>
                  <a:pt x="16224" y="7790"/>
                  <a:pt x="16177" y="7783"/>
                </a:cubicBezTo>
                <a:cubicBezTo>
                  <a:pt x="16178" y="7782"/>
                  <a:pt x="16180" y="7782"/>
                  <a:pt x="16181" y="7781"/>
                </a:cubicBezTo>
                <a:cubicBezTo>
                  <a:pt x="16187" y="7777"/>
                  <a:pt x="16193" y="7772"/>
                  <a:pt x="16200" y="7767"/>
                </a:cubicBezTo>
                <a:lnTo>
                  <a:pt x="16193" y="7725"/>
                </a:lnTo>
                <a:cubicBezTo>
                  <a:pt x="16168" y="7725"/>
                  <a:pt x="15955" y="7663"/>
                  <a:pt x="15904" y="7639"/>
                </a:cubicBezTo>
                <a:cubicBezTo>
                  <a:pt x="15911" y="7615"/>
                  <a:pt x="15919" y="7590"/>
                  <a:pt x="15927" y="7564"/>
                </a:cubicBezTo>
                <a:cubicBezTo>
                  <a:pt x="15947" y="7501"/>
                  <a:pt x="15967" y="7437"/>
                  <a:pt x="15974" y="7374"/>
                </a:cubicBezTo>
                <a:cubicBezTo>
                  <a:pt x="15977" y="7349"/>
                  <a:pt x="15976" y="7323"/>
                  <a:pt x="15976" y="7297"/>
                </a:cubicBezTo>
                <a:cubicBezTo>
                  <a:pt x="15975" y="7259"/>
                  <a:pt x="15974" y="7222"/>
                  <a:pt x="15985" y="7193"/>
                </a:cubicBezTo>
                <a:cubicBezTo>
                  <a:pt x="15993" y="7172"/>
                  <a:pt x="16004" y="7155"/>
                  <a:pt x="16016" y="7138"/>
                </a:cubicBezTo>
                <a:cubicBezTo>
                  <a:pt x="16033" y="7114"/>
                  <a:pt x="16049" y="7089"/>
                  <a:pt x="16059" y="7050"/>
                </a:cubicBezTo>
                <a:cubicBezTo>
                  <a:pt x="16068" y="7015"/>
                  <a:pt x="16071" y="6979"/>
                  <a:pt x="16073" y="6944"/>
                </a:cubicBezTo>
                <a:cubicBezTo>
                  <a:pt x="16075" y="6915"/>
                  <a:pt x="16077" y="6887"/>
                  <a:pt x="16083" y="6858"/>
                </a:cubicBezTo>
                <a:cubicBezTo>
                  <a:pt x="16090" y="6827"/>
                  <a:pt x="16094" y="6814"/>
                  <a:pt x="16101" y="6814"/>
                </a:cubicBezTo>
                <a:cubicBezTo>
                  <a:pt x="16103" y="6814"/>
                  <a:pt x="16105" y="6814"/>
                  <a:pt x="16107" y="6815"/>
                </a:cubicBezTo>
                <a:cubicBezTo>
                  <a:pt x="16112" y="6818"/>
                  <a:pt x="16115" y="6829"/>
                  <a:pt x="16119" y="6847"/>
                </a:cubicBezTo>
                <a:cubicBezTo>
                  <a:pt x="16123" y="6865"/>
                  <a:pt x="16128" y="6886"/>
                  <a:pt x="16141" y="6894"/>
                </a:cubicBezTo>
                <a:cubicBezTo>
                  <a:pt x="16145" y="6897"/>
                  <a:pt x="16149" y="6898"/>
                  <a:pt x="16153" y="6898"/>
                </a:cubicBezTo>
                <a:cubicBezTo>
                  <a:pt x="16186" y="6898"/>
                  <a:pt x="16195" y="6808"/>
                  <a:pt x="16197" y="6769"/>
                </a:cubicBezTo>
                <a:cubicBezTo>
                  <a:pt x="16201" y="6701"/>
                  <a:pt x="16200" y="6633"/>
                  <a:pt x="16199" y="6568"/>
                </a:cubicBezTo>
                <a:cubicBezTo>
                  <a:pt x="16198" y="6545"/>
                  <a:pt x="16198" y="6523"/>
                  <a:pt x="16198" y="6500"/>
                </a:cubicBezTo>
                <a:lnTo>
                  <a:pt x="16198" y="6494"/>
                </a:lnTo>
                <a:lnTo>
                  <a:pt x="16196" y="6489"/>
                </a:lnTo>
                <a:cubicBezTo>
                  <a:pt x="16196" y="6489"/>
                  <a:pt x="16163" y="6400"/>
                  <a:pt x="16149" y="6360"/>
                </a:cubicBezTo>
                <a:cubicBezTo>
                  <a:pt x="16132" y="6313"/>
                  <a:pt x="16126" y="6257"/>
                  <a:pt x="16118" y="6198"/>
                </a:cubicBezTo>
                <a:cubicBezTo>
                  <a:pt x="16114" y="6160"/>
                  <a:pt x="16109" y="6119"/>
                  <a:pt x="16101" y="6082"/>
                </a:cubicBezTo>
                <a:cubicBezTo>
                  <a:pt x="16095" y="6056"/>
                  <a:pt x="16090" y="6031"/>
                  <a:pt x="16085" y="6005"/>
                </a:cubicBezTo>
                <a:cubicBezTo>
                  <a:pt x="16071" y="5939"/>
                  <a:pt x="16058" y="5870"/>
                  <a:pt x="16037" y="5807"/>
                </a:cubicBezTo>
                <a:cubicBezTo>
                  <a:pt x="16018" y="5748"/>
                  <a:pt x="15969" y="5647"/>
                  <a:pt x="15908" y="5647"/>
                </a:cubicBezTo>
                <a:cubicBezTo>
                  <a:pt x="15900" y="5647"/>
                  <a:pt x="15893" y="5649"/>
                  <a:pt x="15885" y="5652"/>
                </a:cubicBezTo>
                <a:cubicBezTo>
                  <a:pt x="15854" y="5666"/>
                  <a:pt x="15822" y="5700"/>
                  <a:pt x="15794" y="5729"/>
                </a:cubicBezTo>
                <a:lnTo>
                  <a:pt x="15780" y="5744"/>
                </a:lnTo>
                <a:cubicBezTo>
                  <a:pt x="15747" y="5777"/>
                  <a:pt x="15738" y="5832"/>
                  <a:pt x="15730" y="5880"/>
                </a:cubicBezTo>
                <a:cubicBezTo>
                  <a:pt x="15727" y="5902"/>
                  <a:pt x="15723" y="5923"/>
                  <a:pt x="15718" y="5942"/>
                </a:cubicBezTo>
                <a:cubicBezTo>
                  <a:pt x="15705" y="5986"/>
                  <a:pt x="15680" y="6059"/>
                  <a:pt x="15643" y="6089"/>
                </a:cubicBezTo>
                <a:cubicBezTo>
                  <a:pt x="15637" y="6076"/>
                  <a:pt x="15630" y="6066"/>
                  <a:pt x="15629" y="6066"/>
                </a:cubicBezTo>
                <a:cubicBezTo>
                  <a:pt x="15626" y="6063"/>
                  <a:pt x="15622" y="6062"/>
                  <a:pt x="15619" y="6062"/>
                </a:cubicBezTo>
                <a:cubicBezTo>
                  <a:pt x="15613" y="6062"/>
                  <a:pt x="15608" y="6065"/>
                  <a:pt x="15604" y="6068"/>
                </a:cubicBezTo>
                <a:cubicBezTo>
                  <a:pt x="15603" y="6068"/>
                  <a:pt x="15602" y="6069"/>
                  <a:pt x="15601" y="6069"/>
                </a:cubicBezTo>
                <a:cubicBezTo>
                  <a:pt x="15596" y="6064"/>
                  <a:pt x="15593" y="6057"/>
                  <a:pt x="15588" y="6041"/>
                </a:cubicBezTo>
                <a:lnTo>
                  <a:pt x="15585" y="6030"/>
                </a:lnTo>
                <a:cubicBezTo>
                  <a:pt x="15573" y="5994"/>
                  <a:pt x="15562" y="5955"/>
                  <a:pt x="15551" y="5910"/>
                </a:cubicBezTo>
                <a:cubicBezTo>
                  <a:pt x="15554" y="5903"/>
                  <a:pt x="15557" y="5895"/>
                  <a:pt x="15559" y="5887"/>
                </a:cubicBezTo>
                <a:cubicBezTo>
                  <a:pt x="15569" y="5857"/>
                  <a:pt x="15578" y="5829"/>
                  <a:pt x="15592" y="5814"/>
                </a:cubicBezTo>
                <a:lnTo>
                  <a:pt x="15602" y="5804"/>
                </a:lnTo>
                <a:cubicBezTo>
                  <a:pt x="15632" y="5772"/>
                  <a:pt x="15661" y="5741"/>
                  <a:pt x="15672" y="5669"/>
                </a:cubicBezTo>
                <a:cubicBezTo>
                  <a:pt x="15675" y="5648"/>
                  <a:pt x="15674" y="5627"/>
                  <a:pt x="15673" y="5607"/>
                </a:cubicBezTo>
                <a:cubicBezTo>
                  <a:pt x="15671" y="5574"/>
                  <a:pt x="15671" y="5554"/>
                  <a:pt x="15682" y="5539"/>
                </a:cubicBezTo>
                <a:cubicBezTo>
                  <a:pt x="15686" y="5533"/>
                  <a:pt x="15693" y="5528"/>
                  <a:pt x="15699" y="5522"/>
                </a:cubicBezTo>
                <a:cubicBezTo>
                  <a:pt x="15712" y="5510"/>
                  <a:pt x="15727" y="5497"/>
                  <a:pt x="15735" y="5476"/>
                </a:cubicBezTo>
                <a:cubicBezTo>
                  <a:pt x="15760" y="5410"/>
                  <a:pt x="15739" y="5210"/>
                  <a:pt x="15738" y="5208"/>
                </a:cubicBezTo>
                <a:cubicBezTo>
                  <a:pt x="15726" y="5101"/>
                  <a:pt x="15702" y="5014"/>
                  <a:pt x="15667" y="4950"/>
                </a:cubicBezTo>
                <a:cubicBezTo>
                  <a:pt x="15644" y="4907"/>
                  <a:pt x="15647" y="4895"/>
                  <a:pt x="15647" y="4895"/>
                </a:cubicBezTo>
                <a:cubicBezTo>
                  <a:pt x="15648" y="4892"/>
                  <a:pt x="15654" y="4885"/>
                  <a:pt x="15674" y="4883"/>
                </a:cubicBezTo>
                <a:lnTo>
                  <a:pt x="15690" y="4881"/>
                </a:lnTo>
                <a:lnTo>
                  <a:pt x="15686" y="4856"/>
                </a:lnTo>
                <a:cubicBezTo>
                  <a:pt x="15678" y="4802"/>
                  <a:pt x="15660" y="4738"/>
                  <a:pt x="15637" y="4679"/>
                </a:cubicBezTo>
                <a:cubicBezTo>
                  <a:pt x="15614" y="4619"/>
                  <a:pt x="15570" y="4608"/>
                  <a:pt x="15532" y="4599"/>
                </a:cubicBezTo>
                <a:cubicBezTo>
                  <a:pt x="15514" y="4594"/>
                  <a:pt x="15497" y="4590"/>
                  <a:pt x="15483" y="4581"/>
                </a:cubicBezTo>
                <a:cubicBezTo>
                  <a:pt x="15466" y="4571"/>
                  <a:pt x="15449" y="4567"/>
                  <a:pt x="15432" y="4564"/>
                </a:cubicBezTo>
                <a:cubicBezTo>
                  <a:pt x="15419" y="4561"/>
                  <a:pt x="15406" y="4559"/>
                  <a:pt x="15394" y="4553"/>
                </a:cubicBezTo>
                <a:cubicBezTo>
                  <a:pt x="15372" y="4543"/>
                  <a:pt x="15367" y="4527"/>
                  <a:pt x="15358" y="4503"/>
                </a:cubicBezTo>
                <a:cubicBezTo>
                  <a:pt x="15352" y="4488"/>
                  <a:pt x="15346" y="4472"/>
                  <a:pt x="15335" y="4454"/>
                </a:cubicBezTo>
                <a:cubicBezTo>
                  <a:pt x="15315" y="4422"/>
                  <a:pt x="15288" y="4417"/>
                  <a:pt x="15267" y="4417"/>
                </a:cubicBezTo>
                <a:cubicBezTo>
                  <a:pt x="15260" y="4417"/>
                  <a:pt x="15254" y="4418"/>
                  <a:pt x="15248" y="4418"/>
                </a:cubicBezTo>
                <a:lnTo>
                  <a:pt x="15234" y="4419"/>
                </a:lnTo>
                <a:cubicBezTo>
                  <a:pt x="15209" y="4419"/>
                  <a:pt x="15195" y="4409"/>
                  <a:pt x="15168" y="4389"/>
                </a:cubicBezTo>
                <a:cubicBezTo>
                  <a:pt x="15143" y="4370"/>
                  <a:pt x="15118" y="4360"/>
                  <a:pt x="15094" y="4360"/>
                </a:cubicBezTo>
                <a:cubicBezTo>
                  <a:pt x="15056" y="4360"/>
                  <a:pt x="15022" y="4386"/>
                  <a:pt x="14998" y="4436"/>
                </a:cubicBezTo>
                <a:cubicBezTo>
                  <a:pt x="14975" y="4486"/>
                  <a:pt x="14970" y="4611"/>
                  <a:pt x="14997" y="4661"/>
                </a:cubicBezTo>
                <a:cubicBezTo>
                  <a:pt x="15005" y="4676"/>
                  <a:pt x="15017" y="4683"/>
                  <a:pt x="15027" y="4688"/>
                </a:cubicBezTo>
                <a:cubicBezTo>
                  <a:pt x="15034" y="4692"/>
                  <a:pt x="15042" y="4696"/>
                  <a:pt x="15045" y="4703"/>
                </a:cubicBezTo>
                <a:cubicBezTo>
                  <a:pt x="15048" y="4710"/>
                  <a:pt x="15048" y="4713"/>
                  <a:pt x="15048" y="4713"/>
                </a:cubicBezTo>
                <a:cubicBezTo>
                  <a:pt x="15044" y="4727"/>
                  <a:pt x="15009" y="4738"/>
                  <a:pt x="14994" y="4743"/>
                </a:cubicBezTo>
                <a:cubicBezTo>
                  <a:pt x="14978" y="4748"/>
                  <a:pt x="14965" y="4752"/>
                  <a:pt x="14957" y="4760"/>
                </a:cubicBezTo>
                <a:cubicBezTo>
                  <a:pt x="14926" y="4790"/>
                  <a:pt x="14896" y="4823"/>
                  <a:pt x="14890" y="4893"/>
                </a:cubicBezTo>
                <a:cubicBezTo>
                  <a:pt x="14888" y="4921"/>
                  <a:pt x="14892" y="4961"/>
                  <a:pt x="14898" y="5008"/>
                </a:cubicBezTo>
                <a:cubicBezTo>
                  <a:pt x="14907" y="5090"/>
                  <a:pt x="14919" y="5192"/>
                  <a:pt x="14887" y="5210"/>
                </a:cubicBezTo>
                <a:cubicBezTo>
                  <a:pt x="14882" y="5213"/>
                  <a:pt x="14877" y="5215"/>
                  <a:pt x="14873" y="5215"/>
                </a:cubicBezTo>
                <a:cubicBezTo>
                  <a:pt x="14868" y="5215"/>
                  <a:pt x="14864" y="5212"/>
                  <a:pt x="14861" y="5206"/>
                </a:cubicBezTo>
                <a:cubicBezTo>
                  <a:pt x="14841" y="5169"/>
                  <a:pt x="14852" y="5039"/>
                  <a:pt x="14858" y="4976"/>
                </a:cubicBezTo>
                <a:cubicBezTo>
                  <a:pt x="14860" y="4956"/>
                  <a:pt x="14861" y="4939"/>
                  <a:pt x="14861" y="4929"/>
                </a:cubicBezTo>
                <a:lnTo>
                  <a:pt x="14862" y="4909"/>
                </a:lnTo>
                <a:lnTo>
                  <a:pt x="14850" y="4906"/>
                </a:lnTo>
                <a:cubicBezTo>
                  <a:pt x="14848" y="4906"/>
                  <a:pt x="14846" y="4906"/>
                  <a:pt x="14845" y="4906"/>
                </a:cubicBezTo>
                <a:cubicBezTo>
                  <a:pt x="14810" y="4906"/>
                  <a:pt x="14795" y="4977"/>
                  <a:pt x="14783" y="5029"/>
                </a:cubicBezTo>
                <a:cubicBezTo>
                  <a:pt x="14780" y="5043"/>
                  <a:pt x="14777" y="5056"/>
                  <a:pt x="14774" y="5065"/>
                </a:cubicBezTo>
                <a:cubicBezTo>
                  <a:pt x="14754" y="5129"/>
                  <a:pt x="14727" y="5200"/>
                  <a:pt x="14697" y="5272"/>
                </a:cubicBezTo>
                <a:cubicBezTo>
                  <a:pt x="14690" y="5288"/>
                  <a:pt x="14681" y="5302"/>
                  <a:pt x="14672" y="5316"/>
                </a:cubicBezTo>
                <a:cubicBezTo>
                  <a:pt x="14654" y="5345"/>
                  <a:pt x="14635" y="5375"/>
                  <a:pt x="14630" y="5423"/>
                </a:cubicBezTo>
                <a:cubicBezTo>
                  <a:pt x="14626" y="5471"/>
                  <a:pt x="14628" y="5519"/>
                  <a:pt x="14630" y="5565"/>
                </a:cubicBezTo>
                <a:cubicBezTo>
                  <a:pt x="14631" y="5586"/>
                  <a:pt x="14632" y="5606"/>
                  <a:pt x="14632" y="5628"/>
                </a:cubicBezTo>
                <a:cubicBezTo>
                  <a:pt x="14633" y="5711"/>
                  <a:pt x="14615" y="5793"/>
                  <a:pt x="14596" y="5870"/>
                </a:cubicBezTo>
                <a:cubicBezTo>
                  <a:pt x="14594" y="5878"/>
                  <a:pt x="14592" y="5886"/>
                  <a:pt x="14589" y="5893"/>
                </a:cubicBezTo>
                <a:cubicBezTo>
                  <a:pt x="14581" y="5923"/>
                  <a:pt x="14572" y="5954"/>
                  <a:pt x="14577" y="5994"/>
                </a:cubicBezTo>
                <a:cubicBezTo>
                  <a:pt x="14580" y="6017"/>
                  <a:pt x="14587" y="6037"/>
                  <a:pt x="14594" y="6057"/>
                </a:cubicBezTo>
                <a:cubicBezTo>
                  <a:pt x="14600" y="6073"/>
                  <a:pt x="14605" y="6089"/>
                  <a:pt x="14608" y="6104"/>
                </a:cubicBezTo>
                <a:cubicBezTo>
                  <a:pt x="14613" y="6134"/>
                  <a:pt x="14615" y="6180"/>
                  <a:pt x="14610" y="6206"/>
                </a:cubicBezTo>
                <a:cubicBezTo>
                  <a:pt x="14608" y="6218"/>
                  <a:pt x="14604" y="6228"/>
                  <a:pt x="14599" y="6238"/>
                </a:cubicBezTo>
                <a:cubicBezTo>
                  <a:pt x="14592" y="6256"/>
                  <a:pt x="14583" y="6275"/>
                  <a:pt x="14582" y="6305"/>
                </a:cubicBezTo>
                <a:cubicBezTo>
                  <a:pt x="14581" y="6348"/>
                  <a:pt x="14593" y="6375"/>
                  <a:pt x="14603" y="6399"/>
                </a:cubicBezTo>
                <a:cubicBezTo>
                  <a:pt x="14607" y="6409"/>
                  <a:pt x="14612" y="6419"/>
                  <a:pt x="14615" y="6431"/>
                </a:cubicBezTo>
                <a:cubicBezTo>
                  <a:pt x="14621" y="6449"/>
                  <a:pt x="14625" y="6469"/>
                  <a:pt x="14629" y="6490"/>
                </a:cubicBezTo>
                <a:cubicBezTo>
                  <a:pt x="14634" y="6520"/>
                  <a:pt x="14640" y="6551"/>
                  <a:pt x="14652" y="6580"/>
                </a:cubicBezTo>
                <a:cubicBezTo>
                  <a:pt x="14655" y="6586"/>
                  <a:pt x="14657" y="6592"/>
                  <a:pt x="14660" y="6598"/>
                </a:cubicBezTo>
                <a:cubicBezTo>
                  <a:pt x="14819" y="6989"/>
                  <a:pt x="14748" y="7368"/>
                  <a:pt x="14648" y="7720"/>
                </a:cubicBezTo>
                <a:cubicBezTo>
                  <a:pt x="14636" y="7761"/>
                  <a:pt x="14624" y="7802"/>
                  <a:pt x="14611" y="7843"/>
                </a:cubicBezTo>
                <a:lnTo>
                  <a:pt x="14610" y="7845"/>
                </a:lnTo>
                <a:cubicBezTo>
                  <a:pt x="14600" y="7880"/>
                  <a:pt x="14573" y="7902"/>
                  <a:pt x="14548" y="7923"/>
                </a:cubicBezTo>
                <a:cubicBezTo>
                  <a:pt x="14538" y="7932"/>
                  <a:pt x="14528" y="7940"/>
                  <a:pt x="14519" y="7949"/>
                </a:cubicBezTo>
                <a:cubicBezTo>
                  <a:pt x="14476" y="7993"/>
                  <a:pt x="14448" y="8011"/>
                  <a:pt x="14423" y="8011"/>
                </a:cubicBezTo>
                <a:cubicBezTo>
                  <a:pt x="14401" y="8011"/>
                  <a:pt x="14381" y="7997"/>
                  <a:pt x="14359" y="7968"/>
                </a:cubicBezTo>
                <a:cubicBezTo>
                  <a:pt x="14355" y="7962"/>
                  <a:pt x="14350" y="7954"/>
                  <a:pt x="14345" y="7946"/>
                </a:cubicBezTo>
                <a:cubicBezTo>
                  <a:pt x="14327" y="7917"/>
                  <a:pt x="14319" y="7879"/>
                  <a:pt x="14312" y="7842"/>
                </a:cubicBezTo>
                <a:cubicBezTo>
                  <a:pt x="14302" y="7787"/>
                  <a:pt x="14283" y="7731"/>
                  <a:pt x="14258" y="7679"/>
                </a:cubicBezTo>
                <a:cubicBezTo>
                  <a:pt x="14210" y="7576"/>
                  <a:pt x="14201" y="7464"/>
                  <a:pt x="14197" y="7347"/>
                </a:cubicBezTo>
                <a:lnTo>
                  <a:pt x="14196" y="7303"/>
                </a:lnTo>
                <a:cubicBezTo>
                  <a:pt x="14193" y="7215"/>
                  <a:pt x="14190" y="7124"/>
                  <a:pt x="14172" y="7034"/>
                </a:cubicBezTo>
                <a:cubicBezTo>
                  <a:pt x="14156" y="6954"/>
                  <a:pt x="14143" y="6887"/>
                  <a:pt x="14135" y="6818"/>
                </a:cubicBezTo>
                <a:cubicBezTo>
                  <a:pt x="14119" y="6688"/>
                  <a:pt x="14135" y="6551"/>
                  <a:pt x="14150" y="6419"/>
                </a:cubicBezTo>
                <a:lnTo>
                  <a:pt x="14155" y="6375"/>
                </a:lnTo>
                <a:cubicBezTo>
                  <a:pt x="14161" y="6325"/>
                  <a:pt x="14156" y="6279"/>
                  <a:pt x="14151" y="6234"/>
                </a:cubicBezTo>
                <a:cubicBezTo>
                  <a:pt x="14146" y="6193"/>
                  <a:pt x="14142" y="6154"/>
                  <a:pt x="14146" y="6117"/>
                </a:cubicBezTo>
                <a:cubicBezTo>
                  <a:pt x="14150" y="6082"/>
                  <a:pt x="14162" y="6052"/>
                  <a:pt x="14174" y="6019"/>
                </a:cubicBezTo>
                <a:cubicBezTo>
                  <a:pt x="14186" y="5988"/>
                  <a:pt x="14198" y="5957"/>
                  <a:pt x="14204" y="5921"/>
                </a:cubicBezTo>
                <a:cubicBezTo>
                  <a:pt x="14210" y="5886"/>
                  <a:pt x="14203" y="5860"/>
                  <a:pt x="14197" y="5836"/>
                </a:cubicBezTo>
                <a:cubicBezTo>
                  <a:pt x="14195" y="5828"/>
                  <a:pt x="14192" y="5818"/>
                  <a:pt x="14190" y="5808"/>
                </a:cubicBezTo>
                <a:cubicBezTo>
                  <a:pt x="14179" y="5741"/>
                  <a:pt x="14184" y="5667"/>
                  <a:pt x="14207" y="5568"/>
                </a:cubicBezTo>
                <a:cubicBezTo>
                  <a:pt x="14209" y="5558"/>
                  <a:pt x="14212" y="5547"/>
                  <a:pt x="14216" y="5535"/>
                </a:cubicBezTo>
                <a:cubicBezTo>
                  <a:pt x="14232" y="5477"/>
                  <a:pt x="14256" y="5389"/>
                  <a:pt x="14207" y="5339"/>
                </a:cubicBezTo>
                <a:cubicBezTo>
                  <a:pt x="14193" y="5326"/>
                  <a:pt x="14180" y="5319"/>
                  <a:pt x="14167" y="5319"/>
                </a:cubicBezTo>
                <a:cubicBezTo>
                  <a:pt x="14124" y="5319"/>
                  <a:pt x="14102" y="5395"/>
                  <a:pt x="14080" y="5469"/>
                </a:cubicBezTo>
                <a:cubicBezTo>
                  <a:pt x="14061" y="5530"/>
                  <a:pt x="14042" y="5593"/>
                  <a:pt x="14015" y="5596"/>
                </a:cubicBezTo>
                <a:cubicBezTo>
                  <a:pt x="14007" y="5596"/>
                  <a:pt x="14004" y="5591"/>
                  <a:pt x="14003" y="5586"/>
                </a:cubicBezTo>
                <a:cubicBezTo>
                  <a:pt x="13989" y="5545"/>
                  <a:pt x="14015" y="5417"/>
                  <a:pt x="14030" y="5379"/>
                </a:cubicBezTo>
                <a:cubicBezTo>
                  <a:pt x="14038" y="5356"/>
                  <a:pt x="14051" y="5338"/>
                  <a:pt x="14063" y="5319"/>
                </a:cubicBezTo>
                <a:cubicBezTo>
                  <a:pt x="14084" y="5288"/>
                  <a:pt x="14104" y="5257"/>
                  <a:pt x="14112" y="5207"/>
                </a:cubicBezTo>
                <a:lnTo>
                  <a:pt x="14120" y="5162"/>
                </a:lnTo>
                <a:cubicBezTo>
                  <a:pt x="14133" y="5083"/>
                  <a:pt x="14147" y="5021"/>
                  <a:pt x="14166" y="4953"/>
                </a:cubicBezTo>
                <a:lnTo>
                  <a:pt x="14178" y="4905"/>
                </a:lnTo>
                <a:cubicBezTo>
                  <a:pt x="14190" y="4861"/>
                  <a:pt x="14201" y="4820"/>
                  <a:pt x="14214" y="4778"/>
                </a:cubicBezTo>
                <a:cubicBezTo>
                  <a:pt x="14220" y="4758"/>
                  <a:pt x="14229" y="4737"/>
                  <a:pt x="14238" y="4715"/>
                </a:cubicBezTo>
                <a:cubicBezTo>
                  <a:pt x="14252" y="4679"/>
                  <a:pt x="14268" y="4641"/>
                  <a:pt x="14275" y="4601"/>
                </a:cubicBezTo>
                <a:cubicBezTo>
                  <a:pt x="14277" y="4588"/>
                  <a:pt x="14277" y="4571"/>
                  <a:pt x="14277" y="4551"/>
                </a:cubicBezTo>
                <a:cubicBezTo>
                  <a:pt x="14278" y="4530"/>
                  <a:pt x="14279" y="4514"/>
                  <a:pt x="14280" y="4501"/>
                </a:cubicBezTo>
                <a:cubicBezTo>
                  <a:pt x="14281" y="4516"/>
                  <a:pt x="14282" y="4531"/>
                  <a:pt x="14282" y="4547"/>
                </a:cubicBezTo>
                <a:cubicBezTo>
                  <a:pt x="14283" y="4569"/>
                  <a:pt x="14284" y="4593"/>
                  <a:pt x="14287" y="4616"/>
                </a:cubicBezTo>
                <a:lnTo>
                  <a:pt x="14290" y="4635"/>
                </a:lnTo>
                <a:lnTo>
                  <a:pt x="14302" y="4632"/>
                </a:lnTo>
                <a:cubicBezTo>
                  <a:pt x="14341" y="4625"/>
                  <a:pt x="14351" y="4575"/>
                  <a:pt x="14359" y="4534"/>
                </a:cubicBezTo>
                <a:cubicBezTo>
                  <a:pt x="14363" y="4513"/>
                  <a:pt x="14367" y="4492"/>
                  <a:pt x="14375" y="4480"/>
                </a:cubicBezTo>
                <a:cubicBezTo>
                  <a:pt x="14384" y="4465"/>
                  <a:pt x="14399" y="4455"/>
                  <a:pt x="14410" y="4455"/>
                </a:cubicBezTo>
                <a:cubicBezTo>
                  <a:pt x="14413" y="4455"/>
                  <a:pt x="14418" y="4456"/>
                  <a:pt x="14420" y="4460"/>
                </a:cubicBezTo>
                <a:cubicBezTo>
                  <a:pt x="14423" y="4465"/>
                  <a:pt x="14423" y="4476"/>
                  <a:pt x="14421" y="4489"/>
                </a:cubicBezTo>
                <a:cubicBezTo>
                  <a:pt x="14421" y="4492"/>
                  <a:pt x="14420" y="4499"/>
                  <a:pt x="14418" y="4509"/>
                </a:cubicBezTo>
                <a:cubicBezTo>
                  <a:pt x="14401" y="4587"/>
                  <a:pt x="14394" y="4634"/>
                  <a:pt x="14405" y="4659"/>
                </a:cubicBezTo>
                <a:cubicBezTo>
                  <a:pt x="14410" y="4669"/>
                  <a:pt x="14416" y="4674"/>
                  <a:pt x="14425" y="4674"/>
                </a:cubicBezTo>
                <a:cubicBezTo>
                  <a:pt x="14425" y="4674"/>
                  <a:pt x="14425" y="4674"/>
                  <a:pt x="14425" y="4674"/>
                </a:cubicBezTo>
                <a:cubicBezTo>
                  <a:pt x="14449" y="4672"/>
                  <a:pt x="14456" y="4624"/>
                  <a:pt x="14462" y="4585"/>
                </a:cubicBezTo>
                <a:cubicBezTo>
                  <a:pt x="14464" y="4574"/>
                  <a:pt x="14467" y="4556"/>
                  <a:pt x="14468" y="4552"/>
                </a:cubicBezTo>
                <a:cubicBezTo>
                  <a:pt x="14474" y="4540"/>
                  <a:pt x="14482" y="4535"/>
                  <a:pt x="14492" y="4529"/>
                </a:cubicBezTo>
                <a:cubicBezTo>
                  <a:pt x="14501" y="4523"/>
                  <a:pt x="14512" y="4517"/>
                  <a:pt x="14520" y="4504"/>
                </a:cubicBezTo>
                <a:cubicBezTo>
                  <a:pt x="14533" y="4485"/>
                  <a:pt x="14536" y="4460"/>
                  <a:pt x="14539" y="4439"/>
                </a:cubicBezTo>
                <a:cubicBezTo>
                  <a:pt x="14540" y="4428"/>
                  <a:pt x="14541" y="4418"/>
                  <a:pt x="14544" y="4409"/>
                </a:cubicBezTo>
                <a:cubicBezTo>
                  <a:pt x="14564" y="4333"/>
                  <a:pt x="14620" y="4322"/>
                  <a:pt x="14653" y="4322"/>
                </a:cubicBezTo>
                <a:cubicBezTo>
                  <a:pt x="14709" y="4322"/>
                  <a:pt x="14744" y="4308"/>
                  <a:pt x="14779" y="4234"/>
                </a:cubicBezTo>
                <a:cubicBezTo>
                  <a:pt x="14805" y="4179"/>
                  <a:pt x="14847" y="4171"/>
                  <a:pt x="14870" y="4171"/>
                </a:cubicBezTo>
                <a:cubicBezTo>
                  <a:pt x="14889" y="4171"/>
                  <a:pt x="14909" y="4177"/>
                  <a:pt x="14927" y="4187"/>
                </a:cubicBezTo>
                <a:cubicBezTo>
                  <a:pt x="14953" y="4203"/>
                  <a:pt x="14977" y="4227"/>
                  <a:pt x="15002" y="4253"/>
                </a:cubicBezTo>
                <a:lnTo>
                  <a:pt x="15004" y="4256"/>
                </a:lnTo>
                <a:cubicBezTo>
                  <a:pt x="15007" y="4259"/>
                  <a:pt x="15011" y="4265"/>
                  <a:pt x="15017" y="4272"/>
                </a:cubicBezTo>
                <a:cubicBezTo>
                  <a:pt x="15052" y="4315"/>
                  <a:pt x="15071" y="4335"/>
                  <a:pt x="15084" y="4335"/>
                </a:cubicBezTo>
                <a:lnTo>
                  <a:pt x="15087" y="4335"/>
                </a:lnTo>
                <a:lnTo>
                  <a:pt x="15090" y="4334"/>
                </a:lnTo>
                <a:cubicBezTo>
                  <a:pt x="15109" y="4323"/>
                  <a:pt x="15109" y="4284"/>
                  <a:pt x="15109" y="4246"/>
                </a:cubicBezTo>
                <a:cubicBezTo>
                  <a:pt x="15109" y="4229"/>
                  <a:pt x="15109" y="4198"/>
                  <a:pt x="15112" y="4192"/>
                </a:cubicBezTo>
                <a:cubicBezTo>
                  <a:pt x="15114" y="4189"/>
                  <a:pt x="15120" y="4183"/>
                  <a:pt x="15137" y="4183"/>
                </a:cubicBezTo>
                <a:cubicBezTo>
                  <a:pt x="15151" y="4183"/>
                  <a:pt x="15166" y="4187"/>
                  <a:pt x="15180" y="4190"/>
                </a:cubicBezTo>
                <a:cubicBezTo>
                  <a:pt x="15192" y="4192"/>
                  <a:pt x="15202" y="4195"/>
                  <a:pt x="15210" y="4195"/>
                </a:cubicBezTo>
                <a:lnTo>
                  <a:pt x="15217" y="4195"/>
                </a:lnTo>
                <a:cubicBezTo>
                  <a:pt x="15228" y="4195"/>
                  <a:pt x="15238" y="4196"/>
                  <a:pt x="15249" y="4196"/>
                </a:cubicBezTo>
                <a:cubicBezTo>
                  <a:pt x="15278" y="4196"/>
                  <a:pt x="15311" y="4194"/>
                  <a:pt x="15344" y="4180"/>
                </a:cubicBezTo>
                <a:cubicBezTo>
                  <a:pt x="15362" y="4172"/>
                  <a:pt x="15378" y="4164"/>
                  <a:pt x="15381" y="4142"/>
                </a:cubicBezTo>
                <a:cubicBezTo>
                  <a:pt x="15383" y="4121"/>
                  <a:pt x="15372" y="4108"/>
                  <a:pt x="15360" y="4095"/>
                </a:cubicBezTo>
                <a:cubicBezTo>
                  <a:pt x="15357" y="4090"/>
                  <a:pt x="15353" y="4086"/>
                  <a:pt x="15349" y="4080"/>
                </a:cubicBezTo>
                <a:cubicBezTo>
                  <a:pt x="15342" y="4072"/>
                  <a:pt x="15340" y="4061"/>
                  <a:pt x="15337" y="4047"/>
                </a:cubicBezTo>
                <a:cubicBezTo>
                  <a:pt x="15332" y="4025"/>
                  <a:pt x="15326" y="3996"/>
                  <a:pt x="15302" y="3981"/>
                </a:cubicBezTo>
                <a:cubicBezTo>
                  <a:pt x="15296" y="3978"/>
                  <a:pt x="15272" y="3974"/>
                  <a:pt x="15255" y="3973"/>
                </a:cubicBezTo>
                <a:cubicBezTo>
                  <a:pt x="15268" y="3923"/>
                  <a:pt x="15273" y="3872"/>
                  <a:pt x="15247" y="3812"/>
                </a:cubicBezTo>
                <a:cubicBezTo>
                  <a:pt x="15231" y="3777"/>
                  <a:pt x="15204" y="3736"/>
                  <a:pt x="15178" y="3736"/>
                </a:cubicBezTo>
                <a:cubicBezTo>
                  <a:pt x="15167" y="3736"/>
                  <a:pt x="15148" y="3744"/>
                  <a:pt x="15139" y="3792"/>
                </a:cubicBezTo>
                <a:cubicBezTo>
                  <a:pt x="15138" y="3792"/>
                  <a:pt x="15137" y="3792"/>
                  <a:pt x="15136" y="3792"/>
                </a:cubicBezTo>
                <a:cubicBezTo>
                  <a:pt x="15114" y="3792"/>
                  <a:pt x="15109" y="3789"/>
                  <a:pt x="15092" y="3753"/>
                </a:cubicBezTo>
                <a:lnTo>
                  <a:pt x="15085" y="3736"/>
                </a:lnTo>
                <a:lnTo>
                  <a:pt x="15074" y="3747"/>
                </a:lnTo>
                <a:cubicBezTo>
                  <a:pt x="15061" y="3760"/>
                  <a:pt x="15022" y="3799"/>
                  <a:pt x="14992" y="3799"/>
                </a:cubicBezTo>
                <a:cubicBezTo>
                  <a:pt x="14975" y="3799"/>
                  <a:pt x="14964" y="3788"/>
                  <a:pt x="14955" y="3765"/>
                </a:cubicBezTo>
                <a:cubicBezTo>
                  <a:pt x="14940" y="3722"/>
                  <a:pt x="14944" y="3629"/>
                  <a:pt x="14963" y="3588"/>
                </a:cubicBezTo>
                <a:lnTo>
                  <a:pt x="14977" y="3559"/>
                </a:lnTo>
                <a:lnTo>
                  <a:pt x="14955" y="3552"/>
                </a:lnTo>
                <a:cubicBezTo>
                  <a:pt x="14944" y="3549"/>
                  <a:pt x="14933" y="3548"/>
                  <a:pt x="14921" y="3548"/>
                </a:cubicBezTo>
                <a:cubicBezTo>
                  <a:pt x="14887" y="3548"/>
                  <a:pt x="14853" y="3561"/>
                  <a:pt x="14825" y="3586"/>
                </a:cubicBezTo>
                <a:cubicBezTo>
                  <a:pt x="14813" y="3596"/>
                  <a:pt x="14802" y="3610"/>
                  <a:pt x="14791" y="3623"/>
                </a:cubicBezTo>
                <a:cubicBezTo>
                  <a:pt x="14771" y="3646"/>
                  <a:pt x="14752" y="3668"/>
                  <a:pt x="14730" y="3675"/>
                </a:cubicBezTo>
                <a:cubicBezTo>
                  <a:pt x="14704" y="3682"/>
                  <a:pt x="14680" y="3684"/>
                  <a:pt x="14657" y="3686"/>
                </a:cubicBezTo>
                <a:cubicBezTo>
                  <a:pt x="14613" y="3689"/>
                  <a:pt x="14571" y="3693"/>
                  <a:pt x="14522" y="3732"/>
                </a:cubicBezTo>
                <a:cubicBezTo>
                  <a:pt x="14484" y="3763"/>
                  <a:pt x="14451" y="3800"/>
                  <a:pt x="14423" y="3843"/>
                </a:cubicBezTo>
                <a:cubicBezTo>
                  <a:pt x="14416" y="3853"/>
                  <a:pt x="14410" y="3867"/>
                  <a:pt x="14403" y="3881"/>
                </a:cubicBezTo>
                <a:cubicBezTo>
                  <a:pt x="14394" y="3902"/>
                  <a:pt x="14383" y="3926"/>
                  <a:pt x="14373" y="3933"/>
                </a:cubicBezTo>
                <a:cubicBezTo>
                  <a:pt x="14370" y="3935"/>
                  <a:pt x="14368" y="3936"/>
                  <a:pt x="14365" y="3936"/>
                </a:cubicBezTo>
                <a:cubicBezTo>
                  <a:pt x="14360" y="3936"/>
                  <a:pt x="14355" y="3934"/>
                  <a:pt x="14350" y="3932"/>
                </a:cubicBezTo>
                <a:cubicBezTo>
                  <a:pt x="14343" y="3929"/>
                  <a:pt x="14336" y="3926"/>
                  <a:pt x="14326" y="3926"/>
                </a:cubicBezTo>
                <a:cubicBezTo>
                  <a:pt x="14326" y="3926"/>
                  <a:pt x="14326" y="3926"/>
                  <a:pt x="14326" y="3926"/>
                </a:cubicBezTo>
                <a:cubicBezTo>
                  <a:pt x="14317" y="3927"/>
                  <a:pt x="14308" y="3931"/>
                  <a:pt x="14301" y="3934"/>
                </a:cubicBezTo>
                <a:cubicBezTo>
                  <a:pt x="14295" y="3937"/>
                  <a:pt x="14288" y="3940"/>
                  <a:pt x="14283" y="3940"/>
                </a:cubicBezTo>
                <a:cubicBezTo>
                  <a:pt x="14280" y="3940"/>
                  <a:pt x="14278" y="3940"/>
                  <a:pt x="14276" y="3938"/>
                </a:cubicBezTo>
                <a:cubicBezTo>
                  <a:pt x="14271" y="3935"/>
                  <a:pt x="14268" y="3929"/>
                  <a:pt x="14264" y="3921"/>
                </a:cubicBezTo>
                <a:cubicBezTo>
                  <a:pt x="14257" y="3907"/>
                  <a:pt x="14247" y="3888"/>
                  <a:pt x="14227" y="3888"/>
                </a:cubicBezTo>
                <a:cubicBezTo>
                  <a:pt x="14225" y="3888"/>
                  <a:pt x="14223" y="3888"/>
                  <a:pt x="14220" y="3889"/>
                </a:cubicBezTo>
                <a:cubicBezTo>
                  <a:pt x="14202" y="3893"/>
                  <a:pt x="14194" y="3908"/>
                  <a:pt x="14188" y="3919"/>
                </a:cubicBezTo>
                <a:cubicBezTo>
                  <a:pt x="14184" y="3926"/>
                  <a:pt x="14181" y="3931"/>
                  <a:pt x="14176" y="3934"/>
                </a:cubicBezTo>
                <a:cubicBezTo>
                  <a:pt x="14172" y="3937"/>
                  <a:pt x="14168" y="3938"/>
                  <a:pt x="14164" y="3938"/>
                </a:cubicBezTo>
                <a:cubicBezTo>
                  <a:pt x="14127" y="3938"/>
                  <a:pt x="14079" y="3844"/>
                  <a:pt x="14050" y="3788"/>
                </a:cubicBezTo>
                <a:cubicBezTo>
                  <a:pt x="14043" y="3774"/>
                  <a:pt x="14037" y="3762"/>
                  <a:pt x="14031" y="3752"/>
                </a:cubicBezTo>
                <a:cubicBezTo>
                  <a:pt x="13982" y="3663"/>
                  <a:pt x="13927" y="3620"/>
                  <a:pt x="13866" y="3620"/>
                </a:cubicBezTo>
                <a:lnTo>
                  <a:pt x="13859" y="3620"/>
                </a:lnTo>
                <a:cubicBezTo>
                  <a:pt x="13827" y="3621"/>
                  <a:pt x="13810" y="3644"/>
                  <a:pt x="13794" y="3665"/>
                </a:cubicBezTo>
                <a:cubicBezTo>
                  <a:pt x="13787" y="3675"/>
                  <a:pt x="13779" y="3685"/>
                  <a:pt x="13770" y="3692"/>
                </a:cubicBezTo>
                <a:cubicBezTo>
                  <a:pt x="13768" y="3694"/>
                  <a:pt x="13764" y="3696"/>
                  <a:pt x="13759" y="3697"/>
                </a:cubicBezTo>
                <a:cubicBezTo>
                  <a:pt x="13751" y="3699"/>
                  <a:pt x="13741" y="3702"/>
                  <a:pt x="13730" y="3713"/>
                </a:cubicBezTo>
                <a:cubicBezTo>
                  <a:pt x="13726" y="3718"/>
                  <a:pt x="13722" y="3723"/>
                  <a:pt x="13718" y="3729"/>
                </a:cubicBezTo>
                <a:cubicBezTo>
                  <a:pt x="13714" y="3735"/>
                  <a:pt x="13710" y="3741"/>
                  <a:pt x="13705" y="3745"/>
                </a:cubicBezTo>
                <a:cubicBezTo>
                  <a:pt x="13705" y="3721"/>
                  <a:pt x="13706" y="3697"/>
                  <a:pt x="13707" y="3673"/>
                </a:cubicBezTo>
                <a:cubicBezTo>
                  <a:pt x="13709" y="3648"/>
                  <a:pt x="13710" y="3623"/>
                  <a:pt x="13710" y="3599"/>
                </a:cubicBezTo>
                <a:lnTo>
                  <a:pt x="13710" y="3582"/>
                </a:lnTo>
                <a:lnTo>
                  <a:pt x="13700" y="3577"/>
                </a:lnTo>
                <a:cubicBezTo>
                  <a:pt x="13693" y="3574"/>
                  <a:pt x="13690" y="3562"/>
                  <a:pt x="13684" y="3543"/>
                </a:cubicBezTo>
                <a:cubicBezTo>
                  <a:pt x="13680" y="3526"/>
                  <a:pt x="13675" y="3506"/>
                  <a:pt x="13664" y="3493"/>
                </a:cubicBezTo>
                <a:cubicBezTo>
                  <a:pt x="13657" y="3485"/>
                  <a:pt x="13651" y="3482"/>
                  <a:pt x="13646" y="3480"/>
                </a:cubicBezTo>
                <a:cubicBezTo>
                  <a:pt x="13640" y="3478"/>
                  <a:pt x="13638" y="3476"/>
                  <a:pt x="13634" y="3469"/>
                </a:cubicBezTo>
                <a:cubicBezTo>
                  <a:pt x="13632" y="3464"/>
                  <a:pt x="13626" y="3437"/>
                  <a:pt x="13625" y="3430"/>
                </a:cubicBezTo>
                <a:cubicBezTo>
                  <a:pt x="13625" y="3435"/>
                  <a:pt x="13623" y="3445"/>
                  <a:pt x="13617" y="3448"/>
                </a:cubicBezTo>
                <a:lnTo>
                  <a:pt x="13608" y="3407"/>
                </a:lnTo>
                <a:cubicBezTo>
                  <a:pt x="13570" y="3429"/>
                  <a:pt x="13548" y="3483"/>
                  <a:pt x="13527" y="3535"/>
                </a:cubicBezTo>
                <a:cubicBezTo>
                  <a:pt x="13513" y="3572"/>
                  <a:pt x="13499" y="3606"/>
                  <a:pt x="13480" y="3628"/>
                </a:cubicBezTo>
                <a:cubicBezTo>
                  <a:pt x="13421" y="3700"/>
                  <a:pt x="13353" y="3756"/>
                  <a:pt x="13289" y="3786"/>
                </a:cubicBezTo>
                <a:cubicBezTo>
                  <a:pt x="13283" y="3788"/>
                  <a:pt x="13278" y="3791"/>
                  <a:pt x="13272" y="3793"/>
                </a:cubicBezTo>
                <a:cubicBezTo>
                  <a:pt x="13246" y="3805"/>
                  <a:pt x="13225" y="3814"/>
                  <a:pt x="13198" y="3850"/>
                </a:cubicBezTo>
                <a:cubicBezTo>
                  <a:pt x="13168" y="3888"/>
                  <a:pt x="13135" y="3932"/>
                  <a:pt x="13101" y="3970"/>
                </a:cubicBezTo>
                <a:cubicBezTo>
                  <a:pt x="13071" y="4003"/>
                  <a:pt x="13041" y="4032"/>
                  <a:pt x="13008" y="4032"/>
                </a:cubicBezTo>
                <a:lnTo>
                  <a:pt x="13004" y="4032"/>
                </a:lnTo>
                <a:cubicBezTo>
                  <a:pt x="12987" y="4030"/>
                  <a:pt x="12970" y="4021"/>
                  <a:pt x="12956" y="4011"/>
                </a:cubicBezTo>
                <a:cubicBezTo>
                  <a:pt x="12953" y="4009"/>
                  <a:pt x="12946" y="4003"/>
                  <a:pt x="12939" y="3996"/>
                </a:cubicBezTo>
                <a:cubicBezTo>
                  <a:pt x="12915" y="3972"/>
                  <a:pt x="12903" y="3961"/>
                  <a:pt x="12893" y="3961"/>
                </a:cubicBezTo>
                <a:lnTo>
                  <a:pt x="12890" y="3961"/>
                </a:lnTo>
                <a:lnTo>
                  <a:pt x="12883" y="3965"/>
                </a:lnTo>
                <a:lnTo>
                  <a:pt x="12880" y="3973"/>
                </a:lnTo>
                <a:cubicBezTo>
                  <a:pt x="12878" y="3980"/>
                  <a:pt x="12875" y="3989"/>
                  <a:pt x="12873" y="3997"/>
                </a:cubicBezTo>
                <a:cubicBezTo>
                  <a:pt x="12869" y="4013"/>
                  <a:pt x="12865" y="4031"/>
                  <a:pt x="12859" y="4037"/>
                </a:cubicBezTo>
                <a:cubicBezTo>
                  <a:pt x="12855" y="4040"/>
                  <a:pt x="12853" y="4042"/>
                  <a:pt x="12851" y="4043"/>
                </a:cubicBezTo>
                <a:cubicBezTo>
                  <a:pt x="12850" y="4028"/>
                  <a:pt x="12854" y="3989"/>
                  <a:pt x="12877" y="3890"/>
                </a:cubicBezTo>
                <a:cubicBezTo>
                  <a:pt x="12882" y="3869"/>
                  <a:pt x="12883" y="3863"/>
                  <a:pt x="12884" y="3858"/>
                </a:cubicBezTo>
                <a:cubicBezTo>
                  <a:pt x="12887" y="3824"/>
                  <a:pt x="12883" y="3797"/>
                  <a:pt x="12873" y="3778"/>
                </a:cubicBezTo>
                <a:cubicBezTo>
                  <a:pt x="12864" y="3762"/>
                  <a:pt x="12851" y="3753"/>
                  <a:pt x="12835" y="3753"/>
                </a:cubicBezTo>
                <a:cubicBezTo>
                  <a:pt x="12821" y="3753"/>
                  <a:pt x="12805" y="3760"/>
                  <a:pt x="12789" y="3773"/>
                </a:cubicBezTo>
                <a:cubicBezTo>
                  <a:pt x="12757" y="3799"/>
                  <a:pt x="12728" y="3828"/>
                  <a:pt x="12700" y="3857"/>
                </a:cubicBezTo>
                <a:cubicBezTo>
                  <a:pt x="12649" y="3909"/>
                  <a:pt x="12601" y="3959"/>
                  <a:pt x="12540" y="3985"/>
                </a:cubicBezTo>
                <a:cubicBezTo>
                  <a:pt x="12524" y="3993"/>
                  <a:pt x="12508" y="3996"/>
                  <a:pt x="12493" y="3996"/>
                </a:cubicBezTo>
                <a:cubicBezTo>
                  <a:pt x="12484" y="3996"/>
                  <a:pt x="12474" y="3995"/>
                  <a:pt x="12465" y="3991"/>
                </a:cubicBezTo>
                <a:cubicBezTo>
                  <a:pt x="12458" y="3989"/>
                  <a:pt x="12451" y="3983"/>
                  <a:pt x="12442" y="3976"/>
                </a:cubicBezTo>
                <a:cubicBezTo>
                  <a:pt x="12437" y="3971"/>
                  <a:pt x="12431" y="3967"/>
                  <a:pt x="12424" y="3963"/>
                </a:cubicBezTo>
                <a:cubicBezTo>
                  <a:pt x="12434" y="3949"/>
                  <a:pt x="12445" y="3935"/>
                  <a:pt x="12455" y="3921"/>
                </a:cubicBezTo>
                <a:cubicBezTo>
                  <a:pt x="12475" y="3895"/>
                  <a:pt x="12496" y="3868"/>
                  <a:pt x="12514" y="3836"/>
                </a:cubicBezTo>
                <a:cubicBezTo>
                  <a:pt x="12536" y="3794"/>
                  <a:pt x="12561" y="3754"/>
                  <a:pt x="12585" y="3715"/>
                </a:cubicBezTo>
                <a:cubicBezTo>
                  <a:pt x="12612" y="3670"/>
                  <a:pt x="12641" y="3623"/>
                  <a:pt x="12667" y="3573"/>
                </a:cubicBezTo>
                <a:cubicBezTo>
                  <a:pt x="12686" y="3537"/>
                  <a:pt x="12704" y="3497"/>
                  <a:pt x="12721" y="3459"/>
                </a:cubicBezTo>
                <a:cubicBezTo>
                  <a:pt x="12739" y="3418"/>
                  <a:pt x="12758" y="3376"/>
                  <a:pt x="12779" y="3337"/>
                </a:cubicBezTo>
                <a:cubicBezTo>
                  <a:pt x="12823" y="3256"/>
                  <a:pt x="12881" y="3194"/>
                  <a:pt x="12921" y="3155"/>
                </a:cubicBezTo>
                <a:cubicBezTo>
                  <a:pt x="12967" y="3110"/>
                  <a:pt x="13015" y="3080"/>
                  <a:pt x="13065" y="3049"/>
                </a:cubicBezTo>
                <a:lnTo>
                  <a:pt x="13093" y="3032"/>
                </a:lnTo>
                <a:cubicBezTo>
                  <a:pt x="13147" y="2997"/>
                  <a:pt x="13217" y="2927"/>
                  <a:pt x="13253" y="2832"/>
                </a:cubicBezTo>
                <a:lnTo>
                  <a:pt x="13263" y="2805"/>
                </a:lnTo>
                <a:lnTo>
                  <a:pt x="13233" y="2795"/>
                </a:lnTo>
                <a:cubicBezTo>
                  <a:pt x="13216" y="2790"/>
                  <a:pt x="13198" y="2784"/>
                  <a:pt x="13180" y="2784"/>
                </a:cubicBezTo>
                <a:cubicBezTo>
                  <a:pt x="13176" y="2784"/>
                  <a:pt x="13172" y="2784"/>
                  <a:pt x="13167" y="2785"/>
                </a:cubicBezTo>
                <a:cubicBezTo>
                  <a:pt x="13157" y="2786"/>
                  <a:pt x="13148" y="2792"/>
                  <a:pt x="13139" y="2797"/>
                </a:cubicBezTo>
                <a:cubicBezTo>
                  <a:pt x="13131" y="2802"/>
                  <a:pt x="13123" y="2806"/>
                  <a:pt x="13116" y="2807"/>
                </a:cubicBezTo>
                <a:cubicBezTo>
                  <a:pt x="13097" y="2753"/>
                  <a:pt x="13070" y="2727"/>
                  <a:pt x="13033" y="2727"/>
                </a:cubicBezTo>
                <a:cubicBezTo>
                  <a:pt x="13011" y="2727"/>
                  <a:pt x="12988" y="2736"/>
                  <a:pt x="12965" y="2744"/>
                </a:cubicBezTo>
                <a:cubicBezTo>
                  <a:pt x="12943" y="2753"/>
                  <a:pt x="12919" y="2762"/>
                  <a:pt x="12897" y="2762"/>
                </a:cubicBezTo>
                <a:lnTo>
                  <a:pt x="12891" y="2762"/>
                </a:lnTo>
                <a:cubicBezTo>
                  <a:pt x="12871" y="2762"/>
                  <a:pt x="12852" y="2762"/>
                  <a:pt x="12833" y="2764"/>
                </a:cubicBezTo>
                <a:cubicBezTo>
                  <a:pt x="12826" y="2732"/>
                  <a:pt x="12810" y="2678"/>
                  <a:pt x="12777" y="2678"/>
                </a:cubicBezTo>
                <a:cubicBezTo>
                  <a:pt x="12752" y="2678"/>
                  <a:pt x="12726" y="2710"/>
                  <a:pt x="12701" y="2744"/>
                </a:cubicBezTo>
                <a:cubicBezTo>
                  <a:pt x="12675" y="2779"/>
                  <a:pt x="12627" y="2845"/>
                  <a:pt x="12582" y="2845"/>
                </a:cubicBezTo>
                <a:cubicBezTo>
                  <a:pt x="12574" y="2845"/>
                  <a:pt x="12567" y="2843"/>
                  <a:pt x="12560" y="2839"/>
                </a:cubicBezTo>
                <a:cubicBezTo>
                  <a:pt x="12542" y="2829"/>
                  <a:pt x="12534" y="2808"/>
                  <a:pt x="12524" y="2784"/>
                </a:cubicBezTo>
                <a:cubicBezTo>
                  <a:pt x="12517" y="2764"/>
                  <a:pt x="12509" y="2742"/>
                  <a:pt x="12494" y="2725"/>
                </a:cubicBezTo>
                <a:cubicBezTo>
                  <a:pt x="12482" y="2711"/>
                  <a:pt x="12468" y="2709"/>
                  <a:pt x="12458" y="2709"/>
                </a:cubicBezTo>
                <a:cubicBezTo>
                  <a:pt x="12455" y="2709"/>
                  <a:pt x="12443" y="2710"/>
                  <a:pt x="12441" y="2710"/>
                </a:cubicBezTo>
                <a:cubicBezTo>
                  <a:pt x="12434" y="2710"/>
                  <a:pt x="12430" y="2709"/>
                  <a:pt x="12426" y="2706"/>
                </a:cubicBezTo>
                <a:cubicBezTo>
                  <a:pt x="12420" y="2701"/>
                  <a:pt x="12417" y="2691"/>
                  <a:pt x="12414" y="2675"/>
                </a:cubicBezTo>
                <a:cubicBezTo>
                  <a:pt x="12410" y="2658"/>
                  <a:pt x="12406" y="2640"/>
                  <a:pt x="12395" y="2626"/>
                </a:cubicBezTo>
                <a:cubicBezTo>
                  <a:pt x="12384" y="2611"/>
                  <a:pt x="12368" y="2603"/>
                  <a:pt x="12348" y="2603"/>
                </a:cubicBezTo>
                <a:cubicBezTo>
                  <a:pt x="12335" y="2603"/>
                  <a:pt x="12322" y="2606"/>
                  <a:pt x="12311" y="2609"/>
                </a:cubicBezTo>
                <a:lnTo>
                  <a:pt x="12301" y="2611"/>
                </a:lnTo>
                <a:cubicBezTo>
                  <a:pt x="12290" y="2614"/>
                  <a:pt x="12289" y="2631"/>
                  <a:pt x="12289" y="2644"/>
                </a:cubicBezTo>
                <a:cubicBezTo>
                  <a:pt x="12286" y="2698"/>
                  <a:pt x="12280" y="2705"/>
                  <a:pt x="12276" y="2705"/>
                </a:cubicBezTo>
                <a:cubicBezTo>
                  <a:pt x="12264" y="2705"/>
                  <a:pt x="12256" y="2660"/>
                  <a:pt x="12252" y="2633"/>
                </a:cubicBezTo>
                <a:cubicBezTo>
                  <a:pt x="12249" y="2619"/>
                  <a:pt x="12247" y="2608"/>
                  <a:pt x="12245" y="2600"/>
                </a:cubicBezTo>
                <a:cubicBezTo>
                  <a:pt x="12230" y="2545"/>
                  <a:pt x="12206" y="2536"/>
                  <a:pt x="12180" y="2533"/>
                </a:cubicBezTo>
                <a:cubicBezTo>
                  <a:pt x="12172" y="2504"/>
                  <a:pt x="12149" y="2473"/>
                  <a:pt x="12149" y="2472"/>
                </a:cubicBezTo>
                <a:cubicBezTo>
                  <a:pt x="12128" y="2449"/>
                  <a:pt x="12105" y="2433"/>
                  <a:pt x="12082" y="2425"/>
                </a:cubicBezTo>
                <a:cubicBezTo>
                  <a:pt x="12050" y="2414"/>
                  <a:pt x="12015" y="2409"/>
                  <a:pt x="11982" y="2409"/>
                </a:cubicBezTo>
                <a:cubicBezTo>
                  <a:pt x="11963" y="2409"/>
                  <a:pt x="11945" y="2411"/>
                  <a:pt x="11929" y="2415"/>
                </a:cubicBezTo>
                <a:cubicBezTo>
                  <a:pt x="11901" y="2421"/>
                  <a:pt x="11887" y="2442"/>
                  <a:pt x="11873" y="2461"/>
                </a:cubicBezTo>
                <a:cubicBezTo>
                  <a:pt x="11867" y="2470"/>
                  <a:pt x="11860" y="2479"/>
                  <a:pt x="11852" y="2488"/>
                </a:cubicBezTo>
                <a:cubicBezTo>
                  <a:pt x="11842" y="2498"/>
                  <a:pt x="11832" y="2504"/>
                  <a:pt x="11822" y="2504"/>
                </a:cubicBezTo>
                <a:cubicBezTo>
                  <a:pt x="11808" y="2504"/>
                  <a:pt x="11794" y="2494"/>
                  <a:pt x="11782" y="2477"/>
                </a:cubicBezTo>
                <a:cubicBezTo>
                  <a:pt x="11745" y="2422"/>
                  <a:pt x="11720" y="2412"/>
                  <a:pt x="11672" y="2398"/>
                </a:cubicBezTo>
                <a:cubicBezTo>
                  <a:pt x="11669" y="2397"/>
                  <a:pt x="11656" y="2395"/>
                  <a:pt x="11639" y="2392"/>
                </a:cubicBezTo>
                <a:cubicBezTo>
                  <a:pt x="11601" y="2385"/>
                  <a:pt x="11505" y="2368"/>
                  <a:pt x="11483" y="2356"/>
                </a:cubicBezTo>
                <a:cubicBezTo>
                  <a:pt x="11478" y="2325"/>
                  <a:pt x="11474" y="2294"/>
                  <a:pt x="11469" y="2263"/>
                </a:cubicBezTo>
                <a:cubicBezTo>
                  <a:pt x="11463" y="2220"/>
                  <a:pt x="11456" y="2177"/>
                  <a:pt x="11451" y="2134"/>
                </a:cubicBezTo>
                <a:cubicBezTo>
                  <a:pt x="11447" y="2110"/>
                  <a:pt x="11446" y="2085"/>
                  <a:pt x="11444" y="2059"/>
                </a:cubicBezTo>
                <a:cubicBezTo>
                  <a:pt x="11441" y="2014"/>
                  <a:pt x="11438" y="1968"/>
                  <a:pt x="11426" y="1924"/>
                </a:cubicBezTo>
                <a:cubicBezTo>
                  <a:pt x="11411" y="1868"/>
                  <a:pt x="11371" y="1825"/>
                  <a:pt x="11334" y="1825"/>
                </a:cubicBezTo>
                <a:cubicBezTo>
                  <a:pt x="11325" y="1825"/>
                  <a:pt x="11315" y="1828"/>
                  <a:pt x="11307" y="1833"/>
                </a:cubicBezTo>
                <a:cubicBezTo>
                  <a:pt x="11254" y="1865"/>
                  <a:pt x="11263" y="2031"/>
                  <a:pt x="11268" y="2120"/>
                </a:cubicBezTo>
                <a:cubicBezTo>
                  <a:pt x="11268" y="2122"/>
                  <a:pt x="11268" y="2124"/>
                  <a:pt x="11268" y="2126"/>
                </a:cubicBezTo>
                <a:cubicBezTo>
                  <a:pt x="11223" y="2127"/>
                  <a:pt x="11074" y="2130"/>
                  <a:pt x="10856" y="2130"/>
                </a:cubicBezTo>
                <a:cubicBezTo>
                  <a:pt x="10776" y="2130"/>
                  <a:pt x="10687" y="2129"/>
                  <a:pt x="10590" y="2128"/>
                </a:cubicBezTo>
                <a:lnTo>
                  <a:pt x="10590" y="2128"/>
                </a:lnTo>
                <a:lnTo>
                  <a:pt x="10580" y="2128"/>
                </a:lnTo>
                <a:cubicBezTo>
                  <a:pt x="10049" y="2123"/>
                  <a:pt x="9247" y="2098"/>
                  <a:pt x="8435" y="2014"/>
                </a:cubicBezTo>
                <a:cubicBezTo>
                  <a:pt x="8375" y="2008"/>
                  <a:pt x="8314" y="2001"/>
                  <a:pt x="8254" y="1994"/>
                </a:cubicBezTo>
                <a:lnTo>
                  <a:pt x="8253" y="1993"/>
                </a:lnTo>
                <a:cubicBezTo>
                  <a:pt x="7679" y="1921"/>
                  <a:pt x="7122" y="1796"/>
                  <a:pt x="6630" y="1686"/>
                </a:cubicBezTo>
                <a:cubicBezTo>
                  <a:pt x="6448" y="1645"/>
                  <a:pt x="6276" y="1607"/>
                  <a:pt x="6122" y="1576"/>
                </a:cubicBezTo>
                <a:cubicBezTo>
                  <a:pt x="5379" y="1424"/>
                  <a:pt x="4932" y="1259"/>
                  <a:pt x="4192" y="987"/>
                </a:cubicBezTo>
                <a:cubicBezTo>
                  <a:pt x="4099" y="952"/>
                  <a:pt x="4000" y="915"/>
                  <a:pt x="3895" y="877"/>
                </a:cubicBezTo>
                <a:lnTo>
                  <a:pt x="3894" y="877"/>
                </a:lnTo>
                <a:cubicBezTo>
                  <a:pt x="3800" y="842"/>
                  <a:pt x="3702" y="806"/>
                  <a:pt x="3597" y="769"/>
                </a:cubicBezTo>
                <a:cubicBezTo>
                  <a:pt x="2645" y="425"/>
                  <a:pt x="1864" y="17"/>
                  <a:pt x="1831" y="0"/>
                </a:cubicBezTo>
                <a:lnTo>
                  <a:pt x="1822" y="42"/>
                </a:lnTo>
                <a:cubicBezTo>
                  <a:pt x="1820" y="41"/>
                  <a:pt x="1819" y="39"/>
                  <a:pt x="1819" y="39"/>
                </a:cubicBezTo>
                <a:cubicBezTo>
                  <a:pt x="1829" y="56"/>
                  <a:pt x="1862" y="203"/>
                  <a:pt x="1865" y="238"/>
                </a:cubicBezTo>
                <a:cubicBezTo>
                  <a:pt x="1859" y="246"/>
                  <a:pt x="1845" y="253"/>
                  <a:pt x="1833" y="258"/>
                </a:cubicBezTo>
                <a:cubicBezTo>
                  <a:pt x="1813" y="266"/>
                  <a:pt x="1791" y="276"/>
                  <a:pt x="1778" y="303"/>
                </a:cubicBezTo>
                <a:cubicBezTo>
                  <a:pt x="1760" y="341"/>
                  <a:pt x="1760" y="390"/>
                  <a:pt x="1761" y="432"/>
                </a:cubicBezTo>
                <a:cubicBezTo>
                  <a:pt x="1761" y="474"/>
                  <a:pt x="1762" y="510"/>
                  <a:pt x="1746" y="530"/>
                </a:cubicBezTo>
                <a:cubicBezTo>
                  <a:pt x="1729" y="551"/>
                  <a:pt x="1665" y="583"/>
                  <a:pt x="1633" y="583"/>
                </a:cubicBezTo>
                <a:cubicBezTo>
                  <a:pt x="1630" y="583"/>
                  <a:pt x="1628" y="583"/>
                  <a:pt x="1626" y="582"/>
                </a:cubicBezTo>
                <a:cubicBezTo>
                  <a:pt x="1601" y="573"/>
                  <a:pt x="1381" y="289"/>
                  <a:pt x="1341" y="182"/>
                </a:cubicBezTo>
                <a:cubicBezTo>
                  <a:pt x="1332" y="159"/>
                  <a:pt x="1321" y="154"/>
                  <a:pt x="1314" y="154"/>
                </a:cubicBezTo>
                <a:cubicBezTo>
                  <a:pt x="1266" y="154"/>
                  <a:pt x="1211" y="406"/>
                  <a:pt x="1189" y="515"/>
                </a:cubicBezTo>
                <a:lnTo>
                  <a:pt x="1188" y="519"/>
                </a:lnTo>
                <a:lnTo>
                  <a:pt x="1214" y="1422"/>
                </a:lnTo>
                <a:lnTo>
                  <a:pt x="1099" y="1987"/>
                </a:lnTo>
                <a:lnTo>
                  <a:pt x="1099" y="1987"/>
                </a:lnTo>
                <a:lnTo>
                  <a:pt x="1081" y="2072"/>
                </a:lnTo>
                <a:cubicBezTo>
                  <a:pt x="1081" y="2072"/>
                  <a:pt x="1099" y="2269"/>
                  <a:pt x="1100" y="2274"/>
                </a:cubicBezTo>
                <a:cubicBezTo>
                  <a:pt x="1105" y="2338"/>
                  <a:pt x="1049" y="2494"/>
                  <a:pt x="1011" y="2598"/>
                </a:cubicBezTo>
                <a:cubicBezTo>
                  <a:pt x="994" y="2645"/>
                  <a:pt x="979" y="2685"/>
                  <a:pt x="972" y="2712"/>
                </a:cubicBezTo>
                <a:cubicBezTo>
                  <a:pt x="950" y="2789"/>
                  <a:pt x="928" y="2866"/>
                  <a:pt x="905" y="2943"/>
                </a:cubicBezTo>
                <a:cubicBezTo>
                  <a:pt x="849" y="3135"/>
                  <a:pt x="791" y="3333"/>
                  <a:pt x="747" y="3534"/>
                </a:cubicBezTo>
                <a:cubicBezTo>
                  <a:pt x="733" y="3599"/>
                  <a:pt x="722" y="3660"/>
                  <a:pt x="710" y="3719"/>
                </a:cubicBezTo>
                <a:cubicBezTo>
                  <a:pt x="681" y="3874"/>
                  <a:pt x="655" y="4008"/>
                  <a:pt x="598" y="4153"/>
                </a:cubicBezTo>
                <a:cubicBezTo>
                  <a:pt x="577" y="4206"/>
                  <a:pt x="556" y="4257"/>
                  <a:pt x="535" y="4307"/>
                </a:cubicBezTo>
                <a:cubicBezTo>
                  <a:pt x="483" y="4431"/>
                  <a:pt x="434" y="4547"/>
                  <a:pt x="393" y="4686"/>
                </a:cubicBezTo>
                <a:cubicBezTo>
                  <a:pt x="319" y="4845"/>
                  <a:pt x="321" y="5112"/>
                  <a:pt x="324" y="5369"/>
                </a:cubicBezTo>
                <a:cubicBezTo>
                  <a:pt x="324" y="5417"/>
                  <a:pt x="324" y="5465"/>
                  <a:pt x="324" y="5511"/>
                </a:cubicBezTo>
                <a:cubicBezTo>
                  <a:pt x="324" y="5610"/>
                  <a:pt x="321" y="5679"/>
                  <a:pt x="315" y="5737"/>
                </a:cubicBezTo>
                <a:cubicBezTo>
                  <a:pt x="307" y="5817"/>
                  <a:pt x="289" y="5889"/>
                  <a:pt x="269" y="5965"/>
                </a:cubicBezTo>
                <a:cubicBezTo>
                  <a:pt x="255" y="6020"/>
                  <a:pt x="240" y="6077"/>
                  <a:pt x="230" y="6137"/>
                </a:cubicBezTo>
                <a:cubicBezTo>
                  <a:pt x="223" y="6178"/>
                  <a:pt x="219" y="6224"/>
                  <a:pt x="215" y="6272"/>
                </a:cubicBezTo>
                <a:cubicBezTo>
                  <a:pt x="207" y="6381"/>
                  <a:pt x="198" y="6493"/>
                  <a:pt x="151" y="6552"/>
                </a:cubicBezTo>
                <a:cubicBezTo>
                  <a:pt x="141" y="6565"/>
                  <a:pt x="129" y="6567"/>
                  <a:pt x="115" y="6569"/>
                </a:cubicBezTo>
                <a:cubicBezTo>
                  <a:pt x="96" y="6572"/>
                  <a:pt x="72" y="6576"/>
                  <a:pt x="51" y="6614"/>
                </a:cubicBezTo>
                <a:cubicBezTo>
                  <a:pt x="11" y="6687"/>
                  <a:pt x="-8" y="6905"/>
                  <a:pt x="3" y="6990"/>
                </a:cubicBezTo>
                <a:cubicBezTo>
                  <a:pt x="15" y="7082"/>
                  <a:pt x="39" y="7163"/>
                  <a:pt x="62" y="7241"/>
                </a:cubicBezTo>
                <a:cubicBezTo>
                  <a:pt x="100" y="7371"/>
                  <a:pt x="136" y="7492"/>
                  <a:pt x="117" y="7655"/>
                </a:cubicBezTo>
                <a:cubicBezTo>
                  <a:pt x="111" y="7710"/>
                  <a:pt x="97" y="7758"/>
                  <a:pt x="83" y="7805"/>
                </a:cubicBezTo>
                <a:cubicBezTo>
                  <a:pt x="63" y="7873"/>
                  <a:pt x="42" y="7943"/>
                  <a:pt x="44" y="8032"/>
                </a:cubicBezTo>
                <a:cubicBezTo>
                  <a:pt x="47" y="8173"/>
                  <a:pt x="85" y="8300"/>
                  <a:pt x="121" y="8424"/>
                </a:cubicBezTo>
                <a:cubicBezTo>
                  <a:pt x="161" y="8557"/>
                  <a:pt x="198" y="8684"/>
                  <a:pt x="194" y="8822"/>
                </a:cubicBezTo>
                <a:cubicBezTo>
                  <a:pt x="193" y="8844"/>
                  <a:pt x="189" y="8878"/>
                  <a:pt x="185" y="8915"/>
                </a:cubicBezTo>
                <a:cubicBezTo>
                  <a:pt x="172" y="9023"/>
                  <a:pt x="164" y="9102"/>
                  <a:pt x="183" y="9139"/>
                </a:cubicBezTo>
                <a:cubicBezTo>
                  <a:pt x="190" y="9152"/>
                  <a:pt x="199" y="9159"/>
                  <a:pt x="210" y="9159"/>
                </a:cubicBezTo>
                <a:cubicBezTo>
                  <a:pt x="220" y="9159"/>
                  <a:pt x="232" y="9153"/>
                  <a:pt x="247" y="9139"/>
                </a:cubicBezTo>
                <a:cubicBezTo>
                  <a:pt x="246" y="9186"/>
                  <a:pt x="260" y="9239"/>
                  <a:pt x="273" y="9288"/>
                </a:cubicBezTo>
                <a:cubicBezTo>
                  <a:pt x="284" y="9331"/>
                  <a:pt x="295" y="9375"/>
                  <a:pt x="294" y="9403"/>
                </a:cubicBezTo>
                <a:cubicBezTo>
                  <a:pt x="293" y="9417"/>
                  <a:pt x="286" y="9430"/>
                  <a:pt x="278" y="9444"/>
                </a:cubicBezTo>
                <a:cubicBezTo>
                  <a:pt x="268" y="9462"/>
                  <a:pt x="256" y="9482"/>
                  <a:pt x="255" y="9509"/>
                </a:cubicBezTo>
                <a:cubicBezTo>
                  <a:pt x="250" y="9650"/>
                  <a:pt x="265" y="9840"/>
                  <a:pt x="309" y="9950"/>
                </a:cubicBezTo>
                <a:cubicBezTo>
                  <a:pt x="331" y="10004"/>
                  <a:pt x="368" y="10032"/>
                  <a:pt x="404" y="10059"/>
                </a:cubicBezTo>
                <a:cubicBezTo>
                  <a:pt x="450" y="10094"/>
                  <a:pt x="491" y="10125"/>
                  <a:pt x="494" y="10204"/>
                </a:cubicBezTo>
                <a:cubicBezTo>
                  <a:pt x="496" y="10236"/>
                  <a:pt x="475" y="10262"/>
                  <a:pt x="456" y="10287"/>
                </a:cubicBezTo>
                <a:cubicBezTo>
                  <a:pt x="440" y="10307"/>
                  <a:pt x="426" y="10326"/>
                  <a:pt x="419" y="10349"/>
                </a:cubicBezTo>
                <a:cubicBezTo>
                  <a:pt x="399" y="10414"/>
                  <a:pt x="401" y="10458"/>
                  <a:pt x="404" y="10525"/>
                </a:cubicBezTo>
                <a:lnTo>
                  <a:pt x="405" y="10537"/>
                </a:lnTo>
                <a:cubicBezTo>
                  <a:pt x="415" y="10788"/>
                  <a:pt x="470" y="11000"/>
                  <a:pt x="523" y="11174"/>
                </a:cubicBezTo>
                <a:cubicBezTo>
                  <a:pt x="535" y="11214"/>
                  <a:pt x="550" y="11254"/>
                  <a:pt x="565" y="11293"/>
                </a:cubicBezTo>
                <a:cubicBezTo>
                  <a:pt x="587" y="11351"/>
                  <a:pt x="609" y="11411"/>
                  <a:pt x="622" y="11472"/>
                </a:cubicBezTo>
                <a:cubicBezTo>
                  <a:pt x="632" y="11519"/>
                  <a:pt x="636" y="11566"/>
                  <a:pt x="639" y="11617"/>
                </a:cubicBezTo>
                <a:cubicBezTo>
                  <a:pt x="644" y="11681"/>
                  <a:pt x="649" y="11748"/>
                  <a:pt x="668" y="11812"/>
                </a:cubicBezTo>
                <a:lnTo>
                  <a:pt x="670" y="11816"/>
                </a:lnTo>
                <a:lnTo>
                  <a:pt x="672" y="11819"/>
                </a:lnTo>
                <a:cubicBezTo>
                  <a:pt x="718" y="11880"/>
                  <a:pt x="703" y="11935"/>
                  <a:pt x="682" y="12011"/>
                </a:cubicBezTo>
                <a:cubicBezTo>
                  <a:pt x="677" y="12030"/>
                  <a:pt x="672" y="12050"/>
                  <a:pt x="668" y="12070"/>
                </a:cubicBezTo>
                <a:cubicBezTo>
                  <a:pt x="646" y="12166"/>
                  <a:pt x="645" y="12239"/>
                  <a:pt x="662" y="12295"/>
                </a:cubicBezTo>
                <a:cubicBezTo>
                  <a:pt x="689" y="12378"/>
                  <a:pt x="751" y="12407"/>
                  <a:pt x="824" y="12441"/>
                </a:cubicBezTo>
                <a:cubicBezTo>
                  <a:pt x="846" y="12451"/>
                  <a:pt x="868" y="12461"/>
                  <a:pt x="891" y="12474"/>
                </a:cubicBezTo>
                <a:cubicBezTo>
                  <a:pt x="967" y="12516"/>
                  <a:pt x="1074" y="12594"/>
                  <a:pt x="1156" y="12729"/>
                </a:cubicBezTo>
                <a:cubicBezTo>
                  <a:pt x="1181" y="12771"/>
                  <a:pt x="1197" y="12829"/>
                  <a:pt x="1213" y="12886"/>
                </a:cubicBezTo>
                <a:cubicBezTo>
                  <a:pt x="1231" y="12951"/>
                  <a:pt x="1249" y="13018"/>
                  <a:pt x="1282" y="13064"/>
                </a:cubicBezTo>
                <a:cubicBezTo>
                  <a:pt x="1311" y="13104"/>
                  <a:pt x="1345" y="13110"/>
                  <a:pt x="1373" y="13110"/>
                </a:cubicBezTo>
                <a:cubicBezTo>
                  <a:pt x="1380" y="13110"/>
                  <a:pt x="1387" y="13110"/>
                  <a:pt x="1394" y="13109"/>
                </a:cubicBezTo>
                <a:cubicBezTo>
                  <a:pt x="1400" y="13109"/>
                  <a:pt x="1407" y="13109"/>
                  <a:pt x="1413" y="13109"/>
                </a:cubicBezTo>
                <a:cubicBezTo>
                  <a:pt x="1447" y="13109"/>
                  <a:pt x="1469" y="13119"/>
                  <a:pt x="1482" y="13175"/>
                </a:cubicBezTo>
                <a:cubicBezTo>
                  <a:pt x="1486" y="13192"/>
                  <a:pt x="1483" y="13219"/>
                  <a:pt x="1481" y="13245"/>
                </a:cubicBezTo>
                <a:cubicBezTo>
                  <a:pt x="1478" y="13282"/>
                  <a:pt x="1475" y="13319"/>
                  <a:pt x="1486" y="13348"/>
                </a:cubicBezTo>
                <a:cubicBezTo>
                  <a:pt x="1499" y="13383"/>
                  <a:pt x="1507" y="13400"/>
                  <a:pt x="1523" y="13400"/>
                </a:cubicBezTo>
                <a:lnTo>
                  <a:pt x="1531" y="13400"/>
                </a:lnTo>
                <a:cubicBezTo>
                  <a:pt x="1534" y="13400"/>
                  <a:pt x="1540" y="13401"/>
                  <a:pt x="1549" y="13409"/>
                </a:cubicBezTo>
                <a:cubicBezTo>
                  <a:pt x="1562" y="13420"/>
                  <a:pt x="1576" y="13422"/>
                  <a:pt x="1589" y="13424"/>
                </a:cubicBezTo>
                <a:cubicBezTo>
                  <a:pt x="1603" y="13426"/>
                  <a:pt x="1616" y="13427"/>
                  <a:pt x="1629" y="13442"/>
                </a:cubicBezTo>
                <a:cubicBezTo>
                  <a:pt x="1643" y="13457"/>
                  <a:pt x="1652" y="13489"/>
                  <a:pt x="1662" y="13519"/>
                </a:cubicBezTo>
                <a:cubicBezTo>
                  <a:pt x="1671" y="13548"/>
                  <a:pt x="1680" y="13577"/>
                  <a:pt x="1693" y="13599"/>
                </a:cubicBezTo>
                <a:cubicBezTo>
                  <a:pt x="1705" y="13618"/>
                  <a:pt x="1721" y="13625"/>
                  <a:pt x="1735" y="13631"/>
                </a:cubicBezTo>
                <a:cubicBezTo>
                  <a:pt x="1752" y="13637"/>
                  <a:pt x="1762" y="13642"/>
                  <a:pt x="1769" y="13659"/>
                </a:cubicBezTo>
                <a:cubicBezTo>
                  <a:pt x="1774" y="13672"/>
                  <a:pt x="1771" y="13693"/>
                  <a:pt x="1768" y="13714"/>
                </a:cubicBezTo>
                <a:cubicBezTo>
                  <a:pt x="1765" y="13740"/>
                  <a:pt x="1761" y="13770"/>
                  <a:pt x="1770" y="13796"/>
                </a:cubicBezTo>
                <a:cubicBezTo>
                  <a:pt x="1787" y="13850"/>
                  <a:pt x="1813" y="13875"/>
                  <a:pt x="1836" y="13897"/>
                </a:cubicBezTo>
                <a:cubicBezTo>
                  <a:pt x="1864" y="13925"/>
                  <a:pt x="1889" y="13950"/>
                  <a:pt x="1899" y="14024"/>
                </a:cubicBezTo>
                <a:cubicBezTo>
                  <a:pt x="1902" y="14056"/>
                  <a:pt x="1892" y="14122"/>
                  <a:pt x="1880" y="14192"/>
                </a:cubicBezTo>
                <a:cubicBezTo>
                  <a:pt x="1861" y="14313"/>
                  <a:pt x="1839" y="14451"/>
                  <a:pt x="1871" y="14524"/>
                </a:cubicBezTo>
                <a:cubicBezTo>
                  <a:pt x="1883" y="14553"/>
                  <a:pt x="1901" y="14569"/>
                  <a:pt x="1927" y="14573"/>
                </a:cubicBezTo>
                <a:cubicBezTo>
                  <a:pt x="1932" y="14574"/>
                  <a:pt x="2785" y="14717"/>
                  <a:pt x="2934" y="14742"/>
                </a:cubicBezTo>
                <a:lnTo>
                  <a:pt x="2884" y="14893"/>
                </a:lnTo>
                <a:lnTo>
                  <a:pt x="4505" y="16371"/>
                </a:lnTo>
                <a:lnTo>
                  <a:pt x="5315" y="16524"/>
                </a:lnTo>
                <a:lnTo>
                  <a:pt x="5315" y="16524"/>
                </a:lnTo>
                <a:lnTo>
                  <a:pt x="5693" y="16596"/>
                </a:lnTo>
                <a:lnTo>
                  <a:pt x="5731" y="16225"/>
                </a:lnTo>
                <a:cubicBezTo>
                  <a:pt x="5820" y="16236"/>
                  <a:pt x="6360" y="16300"/>
                  <a:pt x="6434" y="16309"/>
                </a:cubicBezTo>
                <a:lnTo>
                  <a:pt x="6434" y="16309"/>
                </a:lnTo>
                <a:lnTo>
                  <a:pt x="6442" y="16310"/>
                </a:lnTo>
                <a:cubicBezTo>
                  <a:pt x="6493" y="16317"/>
                  <a:pt x="6541" y="16446"/>
                  <a:pt x="6579" y="16550"/>
                </a:cubicBezTo>
                <a:cubicBezTo>
                  <a:pt x="6595" y="16595"/>
                  <a:pt x="6611" y="16637"/>
                  <a:pt x="6625" y="16665"/>
                </a:cubicBezTo>
                <a:cubicBezTo>
                  <a:pt x="6647" y="16707"/>
                  <a:pt x="6669" y="16751"/>
                  <a:pt x="6690" y="16796"/>
                </a:cubicBezTo>
                <a:cubicBezTo>
                  <a:pt x="6746" y="16909"/>
                  <a:pt x="6803" y="17027"/>
                  <a:pt x="6868" y="17123"/>
                </a:cubicBezTo>
                <a:cubicBezTo>
                  <a:pt x="6895" y="17163"/>
                  <a:pt x="6925" y="17197"/>
                  <a:pt x="6955" y="17230"/>
                </a:cubicBezTo>
                <a:cubicBezTo>
                  <a:pt x="7014" y="17296"/>
                  <a:pt x="7069" y="17359"/>
                  <a:pt x="7099" y="17463"/>
                </a:cubicBezTo>
                <a:cubicBezTo>
                  <a:pt x="7129" y="17565"/>
                  <a:pt x="7146" y="17678"/>
                  <a:pt x="7162" y="17787"/>
                </a:cubicBezTo>
                <a:cubicBezTo>
                  <a:pt x="7186" y="17944"/>
                  <a:pt x="7211" y="18105"/>
                  <a:pt x="7271" y="18241"/>
                </a:cubicBezTo>
                <a:cubicBezTo>
                  <a:pt x="7381" y="18486"/>
                  <a:pt x="7561" y="18658"/>
                  <a:pt x="7693" y="18759"/>
                </a:cubicBezTo>
                <a:cubicBezTo>
                  <a:pt x="7707" y="18769"/>
                  <a:pt x="7722" y="18781"/>
                  <a:pt x="7737" y="18793"/>
                </a:cubicBezTo>
                <a:cubicBezTo>
                  <a:pt x="7783" y="18829"/>
                  <a:pt x="7836" y="18871"/>
                  <a:pt x="7876" y="18894"/>
                </a:cubicBezTo>
                <a:cubicBezTo>
                  <a:pt x="7879" y="18895"/>
                  <a:pt x="7883" y="18896"/>
                  <a:pt x="7886" y="18896"/>
                </a:cubicBezTo>
                <a:cubicBezTo>
                  <a:pt x="7933" y="18896"/>
                  <a:pt x="7991" y="18710"/>
                  <a:pt x="8062" y="18467"/>
                </a:cubicBezTo>
                <a:cubicBezTo>
                  <a:pt x="8081" y="18401"/>
                  <a:pt x="8099" y="18338"/>
                  <a:pt x="8106" y="18324"/>
                </a:cubicBezTo>
                <a:cubicBezTo>
                  <a:pt x="8146" y="18245"/>
                  <a:pt x="8207" y="18206"/>
                  <a:pt x="8292" y="18206"/>
                </a:cubicBezTo>
                <a:cubicBezTo>
                  <a:pt x="8367" y="18206"/>
                  <a:pt x="8448" y="18236"/>
                  <a:pt x="8513" y="18261"/>
                </a:cubicBezTo>
                <a:lnTo>
                  <a:pt x="8527" y="18266"/>
                </a:lnTo>
                <a:cubicBezTo>
                  <a:pt x="8695" y="18329"/>
                  <a:pt x="8882" y="18578"/>
                  <a:pt x="8953" y="18834"/>
                </a:cubicBezTo>
                <a:cubicBezTo>
                  <a:pt x="8972" y="18900"/>
                  <a:pt x="8991" y="18965"/>
                  <a:pt x="9010" y="19027"/>
                </a:cubicBezTo>
                <a:cubicBezTo>
                  <a:pt x="9052" y="19164"/>
                  <a:pt x="9091" y="19293"/>
                  <a:pt x="9120" y="19441"/>
                </a:cubicBezTo>
                <a:cubicBezTo>
                  <a:pt x="9137" y="19528"/>
                  <a:pt x="9170" y="19563"/>
                  <a:pt x="9202" y="19596"/>
                </a:cubicBezTo>
                <a:cubicBezTo>
                  <a:pt x="9222" y="19617"/>
                  <a:pt x="9242" y="19637"/>
                  <a:pt x="9258" y="19670"/>
                </a:cubicBezTo>
                <a:cubicBezTo>
                  <a:pt x="9279" y="19713"/>
                  <a:pt x="9290" y="19768"/>
                  <a:pt x="9301" y="19827"/>
                </a:cubicBezTo>
                <a:cubicBezTo>
                  <a:pt x="9314" y="19893"/>
                  <a:pt x="9327" y="19962"/>
                  <a:pt x="9358" y="20019"/>
                </a:cubicBezTo>
                <a:cubicBezTo>
                  <a:pt x="9374" y="20049"/>
                  <a:pt x="9395" y="20072"/>
                  <a:pt x="9415" y="20094"/>
                </a:cubicBezTo>
                <a:cubicBezTo>
                  <a:pt x="9446" y="20127"/>
                  <a:pt x="9474" y="20158"/>
                  <a:pt x="9485" y="20212"/>
                </a:cubicBezTo>
                <a:cubicBezTo>
                  <a:pt x="9493" y="20252"/>
                  <a:pt x="9489" y="20306"/>
                  <a:pt x="9485" y="20363"/>
                </a:cubicBezTo>
                <a:cubicBezTo>
                  <a:pt x="9482" y="20414"/>
                  <a:pt x="9479" y="20466"/>
                  <a:pt x="9484" y="20512"/>
                </a:cubicBezTo>
                <a:cubicBezTo>
                  <a:pt x="9494" y="20600"/>
                  <a:pt x="9524" y="20671"/>
                  <a:pt x="9552" y="20740"/>
                </a:cubicBezTo>
                <a:cubicBezTo>
                  <a:pt x="9562" y="20763"/>
                  <a:pt x="9571" y="20786"/>
                  <a:pt x="9580" y="20810"/>
                </a:cubicBezTo>
                <a:cubicBezTo>
                  <a:pt x="9599" y="20861"/>
                  <a:pt x="9607" y="20906"/>
                  <a:pt x="9614" y="20954"/>
                </a:cubicBezTo>
                <a:cubicBezTo>
                  <a:pt x="9619" y="20983"/>
                  <a:pt x="9624" y="21013"/>
                  <a:pt x="9632" y="21046"/>
                </a:cubicBezTo>
                <a:cubicBezTo>
                  <a:pt x="9671" y="21211"/>
                  <a:pt x="9761" y="21238"/>
                  <a:pt x="9847" y="21264"/>
                </a:cubicBezTo>
                <a:cubicBezTo>
                  <a:pt x="9888" y="21277"/>
                  <a:pt x="9931" y="21290"/>
                  <a:pt x="9966" y="21317"/>
                </a:cubicBezTo>
                <a:cubicBezTo>
                  <a:pt x="9984" y="21331"/>
                  <a:pt x="9998" y="21353"/>
                  <a:pt x="10014" y="21377"/>
                </a:cubicBezTo>
                <a:cubicBezTo>
                  <a:pt x="10033" y="21406"/>
                  <a:pt x="10053" y="21437"/>
                  <a:pt x="10080" y="21453"/>
                </a:cubicBezTo>
                <a:cubicBezTo>
                  <a:pt x="10118" y="21475"/>
                  <a:pt x="10157" y="21476"/>
                  <a:pt x="10194" y="21476"/>
                </a:cubicBezTo>
                <a:cubicBezTo>
                  <a:pt x="10230" y="21477"/>
                  <a:pt x="10263" y="21477"/>
                  <a:pt x="10296" y="21494"/>
                </a:cubicBezTo>
                <a:cubicBezTo>
                  <a:pt x="10317" y="21504"/>
                  <a:pt x="10336" y="21521"/>
                  <a:pt x="10356" y="21540"/>
                </a:cubicBezTo>
                <a:cubicBezTo>
                  <a:pt x="10390" y="21569"/>
                  <a:pt x="10424" y="21600"/>
                  <a:pt x="10466" y="21600"/>
                </a:cubicBezTo>
                <a:cubicBezTo>
                  <a:pt x="10470" y="21600"/>
                  <a:pt x="10474" y="21600"/>
                  <a:pt x="10479" y="21599"/>
                </a:cubicBezTo>
                <a:cubicBezTo>
                  <a:pt x="10537" y="21590"/>
                  <a:pt x="10579" y="21574"/>
                  <a:pt x="10596" y="21526"/>
                </a:cubicBezTo>
                <a:cubicBezTo>
                  <a:pt x="10609" y="21489"/>
                  <a:pt x="10606" y="21440"/>
                  <a:pt x="10587" y="21371"/>
                </a:cubicBezTo>
                <a:cubicBezTo>
                  <a:pt x="10571" y="21316"/>
                  <a:pt x="10552" y="21260"/>
                  <a:pt x="10533" y="21206"/>
                </a:cubicBezTo>
                <a:cubicBezTo>
                  <a:pt x="10492" y="21087"/>
                  <a:pt x="10450" y="20964"/>
                  <a:pt x="10441" y="20830"/>
                </a:cubicBezTo>
                <a:cubicBezTo>
                  <a:pt x="10431" y="20662"/>
                  <a:pt x="10476" y="20459"/>
                  <a:pt x="10517" y="20280"/>
                </a:cubicBezTo>
                <a:cubicBezTo>
                  <a:pt x="10528" y="20227"/>
                  <a:pt x="10540" y="20177"/>
                  <a:pt x="10549" y="20130"/>
                </a:cubicBezTo>
                <a:cubicBezTo>
                  <a:pt x="10596" y="19898"/>
                  <a:pt x="10647" y="19681"/>
                  <a:pt x="10762" y="19567"/>
                </a:cubicBezTo>
                <a:cubicBezTo>
                  <a:pt x="10775" y="19554"/>
                  <a:pt x="10785" y="19548"/>
                  <a:pt x="10793" y="19548"/>
                </a:cubicBezTo>
                <a:cubicBezTo>
                  <a:pt x="10800" y="19548"/>
                  <a:pt x="10806" y="19552"/>
                  <a:pt x="10813" y="19557"/>
                </a:cubicBezTo>
                <a:cubicBezTo>
                  <a:pt x="10822" y="19563"/>
                  <a:pt x="10833" y="19571"/>
                  <a:pt x="10849" y="19571"/>
                </a:cubicBezTo>
                <a:cubicBezTo>
                  <a:pt x="10858" y="19571"/>
                  <a:pt x="10867" y="19568"/>
                  <a:pt x="10878" y="19562"/>
                </a:cubicBezTo>
                <a:cubicBezTo>
                  <a:pt x="10902" y="19550"/>
                  <a:pt x="10923" y="19515"/>
                  <a:pt x="10931" y="19472"/>
                </a:cubicBezTo>
                <a:cubicBezTo>
                  <a:pt x="10939" y="19436"/>
                  <a:pt x="10936" y="19400"/>
                  <a:pt x="10925" y="19374"/>
                </a:cubicBezTo>
                <a:cubicBezTo>
                  <a:pt x="10917" y="19358"/>
                  <a:pt x="10907" y="19346"/>
                  <a:pt x="10898" y="19334"/>
                </a:cubicBezTo>
                <a:cubicBezTo>
                  <a:pt x="10892" y="19327"/>
                  <a:pt x="10882" y="19315"/>
                  <a:pt x="10881" y="19310"/>
                </a:cubicBezTo>
                <a:cubicBezTo>
                  <a:pt x="10881" y="19310"/>
                  <a:pt x="10883" y="19300"/>
                  <a:pt x="10906" y="19283"/>
                </a:cubicBezTo>
                <a:cubicBezTo>
                  <a:pt x="10921" y="19272"/>
                  <a:pt x="10942" y="19265"/>
                  <a:pt x="10964" y="19265"/>
                </a:cubicBezTo>
                <a:cubicBezTo>
                  <a:pt x="10996" y="19265"/>
                  <a:pt x="11023" y="19279"/>
                  <a:pt x="11036" y="19302"/>
                </a:cubicBezTo>
                <a:lnTo>
                  <a:pt x="11039" y="19307"/>
                </a:lnTo>
                <a:lnTo>
                  <a:pt x="11044" y="19308"/>
                </a:lnTo>
                <a:cubicBezTo>
                  <a:pt x="11054" y="19311"/>
                  <a:pt x="11065" y="19312"/>
                  <a:pt x="11075" y="19312"/>
                </a:cubicBezTo>
                <a:cubicBezTo>
                  <a:pt x="11075" y="19312"/>
                  <a:pt x="11075" y="19312"/>
                  <a:pt x="11075" y="19312"/>
                </a:cubicBezTo>
                <a:cubicBezTo>
                  <a:pt x="11190" y="19312"/>
                  <a:pt x="11290" y="19168"/>
                  <a:pt x="11386" y="19029"/>
                </a:cubicBezTo>
                <a:cubicBezTo>
                  <a:pt x="11463" y="18920"/>
                  <a:pt x="11542" y="18806"/>
                  <a:pt x="11623" y="18773"/>
                </a:cubicBezTo>
                <a:cubicBezTo>
                  <a:pt x="11633" y="18769"/>
                  <a:pt x="11642" y="18766"/>
                  <a:pt x="11650" y="18764"/>
                </a:cubicBezTo>
                <a:cubicBezTo>
                  <a:pt x="11692" y="18750"/>
                  <a:pt x="11731" y="18737"/>
                  <a:pt x="11753" y="18646"/>
                </a:cubicBezTo>
                <a:lnTo>
                  <a:pt x="11763" y="18607"/>
                </a:lnTo>
                <a:lnTo>
                  <a:pt x="11738" y="18617"/>
                </a:lnTo>
                <a:cubicBezTo>
                  <a:pt x="11732" y="18619"/>
                  <a:pt x="11727" y="18620"/>
                  <a:pt x="11721" y="18620"/>
                </a:cubicBezTo>
                <a:cubicBezTo>
                  <a:pt x="11670" y="18620"/>
                  <a:pt x="11614" y="18547"/>
                  <a:pt x="11594" y="18478"/>
                </a:cubicBezTo>
                <a:cubicBezTo>
                  <a:pt x="11602" y="18488"/>
                  <a:pt x="11610" y="18500"/>
                  <a:pt x="11612" y="18506"/>
                </a:cubicBezTo>
                <a:cubicBezTo>
                  <a:pt x="11611" y="18501"/>
                  <a:pt x="11613" y="18493"/>
                  <a:pt x="11616" y="18490"/>
                </a:cubicBezTo>
                <a:lnTo>
                  <a:pt x="11627" y="18531"/>
                </a:lnTo>
                <a:cubicBezTo>
                  <a:pt x="11660" y="18509"/>
                  <a:pt x="11661" y="18458"/>
                  <a:pt x="11661" y="18421"/>
                </a:cubicBezTo>
                <a:cubicBezTo>
                  <a:pt x="11662" y="18377"/>
                  <a:pt x="11664" y="18368"/>
                  <a:pt x="11682" y="18368"/>
                </a:cubicBezTo>
                <a:cubicBezTo>
                  <a:pt x="11686" y="18368"/>
                  <a:pt x="11690" y="18368"/>
                  <a:pt x="11695" y="18370"/>
                </a:cubicBezTo>
                <a:cubicBezTo>
                  <a:pt x="11689" y="18429"/>
                  <a:pt x="11685" y="18488"/>
                  <a:pt x="11704" y="18516"/>
                </a:cubicBezTo>
                <a:cubicBezTo>
                  <a:pt x="11712" y="18528"/>
                  <a:pt x="11721" y="18534"/>
                  <a:pt x="11731" y="18534"/>
                </a:cubicBezTo>
                <a:cubicBezTo>
                  <a:pt x="11744" y="18534"/>
                  <a:pt x="11755" y="18525"/>
                  <a:pt x="11765" y="18517"/>
                </a:cubicBezTo>
                <a:cubicBezTo>
                  <a:pt x="11774" y="18510"/>
                  <a:pt x="11782" y="18503"/>
                  <a:pt x="11790" y="18503"/>
                </a:cubicBezTo>
                <a:cubicBezTo>
                  <a:pt x="11795" y="18503"/>
                  <a:pt x="11803" y="18511"/>
                  <a:pt x="11811" y="18518"/>
                </a:cubicBezTo>
                <a:cubicBezTo>
                  <a:pt x="11822" y="18528"/>
                  <a:pt x="11833" y="18538"/>
                  <a:pt x="11844" y="18538"/>
                </a:cubicBezTo>
                <a:cubicBezTo>
                  <a:pt x="11848" y="18538"/>
                  <a:pt x="11852" y="18536"/>
                  <a:pt x="11856" y="18533"/>
                </a:cubicBezTo>
                <a:cubicBezTo>
                  <a:pt x="11879" y="18516"/>
                  <a:pt x="11882" y="18463"/>
                  <a:pt x="11879" y="18406"/>
                </a:cubicBezTo>
                <a:cubicBezTo>
                  <a:pt x="11890" y="18407"/>
                  <a:pt x="11900" y="18407"/>
                  <a:pt x="11910" y="18408"/>
                </a:cubicBezTo>
                <a:cubicBezTo>
                  <a:pt x="11935" y="18410"/>
                  <a:pt x="11960" y="18412"/>
                  <a:pt x="11985" y="18412"/>
                </a:cubicBezTo>
                <a:cubicBezTo>
                  <a:pt x="11997" y="18412"/>
                  <a:pt x="12009" y="18412"/>
                  <a:pt x="12021" y="18411"/>
                </a:cubicBezTo>
                <a:cubicBezTo>
                  <a:pt x="12049" y="18408"/>
                  <a:pt x="12079" y="18404"/>
                  <a:pt x="12112" y="18399"/>
                </a:cubicBezTo>
                <a:lnTo>
                  <a:pt x="12112" y="18399"/>
                </a:lnTo>
                <a:lnTo>
                  <a:pt x="12119" y="18398"/>
                </a:lnTo>
                <a:lnTo>
                  <a:pt x="12145" y="18394"/>
                </a:lnTo>
                <a:lnTo>
                  <a:pt x="12144" y="18393"/>
                </a:lnTo>
                <a:cubicBezTo>
                  <a:pt x="12194" y="18385"/>
                  <a:pt x="12244" y="18376"/>
                  <a:pt x="12293" y="18366"/>
                </a:cubicBezTo>
                <a:cubicBezTo>
                  <a:pt x="12301" y="18364"/>
                  <a:pt x="12310" y="18362"/>
                  <a:pt x="12318" y="18361"/>
                </a:cubicBezTo>
                <a:cubicBezTo>
                  <a:pt x="12354" y="18354"/>
                  <a:pt x="12392" y="18347"/>
                  <a:pt x="12426" y="18328"/>
                </a:cubicBezTo>
                <a:cubicBezTo>
                  <a:pt x="12441" y="18319"/>
                  <a:pt x="12452" y="18315"/>
                  <a:pt x="12461" y="18315"/>
                </a:cubicBezTo>
                <a:cubicBezTo>
                  <a:pt x="12473" y="18315"/>
                  <a:pt x="12479" y="18323"/>
                  <a:pt x="12492" y="18341"/>
                </a:cubicBezTo>
                <a:cubicBezTo>
                  <a:pt x="12502" y="18355"/>
                  <a:pt x="12515" y="18372"/>
                  <a:pt x="12535" y="18388"/>
                </a:cubicBezTo>
                <a:cubicBezTo>
                  <a:pt x="12539" y="18392"/>
                  <a:pt x="12544" y="18397"/>
                  <a:pt x="12550" y="18402"/>
                </a:cubicBezTo>
                <a:cubicBezTo>
                  <a:pt x="12575" y="18425"/>
                  <a:pt x="12610" y="18457"/>
                  <a:pt x="12641" y="18457"/>
                </a:cubicBezTo>
                <a:cubicBezTo>
                  <a:pt x="12658" y="18457"/>
                  <a:pt x="12672" y="18448"/>
                  <a:pt x="12682" y="18429"/>
                </a:cubicBezTo>
                <a:cubicBezTo>
                  <a:pt x="12687" y="18429"/>
                  <a:pt x="12693" y="18429"/>
                  <a:pt x="12698" y="18429"/>
                </a:cubicBezTo>
                <a:cubicBezTo>
                  <a:pt x="12721" y="18429"/>
                  <a:pt x="12740" y="18433"/>
                  <a:pt x="12757" y="18442"/>
                </a:cubicBezTo>
                <a:cubicBezTo>
                  <a:pt x="12763" y="18445"/>
                  <a:pt x="12770" y="18450"/>
                  <a:pt x="12776" y="18455"/>
                </a:cubicBezTo>
                <a:cubicBezTo>
                  <a:pt x="12788" y="18465"/>
                  <a:pt x="12802" y="18477"/>
                  <a:pt x="12818" y="18477"/>
                </a:cubicBezTo>
                <a:cubicBezTo>
                  <a:pt x="12825" y="18477"/>
                  <a:pt x="12833" y="18474"/>
                  <a:pt x="12840" y="18469"/>
                </a:cubicBezTo>
                <a:lnTo>
                  <a:pt x="12848" y="18463"/>
                </a:lnTo>
                <a:lnTo>
                  <a:pt x="12848" y="18448"/>
                </a:lnTo>
                <a:cubicBezTo>
                  <a:pt x="12847" y="18415"/>
                  <a:pt x="12835" y="18383"/>
                  <a:pt x="12824" y="18352"/>
                </a:cubicBezTo>
                <a:cubicBezTo>
                  <a:pt x="12813" y="18319"/>
                  <a:pt x="12801" y="18285"/>
                  <a:pt x="12806" y="18261"/>
                </a:cubicBezTo>
                <a:cubicBezTo>
                  <a:pt x="12815" y="18220"/>
                  <a:pt x="12863" y="18214"/>
                  <a:pt x="12891" y="18214"/>
                </a:cubicBezTo>
                <a:cubicBezTo>
                  <a:pt x="12905" y="18214"/>
                  <a:pt x="12917" y="18215"/>
                  <a:pt x="12927" y="18217"/>
                </a:cubicBezTo>
                <a:cubicBezTo>
                  <a:pt x="12971" y="18224"/>
                  <a:pt x="13007" y="18263"/>
                  <a:pt x="13045" y="18305"/>
                </a:cubicBezTo>
                <a:cubicBezTo>
                  <a:pt x="13052" y="18313"/>
                  <a:pt x="13059" y="18320"/>
                  <a:pt x="13066" y="18327"/>
                </a:cubicBezTo>
                <a:cubicBezTo>
                  <a:pt x="13093" y="18356"/>
                  <a:pt x="13127" y="18370"/>
                  <a:pt x="13159" y="18383"/>
                </a:cubicBezTo>
                <a:cubicBezTo>
                  <a:pt x="13196" y="18398"/>
                  <a:pt x="13232" y="18412"/>
                  <a:pt x="13257" y="18449"/>
                </a:cubicBezTo>
                <a:cubicBezTo>
                  <a:pt x="13272" y="18471"/>
                  <a:pt x="13278" y="18504"/>
                  <a:pt x="13285" y="18539"/>
                </a:cubicBezTo>
                <a:cubicBezTo>
                  <a:pt x="13293" y="18581"/>
                  <a:pt x="13301" y="18624"/>
                  <a:pt x="13324" y="18650"/>
                </a:cubicBezTo>
                <a:cubicBezTo>
                  <a:pt x="13346" y="18676"/>
                  <a:pt x="13378" y="18680"/>
                  <a:pt x="13406" y="18680"/>
                </a:cubicBezTo>
                <a:cubicBezTo>
                  <a:pt x="13416" y="18680"/>
                  <a:pt x="13426" y="18680"/>
                  <a:pt x="13435" y="18679"/>
                </a:cubicBezTo>
                <a:cubicBezTo>
                  <a:pt x="13444" y="18679"/>
                  <a:pt x="13453" y="18678"/>
                  <a:pt x="13462" y="18678"/>
                </a:cubicBezTo>
                <a:cubicBezTo>
                  <a:pt x="13476" y="18678"/>
                  <a:pt x="13486" y="18679"/>
                  <a:pt x="13493" y="18682"/>
                </a:cubicBezTo>
                <a:lnTo>
                  <a:pt x="13508" y="18686"/>
                </a:lnTo>
                <a:lnTo>
                  <a:pt x="13510" y="18663"/>
                </a:lnTo>
                <a:cubicBezTo>
                  <a:pt x="13512" y="18629"/>
                  <a:pt x="13518" y="18601"/>
                  <a:pt x="13526" y="18591"/>
                </a:cubicBezTo>
                <a:cubicBezTo>
                  <a:pt x="13528" y="18587"/>
                  <a:pt x="13541" y="18574"/>
                  <a:pt x="13589" y="18574"/>
                </a:cubicBezTo>
                <a:cubicBezTo>
                  <a:pt x="13634" y="18574"/>
                  <a:pt x="13688" y="18586"/>
                  <a:pt x="13714" y="18596"/>
                </a:cubicBezTo>
                <a:cubicBezTo>
                  <a:pt x="13708" y="18654"/>
                  <a:pt x="13702" y="18714"/>
                  <a:pt x="13705" y="18753"/>
                </a:cubicBezTo>
                <a:lnTo>
                  <a:pt x="13706" y="18768"/>
                </a:lnTo>
                <a:lnTo>
                  <a:pt x="13715" y="18772"/>
                </a:lnTo>
                <a:cubicBezTo>
                  <a:pt x="13719" y="18774"/>
                  <a:pt x="13723" y="18775"/>
                  <a:pt x="13727" y="18775"/>
                </a:cubicBezTo>
                <a:cubicBezTo>
                  <a:pt x="13776" y="18775"/>
                  <a:pt x="13794" y="18667"/>
                  <a:pt x="13798" y="18645"/>
                </a:cubicBezTo>
                <a:cubicBezTo>
                  <a:pt x="13819" y="18504"/>
                  <a:pt x="13737" y="18453"/>
                  <a:pt x="13657" y="18404"/>
                </a:cubicBezTo>
                <a:cubicBezTo>
                  <a:pt x="13592" y="18364"/>
                  <a:pt x="13526" y="18323"/>
                  <a:pt x="13505" y="18236"/>
                </a:cubicBezTo>
                <a:cubicBezTo>
                  <a:pt x="13515" y="18245"/>
                  <a:pt x="13524" y="18257"/>
                  <a:pt x="13534" y="18269"/>
                </a:cubicBezTo>
                <a:cubicBezTo>
                  <a:pt x="13539" y="18274"/>
                  <a:pt x="13544" y="18280"/>
                  <a:pt x="13550" y="18286"/>
                </a:cubicBezTo>
                <a:cubicBezTo>
                  <a:pt x="13587" y="18328"/>
                  <a:pt x="13612" y="18330"/>
                  <a:pt x="13649" y="18330"/>
                </a:cubicBezTo>
                <a:lnTo>
                  <a:pt x="13666" y="18330"/>
                </a:lnTo>
                <a:cubicBezTo>
                  <a:pt x="13735" y="18330"/>
                  <a:pt x="13775" y="18385"/>
                  <a:pt x="13822" y="18449"/>
                </a:cubicBezTo>
                <a:cubicBezTo>
                  <a:pt x="13843" y="18478"/>
                  <a:pt x="13865" y="18507"/>
                  <a:pt x="13890" y="18533"/>
                </a:cubicBezTo>
                <a:cubicBezTo>
                  <a:pt x="13922" y="18565"/>
                  <a:pt x="13968" y="18570"/>
                  <a:pt x="14008" y="18574"/>
                </a:cubicBezTo>
                <a:cubicBezTo>
                  <a:pt x="14027" y="18577"/>
                  <a:pt x="14045" y="18579"/>
                  <a:pt x="14061" y="18583"/>
                </a:cubicBezTo>
                <a:cubicBezTo>
                  <a:pt x="14080" y="18589"/>
                  <a:pt x="14094" y="18623"/>
                  <a:pt x="14108" y="18660"/>
                </a:cubicBezTo>
                <a:cubicBezTo>
                  <a:pt x="14125" y="18703"/>
                  <a:pt x="14144" y="18751"/>
                  <a:pt x="14178" y="18752"/>
                </a:cubicBezTo>
                <a:cubicBezTo>
                  <a:pt x="14218" y="18752"/>
                  <a:pt x="14261" y="18618"/>
                  <a:pt x="14265" y="18563"/>
                </a:cubicBezTo>
                <a:cubicBezTo>
                  <a:pt x="14269" y="18523"/>
                  <a:pt x="14256" y="18512"/>
                  <a:pt x="14250" y="18510"/>
                </a:cubicBezTo>
                <a:cubicBezTo>
                  <a:pt x="14226" y="18499"/>
                  <a:pt x="14203" y="18498"/>
                  <a:pt x="14181" y="18498"/>
                </a:cubicBezTo>
                <a:cubicBezTo>
                  <a:pt x="14167" y="18498"/>
                  <a:pt x="14154" y="18498"/>
                  <a:pt x="14141" y="18495"/>
                </a:cubicBezTo>
                <a:cubicBezTo>
                  <a:pt x="14094" y="18486"/>
                  <a:pt x="14033" y="18455"/>
                  <a:pt x="14001" y="18406"/>
                </a:cubicBezTo>
                <a:cubicBezTo>
                  <a:pt x="13964" y="18349"/>
                  <a:pt x="13945" y="18279"/>
                  <a:pt x="13925" y="18204"/>
                </a:cubicBezTo>
                <a:lnTo>
                  <a:pt x="13919" y="18182"/>
                </a:lnTo>
                <a:cubicBezTo>
                  <a:pt x="13916" y="18171"/>
                  <a:pt x="13912" y="18162"/>
                  <a:pt x="13908" y="18155"/>
                </a:cubicBezTo>
                <a:cubicBezTo>
                  <a:pt x="13903" y="18145"/>
                  <a:pt x="13900" y="18138"/>
                  <a:pt x="13900" y="18131"/>
                </a:cubicBezTo>
                <a:cubicBezTo>
                  <a:pt x="13900" y="18127"/>
                  <a:pt x="13905" y="18115"/>
                  <a:pt x="13908" y="18109"/>
                </a:cubicBezTo>
                <a:cubicBezTo>
                  <a:pt x="13911" y="18103"/>
                  <a:pt x="13914" y="18095"/>
                  <a:pt x="13916" y="18087"/>
                </a:cubicBezTo>
                <a:cubicBezTo>
                  <a:pt x="13921" y="18117"/>
                  <a:pt x="13930" y="18139"/>
                  <a:pt x="13944" y="18139"/>
                </a:cubicBezTo>
                <a:cubicBezTo>
                  <a:pt x="13966" y="18139"/>
                  <a:pt x="13975" y="18092"/>
                  <a:pt x="13975" y="18045"/>
                </a:cubicBezTo>
                <a:cubicBezTo>
                  <a:pt x="13975" y="17998"/>
                  <a:pt x="13966" y="17950"/>
                  <a:pt x="13944" y="17950"/>
                </a:cubicBezTo>
                <a:cubicBezTo>
                  <a:pt x="13924" y="17950"/>
                  <a:pt x="13915" y="17992"/>
                  <a:pt x="13914" y="18036"/>
                </a:cubicBezTo>
                <a:cubicBezTo>
                  <a:pt x="13890" y="17946"/>
                  <a:pt x="13795" y="17936"/>
                  <a:pt x="13723" y="17930"/>
                </a:cubicBezTo>
                <a:cubicBezTo>
                  <a:pt x="13700" y="17928"/>
                  <a:pt x="13679" y="17926"/>
                  <a:pt x="13668" y="17922"/>
                </a:cubicBezTo>
                <a:cubicBezTo>
                  <a:pt x="13640" y="17912"/>
                  <a:pt x="13543" y="17853"/>
                  <a:pt x="13530" y="17828"/>
                </a:cubicBezTo>
                <a:cubicBezTo>
                  <a:pt x="13529" y="17804"/>
                  <a:pt x="13533" y="17783"/>
                  <a:pt x="13541" y="17769"/>
                </a:cubicBezTo>
                <a:cubicBezTo>
                  <a:pt x="13550" y="17753"/>
                  <a:pt x="13564" y="17745"/>
                  <a:pt x="13580" y="17745"/>
                </a:cubicBezTo>
                <a:lnTo>
                  <a:pt x="13584" y="17745"/>
                </a:lnTo>
                <a:cubicBezTo>
                  <a:pt x="13620" y="17748"/>
                  <a:pt x="13662" y="17785"/>
                  <a:pt x="13703" y="17820"/>
                </a:cubicBezTo>
                <a:cubicBezTo>
                  <a:pt x="13733" y="17847"/>
                  <a:pt x="13763" y="17874"/>
                  <a:pt x="13793" y="17888"/>
                </a:cubicBezTo>
                <a:cubicBezTo>
                  <a:pt x="13838" y="17909"/>
                  <a:pt x="13867" y="17920"/>
                  <a:pt x="13880" y="17920"/>
                </a:cubicBezTo>
                <a:cubicBezTo>
                  <a:pt x="13882" y="17920"/>
                  <a:pt x="13890" y="17920"/>
                  <a:pt x="13895" y="17911"/>
                </a:cubicBezTo>
                <a:lnTo>
                  <a:pt x="13899" y="17902"/>
                </a:lnTo>
                <a:lnTo>
                  <a:pt x="13898" y="17892"/>
                </a:lnTo>
                <a:cubicBezTo>
                  <a:pt x="13896" y="17872"/>
                  <a:pt x="13888" y="17857"/>
                  <a:pt x="13879" y="17843"/>
                </a:cubicBezTo>
                <a:cubicBezTo>
                  <a:pt x="13867" y="17822"/>
                  <a:pt x="13863" y="17814"/>
                  <a:pt x="13866" y="17803"/>
                </a:cubicBezTo>
                <a:cubicBezTo>
                  <a:pt x="13867" y="17798"/>
                  <a:pt x="13870" y="17786"/>
                  <a:pt x="13894" y="17786"/>
                </a:cubicBezTo>
                <a:cubicBezTo>
                  <a:pt x="13908" y="17786"/>
                  <a:pt x="13925" y="17791"/>
                  <a:pt x="13939" y="17795"/>
                </a:cubicBezTo>
                <a:cubicBezTo>
                  <a:pt x="13947" y="17797"/>
                  <a:pt x="13954" y="17799"/>
                  <a:pt x="13959" y="17800"/>
                </a:cubicBezTo>
                <a:cubicBezTo>
                  <a:pt x="13967" y="17801"/>
                  <a:pt x="13974" y="17802"/>
                  <a:pt x="13981" y="17802"/>
                </a:cubicBezTo>
                <a:cubicBezTo>
                  <a:pt x="13987" y="17802"/>
                  <a:pt x="13993" y="17801"/>
                  <a:pt x="13998" y="17800"/>
                </a:cubicBezTo>
                <a:cubicBezTo>
                  <a:pt x="14000" y="17800"/>
                  <a:pt x="14002" y="17799"/>
                  <a:pt x="14003" y="17798"/>
                </a:cubicBezTo>
                <a:lnTo>
                  <a:pt x="14005" y="17803"/>
                </a:lnTo>
                <a:lnTo>
                  <a:pt x="14015" y="17800"/>
                </a:lnTo>
                <a:cubicBezTo>
                  <a:pt x="14031" y="17794"/>
                  <a:pt x="14047" y="17782"/>
                  <a:pt x="14068" y="17761"/>
                </a:cubicBezTo>
                <a:cubicBezTo>
                  <a:pt x="14147" y="17685"/>
                  <a:pt x="14219" y="17668"/>
                  <a:pt x="14297" y="17649"/>
                </a:cubicBezTo>
                <a:cubicBezTo>
                  <a:pt x="14327" y="17642"/>
                  <a:pt x="14359" y="17634"/>
                  <a:pt x="14393" y="17622"/>
                </a:cubicBezTo>
                <a:cubicBezTo>
                  <a:pt x="14428" y="17598"/>
                  <a:pt x="14464" y="17585"/>
                  <a:pt x="14503" y="17583"/>
                </a:cubicBezTo>
                <a:cubicBezTo>
                  <a:pt x="14507" y="17583"/>
                  <a:pt x="14510" y="17583"/>
                  <a:pt x="14513" y="17583"/>
                </a:cubicBezTo>
                <a:lnTo>
                  <a:pt x="14529" y="17583"/>
                </a:lnTo>
                <a:lnTo>
                  <a:pt x="14529" y="17582"/>
                </a:lnTo>
                <a:cubicBezTo>
                  <a:pt x="14550" y="17586"/>
                  <a:pt x="14570" y="17594"/>
                  <a:pt x="14588" y="17610"/>
                </a:cubicBezTo>
                <a:cubicBezTo>
                  <a:pt x="14591" y="17613"/>
                  <a:pt x="14598" y="17622"/>
                  <a:pt x="14604" y="17630"/>
                </a:cubicBezTo>
                <a:cubicBezTo>
                  <a:pt x="14621" y="17653"/>
                  <a:pt x="14640" y="17679"/>
                  <a:pt x="14657" y="17679"/>
                </a:cubicBezTo>
                <a:cubicBezTo>
                  <a:pt x="14662" y="17679"/>
                  <a:pt x="14667" y="17677"/>
                  <a:pt x="14671" y="17672"/>
                </a:cubicBezTo>
                <a:cubicBezTo>
                  <a:pt x="14684" y="17657"/>
                  <a:pt x="14683" y="17622"/>
                  <a:pt x="14677" y="17526"/>
                </a:cubicBezTo>
                <a:cubicBezTo>
                  <a:pt x="14675" y="17491"/>
                  <a:pt x="14671" y="17439"/>
                  <a:pt x="14672" y="17408"/>
                </a:cubicBezTo>
                <a:cubicBezTo>
                  <a:pt x="14677" y="17433"/>
                  <a:pt x="14683" y="17469"/>
                  <a:pt x="14686" y="17486"/>
                </a:cubicBezTo>
                <a:cubicBezTo>
                  <a:pt x="14690" y="17508"/>
                  <a:pt x="14692" y="17520"/>
                  <a:pt x="14694" y="17526"/>
                </a:cubicBezTo>
                <a:cubicBezTo>
                  <a:pt x="14714" y="17595"/>
                  <a:pt x="14762" y="17669"/>
                  <a:pt x="14822" y="17670"/>
                </a:cubicBezTo>
                <a:cubicBezTo>
                  <a:pt x="14864" y="17670"/>
                  <a:pt x="14891" y="17629"/>
                  <a:pt x="14915" y="17593"/>
                </a:cubicBezTo>
                <a:cubicBezTo>
                  <a:pt x="14931" y="17570"/>
                  <a:pt x="14945" y="17548"/>
                  <a:pt x="14963" y="17536"/>
                </a:cubicBezTo>
                <a:cubicBezTo>
                  <a:pt x="14977" y="17526"/>
                  <a:pt x="14993" y="17522"/>
                  <a:pt x="15012" y="17522"/>
                </a:cubicBezTo>
                <a:cubicBezTo>
                  <a:pt x="15032" y="17522"/>
                  <a:pt x="15054" y="17527"/>
                  <a:pt x="15076" y="17532"/>
                </a:cubicBezTo>
                <a:cubicBezTo>
                  <a:pt x="15097" y="17537"/>
                  <a:pt x="15120" y="17542"/>
                  <a:pt x="15141" y="17542"/>
                </a:cubicBezTo>
                <a:lnTo>
                  <a:pt x="15147" y="17542"/>
                </a:lnTo>
                <a:cubicBezTo>
                  <a:pt x="15201" y="17540"/>
                  <a:pt x="15251" y="17531"/>
                  <a:pt x="15300" y="17522"/>
                </a:cubicBezTo>
                <a:cubicBezTo>
                  <a:pt x="15354" y="17513"/>
                  <a:pt x="15406" y="17504"/>
                  <a:pt x="15457" y="17504"/>
                </a:cubicBezTo>
                <a:cubicBezTo>
                  <a:pt x="15549" y="17504"/>
                  <a:pt x="15624" y="17534"/>
                  <a:pt x="15700" y="17601"/>
                </a:cubicBezTo>
                <a:cubicBezTo>
                  <a:pt x="15741" y="17637"/>
                  <a:pt x="15777" y="17690"/>
                  <a:pt x="15811" y="17741"/>
                </a:cubicBezTo>
                <a:cubicBezTo>
                  <a:pt x="15848" y="17796"/>
                  <a:pt x="15885" y="17852"/>
                  <a:pt x="15932" y="17891"/>
                </a:cubicBezTo>
                <a:cubicBezTo>
                  <a:pt x="15968" y="17922"/>
                  <a:pt x="16004" y="17938"/>
                  <a:pt x="16039" y="17938"/>
                </a:cubicBezTo>
                <a:lnTo>
                  <a:pt x="16039" y="17938"/>
                </a:lnTo>
                <a:cubicBezTo>
                  <a:pt x="16144" y="17938"/>
                  <a:pt x="16223" y="17804"/>
                  <a:pt x="16299" y="17674"/>
                </a:cubicBezTo>
                <a:cubicBezTo>
                  <a:pt x="16346" y="17595"/>
                  <a:pt x="16391" y="17520"/>
                  <a:pt x="16439" y="17478"/>
                </a:cubicBezTo>
                <a:cubicBezTo>
                  <a:pt x="16445" y="17473"/>
                  <a:pt x="16490" y="17459"/>
                  <a:pt x="16516" y="17456"/>
                </a:cubicBezTo>
                <a:cubicBezTo>
                  <a:pt x="16511" y="17482"/>
                  <a:pt x="16511" y="17506"/>
                  <a:pt x="16516" y="17527"/>
                </a:cubicBezTo>
                <a:cubicBezTo>
                  <a:pt x="16529" y="17583"/>
                  <a:pt x="16572" y="17610"/>
                  <a:pt x="16617" y="17638"/>
                </a:cubicBezTo>
                <a:cubicBezTo>
                  <a:pt x="16649" y="17658"/>
                  <a:pt x="16681" y="17678"/>
                  <a:pt x="16700" y="17707"/>
                </a:cubicBezTo>
                <a:cubicBezTo>
                  <a:pt x="16732" y="17753"/>
                  <a:pt x="16760" y="17821"/>
                  <a:pt x="16790" y="17893"/>
                </a:cubicBezTo>
                <a:cubicBezTo>
                  <a:pt x="16844" y="18025"/>
                  <a:pt x="16900" y="18162"/>
                  <a:pt x="16990" y="18191"/>
                </a:cubicBezTo>
                <a:cubicBezTo>
                  <a:pt x="16997" y="18193"/>
                  <a:pt x="17003" y="18194"/>
                  <a:pt x="17011" y="18194"/>
                </a:cubicBezTo>
                <a:cubicBezTo>
                  <a:pt x="17022" y="18194"/>
                  <a:pt x="17034" y="18191"/>
                  <a:pt x="17045" y="18189"/>
                </a:cubicBezTo>
                <a:cubicBezTo>
                  <a:pt x="17056" y="18187"/>
                  <a:pt x="17066" y="18185"/>
                  <a:pt x="17075" y="18185"/>
                </a:cubicBezTo>
                <a:cubicBezTo>
                  <a:pt x="17093" y="18185"/>
                  <a:pt x="17105" y="18192"/>
                  <a:pt x="17115" y="18210"/>
                </a:cubicBezTo>
                <a:cubicBezTo>
                  <a:pt x="17140" y="18254"/>
                  <a:pt x="17121" y="18330"/>
                  <a:pt x="17101" y="18367"/>
                </a:cubicBezTo>
                <a:lnTo>
                  <a:pt x="17122" y="18397"/>
                </a:lnTo>
                <a:cubicBezTo>
                  <a:pt x="17121" y="18398"/>
                  <a:pt x="17119" y="18399"/>
                  <a:pt x="17116" y="18399"/>
                </a:cubicBezTo>
                <a:cubicBezTo>
                  <a:pt x="17116" y="18399"/>
                  <a:pt x="17115" y="18399"/>
                  <a:pt x="17115" y="18399"/>
                </a:cubicBezTo>
                <a:cubicBezTo>
                  <a:pt x="17130" y="18410"/>
                  <a:pt x="17169" y="18546"/>
                  <a:pt x="17173" y="18571"/>
                </a:cubicBezTo>
                <a:cubicBezTo>
                  <a:pt x="17177" y="18631"/>
                  <a:pt x="17168" y="18695"/>
                  <a:pt x="17159" y="18756"/>
                </a:cubicBezTo>
                <a:cubicBezTo>
                  <a:pt x="17156" y="18775"/>
                  <a:pt x="17153" y="18794"/>
                  <a:pt x="17151" y="18812"/>
                </a:cubicBezTo>
                <a:cubicBezTo>
                  <a:pt x="17067" y="19485"/>
                  <a:pt x="17419" y="19958"/>
                  <a:pt x="17730" y="20376"/>
                </a:cubicBezTo>
                <a:cubicBezTo>
                  <a:pt x="17881" y="20578"/>
                  <a:pt x="18023" y="20769"/>
                  <a:pt x="18114" y="20972"/>
                </a:cubicBezTo>
                <a:cubicBezTo>
                  <a:pt x="18124" y="20994"/>
                  <a:pt x="18126" y="21008"/>
                  <a:pt x="18123" y="21023"/>
                </a:cubicBezTo>
                <a:cubicBezTo>
                  <a:pt x="18121" y="21031"/>
                  <a:pt x="18115" y="21038"/>
                  <a:pt x="18109" y="21046"/>
                </a:cubicBezTo>
                <a:cubicBezTo>
                  <a:pt x="18101" y="21055"/>
                  <a:pt x="18092" y="21066"/>
                  <a:pt x="18088" y="21083"/>
                </a:cubicBezTo>
                <a:cubicBezTo>
                  <a:pt x="18070" y="21165"/>
                  <a:pt x="18086" y="21237"/>
                  <a:pt x="18131" y="21270"/>
                </a:cubicBezTo>
                <a:cubicBezTo>
                  <a:pt x="18140" y="21277"/>
                  <a:pt x="18154" y="21285"/>
                  <a:pt x="18169" y="21285"/>
                </a:cubicBezTo>
                <a:cubicBezTo>
                  <a:pt x="18178" y="21285"/>
                  <a:pt x="18187" y="21282"/>
                  <a:pt x="18194" y="21275"/>
                </a:cubicBezTo>
                <a:cubicBezTo>
                  <a:pt x="18203" y="21265"/>
                  <a:pt x="18226" y="21222"/>
                  <a:pt x="18217" y="21190"/>
                </a:cubicBezTo>
                <a:cubicBezTo>
                  <a:pt x="18209" y="21162"/>
                  <a:pt x="18193" y="21148"/>
                  <a:pt x="18179" y="21136"/>
                </a:cubicBezTo>
                <a:cubicBezTo>
                  <a:pt x="18171" y="21129"/>
                  <a:pt x="18161" y="21121"/>
                  <a:pt x="18160" y="21113"/>
                </a:cubicBezTo>
                <a:cubicBezTo>
                  <a:pt x="18160" y="21112"/>
                  <a:pt x="18159" y="21106"/>
                  <a:pt x="18163" y="21095"/>
                </a:cubicBezTo>
                <a:cubicBezTo>
                  <a:pt x="18181" y="21104"/>
                  <a:pt x="18196" y="21121"/>
                  <a:pt x="18212" y="21139"/>
                </a:cubicBezTo>
                <a:cubicBezTo>
                  <a:pt x="18234" y="21165"/>
                  <a:pt x="18257" y="21190"/>
                  <a:pt x="18287" y="21196"/>
                </a:cubicBezTo>
                <a:cubicBezTo>
                  <a:pt x="18292" y="21197"/>
                  <a:pt x="18296" y="21198"/>
                  <a:pt x="18301" y="21198"/>
                </a:cubicBezTo>
                <a:cubicBezTo>
                  <a:pt x="18347" y="21198"/>
                  <a:pt x="18394" y="21154"/>
                  <a:pt x="18429" y="21116"/>
                </a:cubicBezTo>
                <a:cubicBezTo>
                  <a:pt x="18433" y="21111"/>
                  <a:pt x="18437" y="21107"/>
                  <a:pt x="18443" y="21101"/>
                </a:cubicBezTo>
                <a:cubicBezTo>
                  <a:pt x="18463" y="21081"/>
                  <a:pt x="18489" y="21056"/>
                  <a:pt x="18498" y="21025"/>
                </a:cubicBezTo>
                <a:cubicBezTo>
                  <a:pt x="18513" y="20977"/>
                  <a:pt x="18491" y="20946"/>
                  <a:pt x="18476" y="20925"/>
                </a:cubicBezTo>
                <a:cubicBezTo>
                  <a:pt x="18472" y="20920"/>
                  <a:pt x="18469" y="20915"/>
                  <a:pt x="18466" y="20910"/>
                </a:cubicBezTo>
                <a:cubicBezTo>
                  <a:pt x="18434" y="20857"/>
                  <a:pt x="18472" y="20699"/>
                  <a:pt x="18500" y="20584"/>
                </a:cubicBezTo>
                <a:cubicBezTo>
                  <a:pt x="18513" y="20529"/>
                  <a:pt x="18525" y="20481"/>
                  <a:pt x="18529" y="20449"/>
                </a:cubicBezTo>
                <a:cubicBezTo>
                  <a:pt x="18562" y="20152"/>
                  <a:pt x="18567" y="19619"/>
                  <a:pt x="18447" y="19367"/>
                </a:cubicBezTo>
                <a:cubicBezTo>
                  <a:pt x="18397" y="19262"/>
                  <a:pt x="18358" y="19150"/>
                  <a:pt x="18321" y="19041"/>
                </a:cubicBezTo>
                <a:cubicBezTo>
                  <a:pt x="18293" y="18960"/>
                  <a:pt x="18265" y="18877"/>
                  <a:pt x="18231" y="18796"/>
                </a:cubicBezTo>
                <a:cubicBezTo>
                  <a:pt x="18219" y="18767"/>
                  <a:pt x="18207" y="18740"/>
                  <a:pt x="18195" y="18713"/>
                </a:cubicBezTo>
                <a:cubicBezTo>
                  <a:pt x="18154" y="18620"/>
                  <a:pt x="18118" y="18540"/>
                  <a:pt x="18107" y="18418"/>
                </a:cubicBezTo>
                <a:cubicBezTo>
                  <a:pt x="18099" y="18326"/>
                  <a:pt x="18037" y="18154"/>
                  <a:pt x="18005" y="18062"/>
                </a:cubicBezTo>
                <a:lnTo>
                  <a:pt x="17998" y="18043"/>
                </a:lnTo>
                <a:cubicBezTo>
                  <a:pt x="17983" y="18002"/>
                  <a:pt x="17961" y="17974"/>
                  <a:pt x="17940" y="17948"/>
                </a:cubicBezTo>
                <a:cubicBezTo>
                  <a:pt x="17920" y="17923"/>
                  <a:pt x="17901" y="17900"/>
                  <a:pt x="17889" y="17866"/>
                </a:cubicBezTo>
                <a:cubicBezTo>
                  <a:pt x="17876" y="17831"/>
                  <a:pt x="17874" y="17789"/>
                  <a:pt x="17871" y="17745"/>
                </a:cubicBezTo>
                <a:cubicBezTo>
                  <a:pt x="17868" y="17700"/>
                  <a:pt x="17864" y="17653"/>
                  <a:pt x="17850" y="17609"/>
                </a:cubicBezTo>
                <a:cubicBezTo>
                  <a:pt x="17839" y="17578"/>
                  <a:pt x="17825" y="17549"/>
                  <a:pt x="17811" y="17521"/>
                </a:cubicBezTo>
                <a:cubicBezTo>
                  <a:pt x="17793" y="17484"/>
                  <a:pt x="17776" y="17449"/>
                  <a:pt x="17766" y="17408"/>
                </a:cubicBezTo>
                <a:cubicBezTo>
                  <a:pt x="17759" y="17379"/>
                  <a:pt x="17758" y="17346"/>
                  <a:pt x="17756" y="17311"/>
                </a:cubicBezTo>
                <a:cubicBezTo>
                  <a:pt x="17754" y="17258"/>
                  <a:pt x="17751" y="17202"/>
                  <a:pt x="17728" y="17157"/>
                </a:cubicBezTo>
                <a:cubicBezTo>
                  <a:pt x="17715" y="17132"/>
                  <a:pt x="17697" y="17126"/>
                  <a:pt x="17681" y="17121"/>
                </a:cubicBezTo>
                <a:cubicBezTo>
                  <a:pt x="17670" y="17117"/>
                  <a:pt x="17659" y="17113"/>
                  <a:pt x="17656" y="17105"/>
                </a:cubicBezTo>
                <a:cubicBezTo>
                  <a:pt x="17633" y="17054"/>
                  <a:pt x="17637" y="17040"/>
                  <a:pt x="17645" y="17010"/>
                </a:cubicBezTo>
                <a:cubicBezTo>
                  <a:pt x="17651" y="16988"/>
                  <a:pt x="17658" y="16960"/>
                  <a:pt x="17657" y="16914"/>
                </a:cubicBezTo>
                <a:cubicBezTo>
                  <a:pt x="17656" y="16835"/>
                  <a:pt x="17647" y="16761"/>
                  <a:pt x="17639" y="16688"/>
                </a:cubicBezTo>
                <a:lnTo>
                  <a:pt x="17634" y="16645"/>
                </a:lnTo>
                <a:cubicBezTo>
                  <a:pt x="17626" y="16580"/>
                  <a:pt x="17620" y="16510"/>
                  <a:pt x="17620" y="16434"/>
                </a:cubicBezTo>
                <a:cubicBezTo>
                  <a:pt x="17620" y="16395"/>
                  <a:pt x="17619" y="16385"/>
                  <a:pt x="17602" y="16368"/>
                </a:cubicBezTo>
                <a:cubicBezTo>
                  <a:pt x="17600" y="16366"/>
                  <a:pt x="17597" y="16364"/>
                  <a:pt x="17594" y="16360"/>
                </a:cubicBezTo>
                <a:cubicBezTo>
                  <a:pt x="17569" y="16334"/>
                  <a:pt x="17573" y="16282"/>
                  <a:pt x="17580" y="16217"/>
                </a:cubicBezTo>
                <a:cubicBezTo>
                  <a:pt x="17581" y="16208"/>
                  <a:pt x="17582" y="16199"/>
                  <a:pt x="17583" y="16191"/>
                </a:cubicBezTo>
                <a:cubicBezTo>
                  <a:pt x="17584" y="16180"/>
                  <a:pt x="17585" y="16167"/>
                  <a:pt x="17585" y="16154"/>
                </a:cubicBezTo>
                <a:cubicBezTo>
                  <a:pt x="17585" y="16134"/>
                  <a:pt x="17586" y="16111"/>
                  <a:pt x="17590" y="16097"/>
                </a:cubicBezTo>
                <a:cubicBezTo>
                  <a:pt x="17593" y="16088"/>
                  <a:pt x="17598" y="16084"/>
                  <a:pt x="17606" y="16077"/>
                </a:cubicBezTo>
                <a:cubicBezTo>
                  <a:pt x="17611" y="16072"/>
                  <a:pt x="17618" y="16066"/>
                  <a:pt x="17624" y="16058"/>
                </a:cubicBezTo>
                <a:cubicBezTo>
                  <a:pt x="17647" y="16024"/>
                  <a:pt x="17657" y="15945"/>
                  <a:pt x="17651" y="15902"/>
                </a:cubicBezTo>
                <a:cubicBezTo>
                  <a:pt x="17649" y="15892"/>
                  <a:pt x="17625" y="15836"/>
                  <a:pt x="17605" y="15810"/>
                </a:cubicBezTo>
                <a:cubicBezTo>
                  <a:pt x="17614" y="15784"/>
                  <a:pt x="17628" y="15762"/>
                  <a:pt x="17642" y="15739"/>
                </a:cubicBezTo>
                <a:cubicBezTo>
                  <a:pt x="17657" y="15714"/>
                  <a:pt x="17672" y="15689"/>
                  <a:pt x="17683" y="15658"/>
                </a:cubicBezTo>
                <a:cubicBezTo>
                  <a:pt x="17694" y="15627"/>
                  <a:pt x="17698" y="15597"/>
                  <a:pt x="17702" y="15567"/>
                </a:cubicBezTo>
                <a:cubicBezTo>
                  <a:pt x="17706" y="15538"/>
                  <a:pt x="17709" y="15510"/>
                  <a:pt x="17720" y="15484"/>
                </a:cubicBezTo>
                <a:lnTo>
                  <a:pt x="17721" y="15484"/>
                </a:lnTo>
                <a:cubicBezTo>
                  <a:pt x="17722" y="15480"/>
                  <a:pt x="17724" y="15477"/>
                  <a:pt x="17726" y="15473"/>
                </a:cubicBezTo>
                <a:cubicBezTo>
                  <a:pt x="17747" y="15434"/>
                  <a:pt x="17774" y="15403"/>
                  <a:pt x="17801" y="15373"/>
                </a:cubicBezTo>
                <a:cubicBezTo>
                  <a:pt x="17850" y="15318"/>
                  <a:pt x="17900" y="15262"/>
                  <a:pt x="17917" y="15150"/>
                </a:cubicBezTo>
                <a:cubicBezTo>
                  <a:pt x="17920" y="15128"/>
                  <a:pt x="17919" y="15102"/>
                  <a:pt x="17918" y="15074"/>
                </a:cubicBezTo>
                <a:cubicBezTo>
                  <a:pt x="17916" y="15013"/>
                  <a:pt x="17916" y="14975"/>
                  <a:pt x="17941" y="14962"/>
                </a:cubicBezTo>
                <a:cubicBezTo>
                  <a:pt x="17966" y="14962"/>
                  <a:pt x="18062" y="14979"/>
                  <a:pt x="18073" y="14985"/>
                </a:cubicBezTo>
                <a:lnTo>
                  <a:pt x="18078" y="14965"/>
                </a:lnTo>
                <a:lnTo>
                  <a:pt x="18088" y="14948"/>
                </a:lnTo>
                <a:cubicBezTo>
                  <a:pt x="18056" y="14902"/>
                  <a:pt x="18054" y="14882"/>
                  <a:pt x="18055" y="14875"/>
                </a:cubicBezTo>
                <a:cubicBezTo>
                  <a:pt x="18057" y="14859"/>
                  <a:pt x="18080" y="14845"/>
                  <a:pt x="18101" y="14833"/>
                </a:cubicBezTo>
                <a:cubicBezTo>
                  <a:pt x="18134" y="14813"/>
                  <a:pt x="18171" y="14790"/>
                  <a:pt x="18183" y="14736"/>
                </a:cubicBezTo>
                <a:cubicBezTo>
                  <a:pt x="18191" y="14705"/>
                  <a:pt x="18192" y="14679"/>
                  <a:pt x="18192" y="14656"/>
                </a:cubicBezTo>
                <a:cubicBezTo>
                  <a:pt x="18194" y="14621"/>
                  <a:pt x="18194" y="14598"/>
                  <a:pt x="18218" y="14566"/>
                </a:cubicBezTo>
                <a:cubicBezTo>
                  <a:pt x="18229" y="14551"/>
                  <a:pt x="18239" y="14543"/>
                  <a:pt x="18249" y="14535"/>
                </a:cubicBezTo>
                <a:cubicBezTo>
                  <a:pt x="18267" y="14520"/>
                  <a:pt x="18285" y="14505"/>
                  <a:pt x="18301" y="14457"/>
                </a:cubicBezTo>
                <a:cubicBezTo>
                  <a:pt x="18323" y="14391"/>
                  <a:pt x="18330" y="14315"/>
                  <a:pt x="18337" y="14241"/>
                </a:cubicBezTo>
                <a:cubicBezTo>
                  <a:pt x="18343" y="14182"/>
                  <a:pt x="18348" y="14127"/>
                  <a:pt x="18360" y="14077"/>
                </a:cubicBezTo>
                <a:cubicBezTo>
                  <a:pt x="18390" y="13950"/>
                  <a:pt x="18434" y="13871"/>
                  <a:pt x="18502" y="13821"/>
                </a:cubicBezTo>
                <a:cubicBezTo>
                  <a:pt x="18531" y="13799"/>
                  <a:pt x="18554" y="13774"/>
                  <a:pt x="18575" y="13744"/>
                </a:cubicBezTo>
                <a:lnTo>
                  <a:pt x="18576" y="13745"/>
                </a:lnTo>
                <a:lnTo>
                  <a:pt x="18583" y="13733"/>
                </a:lnTo>
                <a:cubicBezTo>
                  <a:pt x="18583" y="13733"/>
                  <a:pt x="18584" y="13732"/>
                  <a:pt x="18584" y="13732"/>
                </a:cubicBezTo>
                <a:lnTo>
                  <a:pt x="18588" y="13725"/>
                </a:lnTo>
                <a:lnTo>
                  <a:pt x="18588" y="13724"/>
                </a:lnTo>
                <a:cubicBezTo>
                  <a:pt x="18612" y="13684"/>
                  <a:pt x="18631" y="13638"/>
                  <a:pt x="18651" y="13587"/>
                </a:cubicBezTo>
                <a:cubicBezTo>
                  <a:pt x="18666" y="13591"/>
                  <a:pt x="18687" y="13604"/>
                  <a:pt x="18707" y="13617"/>
                </a:cubicBezTo>
                <a:cubicBezTo>
                  <a:pt x="18734" y="13634"/>
                  <a:pt x="18762" y="13652"/>
                  <a:pt x="18786" y="13652"/>
                </a:cubicBezTo>
                <a:cubicBezTo>
                  <a:pt x="18792" y="13652"/>
                  <a:pt x="18799" y="13651"/>
                  <a:pt x="18804" y="13648"/>
                </a:cubicBezTo>
                <a:cubicBezTo>
                  <a:pt x="18858" y="13618"/>
                  <a:pt x="18847" y="13539"/>
                  <a:pt x="18839" y="13486"/>
                </a:cubicBezTo>
                <a:cubicBezTo>
                  <a:pt x="18836" y="13469"/>
                  <a:pt x="18834" y="13452"/>
                  <a:pt x="18833" y="13438"/>
                </a:cubicBezTo>
                <a:cubicBezTo>
                  <a:pt x="18829" y="13372"/>
                  <a:pt x="18839" y="13349"/>
                  <a:pt x="18861" y="13300"/>
                </a:cubicBezTo>
                <a:cubicBezTo>
                  <a:pt x="18865" y="13291"/>
                  <a:pt x="18869" y="13281"/>
                  <a:pt x="18874" y="13270"/>
                </a:cubicBezTo>
                <a:cubicBezTo>
                  <a:pt x="18897" y="13215"/>
                  <a:pt x="18925" y="13164"/>
                  <a:pt x="18953" y="13114"/>
                </a:cubicBezTo>
                <a:cubicBezTo>
                  <a:pt x="18977" y="13068"/>
                  <a:pt x="19003" y="13021"/>
                  <a:pt x="19025" y="12971"/>
                </a:cubicBezTo>
                <a:cubicBezTo>
                  <a:pt x="19050" y="12915"/>
                  <a:pt x="19093" y="12874"/>
                  <a:pt x="19137" y="12831"/>
                </a:cubicBezTo>
                <a:cubicBezTo>
                  <a:pt x="19174" y="12795"/>
                  <a:pt x="19211" y="12759"/>
                  <a:pt x="19240" y="12713"/>
                </a:cubicBezTo>
                <a:cubicBezTo>
                  <a:pt x="19257" y="12732"/>
                  <a:pt x="19281" y="12750"/>
                  <a:pt x="19303" y="12750"/>
                </a:cubicBezTo>
                <a:cubicBezTo>
                  <a:pt x="19322" y="12750"/>
                  <a:pt x="19338" y="12735"/>
                  <a:pt x="19347" y="12708"/>
                </a:cubicBezTo>
                <a:cubicBezTo>
                  <a:pt x="19367" y="12646"/>
                  <a:pt x="19322" y="12552"/>
                  <a:pt x="19298" y="12526"/>
                </a:cubicBezTo>
                <a:cubicBezTo>
                  <a:pt x="19290" y="12517"/>
                  <a:pt x="19280" y="12508"/>
                  <a:pt x="19269" y="12500"/>
                </a:cubicBezTo>
                <a:cubicBezTo>
                  <a:pt x="19228" y="12467"/>
                  <a:pt x="19210" y="12446"/>
                  <a:pt x="19222" y="12400"/>
                </a:cubicBezTo>
                <a:cubicBezTo>
                  <a:pt x="19235" y="12354"/>
                  <a:pt x="19248" y="12354"/>
                  <a:pt x="19253" y="12354"/>
                </a:cubicBezTo>
                <a:cubicBezTo>
                  <a:pt x="19294" y="12354"/>
                  <a:pt x="19354" y="12492"/>
                  <a:pt x="19377" y="12543"/>
                </a:cubicBezTo>
                <a:lnTo>
                  <a:pt x="19402" y="12600"/>
                </a:lnTo>
                <a:lnTo>
                  <a:pt x="19407" y="12547"/>
                </a:lnTo>
                <a:cubicBezTo>
                  <a:pt x="19416" y="12456"/>
                  <a:pt x="19388" y="12311"/>
                  <a:pt x="19347" y="12244"/>
                </a:cubicBezTo>
                <a:cubicBezTo>
                  <a:pt x="19333" y="12220"/>
                  <a:pt x="19305" y="12181"/>
                  <a:pt x="19276" y="12181"/>
                </a:cubicBezTo>
                <a:cubicBezTo>
                  <a:pt x="19261" y="12181"/>
                  <a:pt x="19241" y="12191"/>
                  <a:pt x="19227" y="12237"/>
                </a:cubicBezTo>
                <a:cubicBezTo>
                  <a:pt x="19214" y="12228"/>
                  <a:pt x="19198" y="12206"/>
                  <a:pt x="19187" y="12180"/>
                </a:cubicBezTo>
                <a:cubicBezTo>
                  <a:pt x="19177" y="12158"/>
                  <a:pt x="19173" y="12137"/>
                  <a:pt x="19176" y="12123"/>
                </a:cubicBezTo>
                <a:cubicBezTo>
                  <a:pt x="19181" y="12095"/>
                  <a:pt x="19192" y="12084"/>
                  <a:pt x="19216" y="12084"/>
                </a:cubicBezTo>
                <a:cubicBezTo>
                  <a:pt x="19225" y="12084"/>
                  <a:pt x="19234" y="12086"/>
                  <a:pt x="19243" y="12087"/>
                </a:cubicBezTo>
                <a:cubicBezTo>
                  <a:pt x="19253" y="12088"/>
                  <a:pt x="19262" y="12090"/>
                  <a:pt x="19271" y="12090"/>
                </a:cubicBezTo>
                <a:cubicBezTo>
                  <a:pt x="19278" y="12090"/>
                  <a:pt x="19284" y="12089"/>
                  <a:pt x="19290" y="12087"/>
                </a:cubicBezTo>
                <a:cubicBezTo>
                  <a:pt x="19305" y="12081"/>
                  <a:pt x="19313" y="12071"/>
                  <a:pt x="19318" y="12064"/>
                </a:cubicBezTo>
                <a:cubicBezTo>
                  <a:pt x="19319" y="12062"/>
                  <a:pt x="19321" y="12060"/>
                  <a:pt x="19321" y="12060"/>
                </a:cubicBezTo>
                <a:cubicBezTo>
                  <a:pt x="19322" y="12060"/>
                  <a:pt x="19326" y="12061"/>
                  <a:pt x="19334" y="12067"/>
                </a:cubicBezTo>
                <a:lnTo>
                  <a:pt x="19335" y="12068"/>
                </a:lnTo>
                <a:cubicBezTo>
                  <a:pt x="19391" y="12210"/>
                  <a:pt x="19413" y="12229"/>
                  <a:pt x="19427" y="12229"/>
                </a:cubicBezTo>
                <a:cubicBezTo>
                  <a:pt x="19435" y="12229"/>
                  <a:pt x="19443" y="12220"/>
                  <a:pt x="19447" y="12206"/>
                </a:cubicBezTo>
                <a:cubicBezTo>
                  <a:pt x="19458" y="12159"/>
                  <a:pt x="19452" y="12105"/>
                  <a:pt x="19446" y="12053"/>
                </a:cubicBezTo>
                <a:cubicBezTo>
                  <a:pt x="19442" y="12015"/>
                  <a:pt x="19438" y="11980"/>
                  <a:pt x="19441" y="11950"/>
                </a:cubicBezTo>
                <a:cubicBezTo>
                  <a:pt x="19443" y="11934"/>
                  <a:pt x="19442" y="11923"/>
                  <a:pt x="19442" y="11915"/>
                </a:cubicBezTo>
                <a:cubicBezTo>
                  <a:pt x="19442" y="11902"/>
                  <a:pt x="19442" y="11900"/>
                  <a:pt x="19448" y="11888"/>
                </a:cubicBezTo>
                <a:cubicBezTo>
                  <a:pt x="19453" y="11882"/>
                  <a:pt x="19483" y="11866"/>
                  <a:pt x="19495" y="11860"/>
                </a:cubicBezTo>
                <a:lnTo>
                  <a:pt x="19509" y="11886"/>
                </a:lnTo>
                <a:lnTo>
                  <a:pt x="19513" y="11839"/>
                </a:lnTo>
                <a:cubicBezTo>
                  <a:pt x="19517" y="11789"/>
                  <a:pt x="19514" y="11739"/>
                  <a:pt x="19512" y="11690"/>
                </a:cubicBezTo>
                <a:cubicBezTo>
                  <a:pt x="19511" y="11675"/>
                  <a:pt x="19510" y="11660"/>
                  <a:pt x="19509" y="11645"/>
                </a:cubicBezTo>
                <a:cubicBezTo>
                  <a:pt x="19532" y="11689"/>
                  <a:pt x="19554" y="11715"/>
                  <a:pt x="19574" y="11715"/>
                </a:cubicBezTo>
                <a:cubicBezTo>
                  <a:pt x="19578" y="11715"/>
                  <a:pt x="19581" y="11714"/>
                  <a:pt x="19585" y="11712"/>
                </a:cubicBezTo>
                <a:cubicBezTo>
                  <a:pt x="19591" y="11710"/>
                  <a:pt x="19595" y="11702"/>
                  <a:pt x="19597" y="11691"/>
                </a:cubicBezTo>
                <a:cubicBezTo>
                  <a:pt x="19609" y="11631"/>
                  <a:pt x="19521" y="11353"/>
                  <a:pt x="19505" y="11320"/>
                </a:cubicBezTo>
                <a:cubicBezTo>
                  <a:pt x="19493" y="11298"/>
                  <a:pt x="19479" y="11276"/>
                  <a:pt x="19466" y="11256"/>
                </a:cubicBezTo>
                <a:cubicBezTo>
                  <a:pt x="19441" y="11219"/>
                  <a:pt x="19416" y="11181"/>
                  <a:pt x="19406" y="11136"/>
                </a:cubicBezTo>
                <a:cubicBezTo>
                  <a:pt x="19399" y="11102"/>
                  <a:pt x="19398" y="11077"/>
                  <a:pt x="19399" y="11057"/>
                </a:cubicBezTo>
                <a:lnTo>
                  <a:pt x="19400" y="11041"/>
                </a:lnTo>
                <a:cubicBezTo>
                  <a:pt x="19400" y="11038"/>
                  <a:pt x="19400" y="11035"/>
                  <a:pt x="19400" y="11032"/>
                </a:cubicBezTo>
                <a:lnTo>
                  <a:pt x="19400" y="11029"/>
                </a:lnTo>
                <a:lnTo>
                  <a:pt x="19400" y="11029"/>
                </a:lnTo>
                <a:cubicBezTo>
                  <a:pt x="19400" y="10982"/>
                  <a:pt x="19388" y="10966"/>
                  <a:pt x="19342" y="10954"/>
                </a:cubicBezTo>
                <a:cubicBezTo>
                  <a:pt x="19342" y="10923"/>
                  <a:pt x="19344" y="10890"/>
                  <a:pt x="19346" y="10854"/>
                </a:cubicBezTo>
                <a:cubicBezTo>
                  <a:pt x="19351" y="10791"/>
                  <a:pt x="19355" y="10726"/>
                  <a:pt x="19344" y="10669"/>
                </a:cubicBezTo>
                <a:cubicBezTo>
                  <a:pt x="19339" y="10643"/>
                  <a:pt x="19329" y="10624"/>
                  <a:pt x="19321" y="10607"/>
                </a:cubicBezTo>
                <a:cubicBezTo>
                  <a:pt x="19307" y="10579"/>
                  <a:pt x="19298" y="10560"/>
                  <a:pt x="19308" y="10521"/>
                </a:cubicBezTo>
                <a:cubicBezTo>
                  <a:pt x="19310" y="10512"/>
                  <a:pt x="19319" y="10503"/>
                  <a:pt x="19327" y="10494"/>
                </a:cubicBezTo>
                <a:cubicBezTo>
                  <a:pt x="19337" y="10482"/>
                  <a:pt x="19349" y="10469"/>
                  <a:pt x="19355" y="10450"/>
                </a:cubicBezTo>
                <a:cubicBezTo>
                  <a:pt x="19365" y="10424"/>
                  <a:pt x="19368" y="10385"/>
                  <a:pt x="19371" y="10354"/>
                </a:cubicBezTo>
                <a:lnTo>
                  <a:pt x="19373" y="10337"/>
                </a:lnTo>
                <a:cubicBezTo>
                  <a:pt x="19379" y="10275"/>
                  <a:pt x="19383" y="10215"/>
                  <a:pt x="19364" y="10175"/>
                </a:cubicBezTo>
                <a:cubicBezTo>
                  <a:pt x="19356" y="10159"/>
                  <a:pt x="19345" y="10147"/>
                  <a:pt x="19332" y="10140"/>
                </a:cubicBezTo>
                <a:cubicBezTo>
                  <a:pt x="19362" y="10078"/>
                  <a:pt x="19375" y="10045"/>
                  <a:pt x="19379" y="10027"/>
                </a:cubicBezTo>
                <a:cubicBezTo>
                  <a:pt x="19400" y="10022"/>
                  <a:pt x="19416" y="10010"/>
                  <a:pt x="19426" y="9990"/>
                </a:cubicBezTo>
                <a:cubicBezTo>
                  <a:pt x="19445" y="9955"/>
                  <a:pt x="19443" y="9905"/>
                  <a:pt x="19440" y="9852"/>
                </a:cubicBezTo>
                <a:lnTo>
                  <a:pt x="19439" y="9827"/>
                </a:lnTo>
                <a:cubicBezTo>
                  <a:pt x="19438" y="9791"/>
                  <a:pt x="19438" y="9754"/>
                  <a:pt x="19447" y="9722"/>
                </a:cubicBezTo>
                <a:cubicBezTo>
                  <a:pt x="19452" y="9705"/>
                  <a:pt x="19456" y="9690"/>
                  <a:pt x="19460" y="9675"/>
                </a:cubicBezTo>
                <a:cubicBezTo>
                  <a:pt x="19492" y="9564"/>
                  <a:pt x="19507" y="9509"/>
                  <a:pt x="19493" y="9368"/>
                </a:cubicBezTo>
                <a:lnTo>
                  <a:pt x="19494" y="9368"/>
                </a:lnTo>
                <a:lnTo>
                  <a:pt x="19491" y="9346"/>
                </a:lnTo>
                <a:cubicBezTo>
                  <a:pt x="19490" y="9335"/>
                  <a:pt x="19489" y="9321"/>
                  <a:pt x="19488" y="9303"/>
                </a:cubicBezTo>
                <a:cubicBezTo>
                  <a:pt x="19478" y="9179"/>
                  <a:pt x="19465" y="9055"/>
                  <a:pt x="19429" y="9027"/>
                </a:cubicBezTo>
                <a:lnTo>
                  <a:pt x="19416" y="9016"/>
                </a:lnTo>
                <a:cubicBezTo>
                  <a:pt x="19363" y="8974"/>
                  <a:pt x="19339" y="8955"/>
                  <a:pt x="19308" y="8865"/>
                </a:cubicBezTo>
                <a:cubicBezTo>
                  <a:pt x="19302" y="8846"/>
                  <a:pt x="19297" y="8819"/>
                  <a:pt x="19292" y="8790"/>
                </a:cubicBezTo>
                <a:cubicBezTo>
                  <a:pt x="19287" y="8760"/>
                  <a:pt x="19281" y="8730"/>
                  <a:pt x="19274" y="8703"/>
                </a:cubicBezTo>
                <a:lnTo>
                  <a:pt x="19272" y="8699"/>
                </a:lnTo>
                <a:lnTo>
                  <a:pt x="19256" y="8678"/>
                </a:lnTo>
                <a:cubicBezTo>
                  <a:pt x="19291" y="8694"/>
                  <a:pt x="19305" y="8743"/>
                  <a:pt x="19322" y="8803"/>
                </a:cubicBezTo>
                <a:cubicBezTo>
                  <a:pt x="19334" y="8848"/>
                  <a:pt x="19349" y="8900"/>
                  <a:pt x="19374" y="8939"/>
                </a:cubicBezTo>
                <a:lnTo>
                  <a:pt x="19385" y="8955"/>
                </a:lnTo>
                <a:lnTo>
                  <a:pt x="19394" y="8938"/>
                </a:lnTo>
                <a:cubicBezTo>
                  <a:pt x="19410" y="8909"/>
                  <a:pt x="19435" y="8889"/>
                  <a:pt x="19461" y="8868"/>
                </a:cubicBezTo>
                <a:cubicBezTo>
                  <a:pt x="19503" y="8834"/>
                  <a:pt x="19547" y="8799"/>
                  <a:pt x="19559" y="8719"/>
                </a:cubicBezTo>
                <a:cubicBezTo>
                  <a:pt x="19563" y="8686"/>
                  <a:pt x="19563" y="8657"/>
                  <a:pt x="19563" y="8630"/>
                </a:cubicBezTo>
                <a:cubicBezTo>
                  <a:pt x="19563" y="8584"/>
                  <a:pt x="19563" y="8545"/>
                  <a:pt x="19585" y="8493"/>
                </a:cubicBezTo>
                <a:cubicBezTo>
                  <a:pt x="19595" y="8473"/>
                  <a:pt x="19678" y="8367"/>
                  <a:pt x="19694" y="8363"/>
                </a:cubicBezTo>
                <a:cubicBezTo>
                  <a:pt x="19689" y="8363"/>
                  <a:pt x="19684" y="8355"/>
                  <a:pt x="19684" y="8347"/>
                </a:cubicBezTo>
                <a:lnTo>
                  <a:pt x="19698" y="8346"/>
                </a:lnTo>
                <a:lnTo>
                  <a:pt x="19711" y="8345"/>
                </a:lnTo>
                <a:lnTo>
                  <a:pt x="19711" y="8345"/>
                </a:lnTo>
                <a:cubicBezTo>
                  <a:pt x="19710" y="8294"/>
                  <a:pt x="19682" y="8259"/>
                  <a:pt x="19651" y="8247"/>
                </a:cubicBezTo>
                <a:cubicBezTo>
                  <a:pt x="19656" y="8225"/>
                  <a:pt x="19663" y="8202"/>
                  <a:pt x="19669" y="8179"/>
                </a:cubicBezTo>
                <a:cubicBezTo>
                  <a:pt x="19689" y="8109"/>
                  <a:pt x="19709" y="8037"/>
                  <a:pt x="19705" y="7970"/>
                </a:cubicBezTo>
                <a:lnTo>
                  <a:pt x="19703" y="7942"/>
                </a:lnTo>
                <a:cubicBezTo>
                  <a:pt x="19698" y="7838"/>
                  <a:pt x="19693" y="7763"/>
                  <a:pt x="19700" y="7657"/>
                </a:cubicBezTo>
                <a:lnTo>
                  <a:pt x="19701" y="7649"/>
                </a:lnTo>
                <a:cubicBezTo>
                  <a:pt x="19704" y="7603"/>
                  <a:pt x="19706" y="7560"/>
                  <a:pt x="19689" y="7512"/>
                </a:cubicBezTo>
                <a:cubicBezTo>
                  <a:pt x="19689" y="7512"/>
                  <a:pt x="19669" y="7472"/>
                  <a:pt x="19651" y="7450"/>
                </a:cubicBezTo>
                <a:cubicBezTo>
                  <a:pt x="19659" y="7432"/>
                  <a:pt x="19675" y="7424"/>
                  <a:pt x="19702" y="7424"/>
                </a:cubicBezTo>
                <a:cubicBezTo>
                  <a:pt x="19711" y="7424"/>
                  <a:pt x="19719" y="7425"/>
                  <a:pt x="19728" y="7425"/>
                </a:cubicBezTo>
                <a:cubicBezTo>
                  <a:pt x="19737" y="7426"/>
                  <a:pt x="19745" y="7427"/>
                  <a:pt x="19752" y="7427"/>
                </a:cubicBezTo>
                <a:cubicBezTo>
                  <a:pt x="19770" y="7427"/>
                  <a:pt x="19790" y="7424"/>
                  <a:pt x="19801" y="7402"/>
                </a:cubicBezTo>
                <a:cubicBezTo>
                  <a:pt x="19808" y="7387"/>
                  <a:pt x="19810" y="7367"/>
                  <a:pt x="19807" y="7343"/>
                </a:cubicBezTo>
                <a:lnTo>
                  <a:pt x="19806" y="7328"/>
                </a:lnTo>
                <a:lnTo>
                  <a:pt x="19797" y="7325"/>
                </a:lnTo>
                <a:cubicBezTo>
                  <a:pt x="19793" y="7324"/>
                  <a:pt x="19791" y="7323"/>
                  <a:pt x="19788" y="7321"/>
                </a:cubicBezTo>
                <a:cubicBezTo>
                  <a:pt x="19788" y="7321"/>
                  <a:pt x="19787" y="7321"/>
                  <a:pt x="19787" y="7321"/>
                </a:cubicBezTo>
                <a:cubicBezTo>
                  <a:pt x="19804" y="7259"/>
                  <a:pt x="19872" y="7226"/>
                  <a:pt x="19928" y="7198"/>
                </a:cubicBezTo>
                <a:cubicBezTo>
                  <a:pt x="19950" y="7188"/>
                  <a:pt x="19970" y="7178"/>
                  <a:pt x="19985" y="7168"/>
                </a:cubicBezTo>
                <a:lnTo>
                  <a:pt x="20004" y="7154"/>
                </a:lnTo>
                <a:cubicBezTo>
                  <a:pt x="20086" y="7098"/>
                  <a:pt x="20163" y="7045"/>
                  <a:pt x="20232" y="6945"/>
                </a:cubicBezTo>
                <a:cubicBezTo>
                  <a:pt x="20240" y="6933"/>
                  <a:pt x="20252" y="6920"/>
                  <a:pt x="20265" y="6905"/>
                </a:cubicBezTo>
                <a:cubicBezTo>
                  <a:pt x="20310" y="6854"/>
                  <a:pt x="20365" y="6791"/>
                  <a:pt x="20358" y="6710"/>
                </a:cubicBezTo>
                <a:cubicBezTo>
                  <a:pt x="20352" y="6634"/>
                  <a:pt x="20293" y="6634"/>
                  <a:pt x="20274" y="6634"/>
                </a:cubicBezTo>
                <a:cubicBezTo>
                  <a:pt x="20260" y="6634"/>
                  <a:pt x="20247" y="6636"/>
                  <a:pt x="20235" y="6637"/>
                </a:cubicBezTo>
                <a:cubicBezTo>
                  <a:pt x="20227" y="6638"/>
                  <a:pt x="20220" y="6639"/>
                  <a:pt x="20213" y="6639"/>
                </a:cubicBezTo>
                <a:lnTo>
                  <a:pt x="20198" y="6638"/>
                </a:lnTo>
                <a:cubicBezTo>
                  <a:pt x="20190" y="6638"/>
                  <a:pt x="20182" y="6637"/>
                  <a:pt x="20173" y="6637"/>
                </a:cubicBezTo>
                <a:cubicBezTo>
                  <a:pt x="20134" y="6637"/>
                  <a:pt x="20086" y="6647"/>
                  <a:pt x="20063" y="6717"/>
                </a:cubicBezTo>
                <a:cubicBezTo>
                  <a:pt x="20058" y="6734"/>
                  <a:pt x="20056" y="6751"/>
                  <a:pt x="20054" y="6767"/>
                </a:cubicBezTo>
                <a:cubicBezTo>
                  <a:pt x="20051" y="6788"/>
                  <a:pt x="20049" y="6805"/>
                  <a:pt x="20039" y="6819"/>
                </a:cubicBezTo>
                <a:cubicBezTo>
                  <a:pt x="20025" y="6840"/>
                  <a:pt x="20001" y="6849"/>
                  <a:pt x="19981" y="6854"/>
                </a:cubicBezTo>
                <a:cubicBezTo>
                  <a:pt x="19969" y="6857"/>
                  <a:pt x="19958" y="6860"/>
                  <a:pt x="19948" y="6862"/>
                </a:cubicBezTo>
                <a:cubicBezTo>
                  <a:pt x="19912" y="6869"/>
                  <a:pt x="19880" y="6877"/>
                  <a:pt x="19848" y="6909"/>
                </a:cubicBezTo>
                <a:cubicBezTo>
                  <a:pt x="19864" y="6888"/>
                  <a:pt x="19881" y="6869"/>
                  <a:pt x="19899" y="6850"/>
                </a:cubicBezTo>
                <a:cubicBezTo>
                  <a:pt x="19908" y="6841"/>
                  <a:pt x="19916" y="6833"/>
                  <a:pt x="19925" y="6823"/>
                </a:cubicBezTo>
                <a:cubicBezTo>
                  <a:pt x="19940" y="6806"/>
                  <a:pt x="19954" y="6786"/>
                  <a:pt x="19968" y="6767"/>
                </a:cubicBezTo>
                <a:cubicBezTo>
                  <a:pt x="19988" y="6739"/>
                  <a:pt x="20006" y="6713"/>
                  <a:pt x="20028" y="6695"/>
                </a:cubicBezTo>
                <a:cubicBezTo>
                  <a:pt x="20063" y="6666"/>
                  <a:pt x="20099" y="6649"/>
                  <a:pt x="20138" y="6631"/>
                </a:cubicBezTo>
                <a:cubicBezTo>
                  <a:pt x="20181" y="6611"/>
                  <a:pt x="20224" y="6591"/>
                  <a:pt x="20265" y="6554"/>
                </a:cubicBezTo>
                <a:lnTo>
                  <a:pt x="20275" y="6545"/>
                </a:lnTo>
                <a:cubicBezTo>
                  <a:pt x="20298" y="6523"/>
                  <a:pt x="20327" y="6497"/>
                  <a:pt x="20352" y="6497"/>
                </a:cubicBezTo>
                <a:cubicBezTo>
                  <a:pt x="20354" y="6497"/>
                  <a:pt x="20357" y="6497"/>
                  <a:pt x="20360" y="6498"/>
                </a:cubicBezTo>
                <a:lnTo>
                  <a:pt x="20360" y="6498"/>
                </a:lnTo>
                <a:cubicBezTo>
                  <a:pt x="20367" y="6499"/>
                  <a:pt x="20373" y="6504"/>
                  <a:pt x="20378" y="6511"/>
                </a:cubicBezTo>
                <a:cubicBezTo>
                  <a:pt x="20384" y="6518"/>
                  <a:pt x="20389" y="6535"/>
                  <a:pt x="20393" y="6552"/>
                </a:cubicBezTo>
                <a:cubicBezTo>
                  <a:pt x="20402" y="6584"/>
                  <a:pt x="20411" y="6619"/>
                  <a:pt x="20434" y="6626"/>
                </a:cubicBezTo>
                <a:cubicBezTo>
                  <a:pt x="20438" y="6628"/>
                  <a:pt x="20442" y="6629"/>
                  <a:pt x="20446" y="6629"/>
                </a:cubicBezTo>
                <a:cubicBezTo>
                  <a:pt x="20461" y="6629"/>
                  <a:pt x="20468" y="6618"/>
                  <a:pt x="20472" y="6609"/>
                </a:cubicBezTo>
                <a:cubicBezTo>
                  <a:pt x="20485" y="6579"/>
                  <a:pt x="20474" y="6529"/>
                  <a:pt x="20461" y="6476"/>
                </a:cubicBezTo>
                <a:cubicBezTo>
                  <a:pt x="20457" y="6458"/>
                  <a:pt x="20451" y="6432"/>
                  <a:pt x="20450" y="6420"/>
                </a:cubicBezTo>
                <a:cubicBezTo>
                  <a:pt x="20474" y="6401"/>
                  <a:pt x="20492" y="6370"/>
                  <a:pt x="20510" y="6340"/>
                </a:cubicBezTo>
                <a:cubicBezTo>
                  <a:pt x="20526" y="6313"/>
                  <a:pt x="20541" y="6288"/>
                  <a:pt x="20558" y="6272"/>
                </a:cubicBezTo>
                <a:cubicBezTo>
                  <a:pt x="20572" y="6260"/>
                  <a:pt x="20581" y="6254"/>
                  <a:pt x="20588" y="6253"/>
                </a:cubicBezTo>
                <a:lnTo>
                  <a:pt x="20589" y="6253"/>
                </a:lnTo>
                <a:cubicBezTo>
                  <a:pt x="20590" y="6252"/>
                  <a:pt x="20591" y="6252"/>
                  <a:pt x="20593" y="6252"/>
                </a:cubicBezTo>
                <a:cubicBezTo>
                  <a:pt x="20601" y="6252"/>
                  <a:pt x="20609" y="6260"/>
                  <a:pt x="20623" y="6276"/>
                </a:cubicBezTo>
                <a:cubicBezTo>
                  <a:pt x="20632" y="6285"/>
                  <a:pt x="20642" y="6296"/>
                  <a:pt x="20655" y="6308"/>
                </a:cubicBezTo>
                <a:cubicBezTo>
                  <a:pt x="20680" y="6331"/>
                  <a:pt x="20692" y="6338"/>
                  <a:pt x="20703" y="6338"/>
                </a:cubicBezTo>
                <a:cubicBezTo>
                  <a:pt x="20717" y="6338"/>
                  <a:pt x="20725" y="6326"/>
                  <a:pt x="20735" y="6312"/>
                </a:cubicBezTo>
                <a:cubicBezTo>
                  <a:pt x="20742" y="6301"/>
                  <a:pt x="20751" y="6287"/>
                  <a:pt x="20766" y="6272"/>
                </a:cubicBezTo>
                <a:cubicBezTo>
                  <a:pt x="20781" y="6257"/>
                  <a:pt x="20823" y="6249"/>
                  <a:pt x="20864" y="6243"/>
                </a:cubicBezTo>
                <a:cubicBezTo>
                  <a:pt x="20931" y="6231"/>
                  <a:pt x="21001" y="6219"/>
                  <a:pt x="21022" y="6164"/>
                </a:cubicBezTo>
                <a:cubicBezTo>
                  <a:pt x="21027" y="6151"/>
                  <a:pt x="21032" y="6129"/>
                  <a:pt x="21025" y="6099"/>
                </a:cubicBezTo>
                <a:lnTo>
                  <a:pt x="21020" y="6079"/>
                </a:lnTo>
                <a:lnTo>
                  <a:pt x="21008" y="6086"/>
                </a:lnTo>
                <a:cubicBezTo>
                  <a:pt x="21001" y="6090"/>
                  <a:pt x="20993" y="6094"/>
                  <a:pt x="20986" y="6099"/>
                </a:cubicBezTo>
                <a:cubicBezTo>
                  <a:pt x="20950" y="6119"/>
                  <a:pt x="20910" y="6143"/>
                  <a:pt x="20875" y="6143"/>
                </a:cubicBezTo>
                <a:cubicBezTo>
                  <a:pt x="20862" y="6143"/>
                  <a:pt x="20851" y="6140"/>
                  <a:pt x="20842" y="6134"/>
                </a:cubicBezTo>
                <a:cubicBezTo>
                  <a:pt x="20820" y="6122"/>
                  <a:pt x="20803" y="6095"/>
                  <a:pt x="20796" y="6064"/>
                </a:cubicBezTo>
                <a:cubicBezTo>
                  <a:pt x="20790" y="6036"/>
                  <a:pt x="20792" y="6006"/>
                  <a:pt x="20803" y="5978"/>
                </a:cubicBezTo>
                <a:cubicBezTo>
                  <a:pt x="20820" y="5933"/>
                  <a:pt x="20847" y="5928"/>
                  <a:pt x="20879" y="5922"/>
                </a:cubicBezTo>
                <a:cubicBezTo>
                  <a:pt x="20902" y="5918"/>
                  <a:pt x="20926" y="5913"/>
                  <a:pt x="20947" y="5891"/>
                </a:cubicBezTo>
                <a:cubicBezTo>
                  <a:pt x="20969" y="5869"/>
                  <a:pt x="20982" y="5832"/>
                  <a:pt x="20985" y="5784"/>
                </a:cubicBezTo>
                <a:cubicBezTo>
                  <a:pt x="20989" y="5706"/>
                  <a:pt x="20965" y="5618"/>
                  <a:pt x="20939" y="5579"/>
                </a:cubicBezTo>
                <a:cubicBezTo>
                  <a:pt x="20912" y="5539"/>
                  <a:pt x="20889" y="5518"/>
                  <a:pt x="20869" y="5518"/>
                </a:cubicBezTo>
                <a:cubicBezTo>
                  <a:pt x="20853" y="5518"/>
                  <a:pt x="20841" y="5531"/>
                  <a:pt x="20834" y="5554"/>
                </a:cubicBezTo>
                <a:cubicBezTo>
                  <a:pt x="20822" y="5593"/>
                  <a:pt x="20830" y="5655"/>
                  <a:pt x="20852" y="5712"/>
                </a:cubicBezTo>
                <a:cubicBezTo>
                  <a:pt x="20821" y="5727"/>
                  <a:pt x="20802" y="5761"/>
                  <a:pt x="20796" y="5811"/>
                </a:cubicBezTo>
                <a:cubicBezTo>
                  <a:pt x="20781" y="5787"/>
                  <a:pt x="20765" y="5766"/>
                  <a:pt x="20749" y="5745"/>
                </a:cubicBezTo>
                <a:cubicBezTo>
                  <a:pt x="20738" y="5730"/>
                  <a:pt x="20727" y="5716"/>
                  <a:pt x="20716" y="5700"/>
                </a:cubicBezTo>
                <a:cubicBezTo>
                  <a:pt x="20696" y="5672"/>
                  <a:pt x="20680" y="5640"/>
                  <a:pt x="20664" y="5607"/>
                </a:cubicBezTo>
                <a:cubicBezTo>
                  <a:pt x="20656" y="5589"/>
                  <a:pt x="20647" y="5571"/>
                  <a:pt x="20637" y="5553"/>
                </a:cubicBezTo>
                <a:cubicBezTo>
                  <a:pt x="20627" y="5534"/>
                  <a:pt x="20613" y="5517"/>
                  <a:pt x="20598" y="5498"/>
                </a:cubicBezTo>
                <a:cubicBezTo>
                  <a:pt x="20578" y="5474"/>
                  <a:pt x="20558" y="5450"/>
                  <a:pt x="20551" y="5425"/>
                </a:cubicBezTo>
                <a:cubicBezTo>
                  <a:pt x="20538" y="5381"/>
                  <a:pt x="20550" y="5350"/>
                  <a:pt x="20564" y="5311"/>
                </a:cubicBezTo>
                <a:cubicBezTo>
                  <a:pt x="20574" y="5286"/>
                  <a:pt x="20583" y="5260"/>
                  <a:pt x="20587" y="5229"/>
                </a:cubicBezTo>
                <a:cubicBezTo>
                  <a:pt x="20596" y="5147"/>
                  <a:pt x="20562" y="5058"/>
                  <a:pt x="20523" y="5013"/>
                </a:cubicBezTo>
                <a:lnTo>
                  <a:pt x="20515" y="5003"/>
                </a:lnTo>
                <a:lnTo>
                  <a:pt x="20507" y="5014"/>
                </a:lnTo>
                <a:lnTo>
                  <a:pt x="20504" y="5019"/>
                </a:lnTo>
                <a:lnTo>
                  <a:pt x="20502" y="5024"/>
                </a:lnTo>
                <a:cubicBezTo>
                  <a:pt x="20496" y="5051"/>
                  <a:pt x="20490" y="5073"/>
                  <a:pt x="20480" y="5090"/>
                </a:cubicBezTo>
                <a:cubicBezTo>
                  <a:pt x="20477" y="5073"/>
                  <a:pt x="20474" y="5057"/>
                  <a:pt x="20471" y="5041"/>
                </a:cubicBezTo>
                <a:lnTo>
                  <a:pt x="20471" y="5038"/>
                </a:lnTo>
                <a:cubicBezTo>
                  <a:pt x="20459" y="4963"/>
                  <a:pt x="20459" y="4905"/>
                  <a:pt x="20470" y="4847"/>
                </a:cubicBezTo>
                <a:lnTo>
                  <a:pt x="20470" y="4846"/>
                </a:lnTo>
                <a:cubicBezTo>
                  <a:pt x="20474" y="4826"/>
                  <a:pt x="20479" y="4806"/>
                  <a:pt x="20486" y="4784"/>
                </a:cubicBezTo>
                <a:cubicBezTo>
                  <a:pt x="20488" y="4781"/>
                  <a:pt x="20492" y="4772"/>
                  <a:pt x="20497" y="4761"/>
                </a:cubicBezTo>
                <a:cubicBezTo>
                  <a:pt x="20551" y="4649"/>
                  <a:pt x="20584" y="4563"/>
                  <a:pt x="20575" y="4511"/>
                </a:cubicBezTo>
                <a:cubicBezTo>
                  <a:pt x="20572" y="4495"/>
                  <a:pt x="20565" y="4483"/>
                  <a:pt x="20555" y="4477"/>
                </a:cubicBezTo>
                <a:cubicBezTo>
                  <a:pt x="20554" y="4476"/>
                  <a:pt x="20554" y="4472"/>
                  <a:pt x="20553" y="4471"/>
                </a:cubicBezTo>
                <a:cubicBezTo>
                  <a:pt x="20546" y="4421"/>
                  <a:pt x="20595" y="4262"/>
                  <a:pt x="20616" y="4225"/>
                </a:cubicBezTo>
                <a:cubicBezTo>
                  <a:pt x="20629" y="4203"/>
                  <a:pt x="20646" y="4191"/>
                  <a:pt x="20663" y="4178"/>
                </a:cubicBezTo>
                <a:cubicBezTo>
                  <a:pt x="20683" y="4163"/>
                  <a:pt x="20703" y="4147"/>
                  <a:pt x="20720" y="4117"/>
                </a:cubicBezTo>
                <a:cubicBezTo>
                  <a:pt x="20775" y="4021"/>
                  <a:pt x="20844" y="3950"/>
                  <a:pt x="20911" y="3881"/>
                </a:cubicBezTo>
                <a:cubicBezTo>
                  <a:pt x="20966" y="3824"/>
                  <a:pt x="21024" y="3765"/>
                  <a:pt x="21073" y="3692"/>
                </a:cubicBezTo>
                <a:cubicBezTo>
                  <a:pt x="21123" y="3617"/>
                  <a:pt x="21158" y="3535"/>
                  <a:pt x="21178" y="3448"/>
                </a:cubicBezTo>
                <a:cubicBezTo>
                  <a:pt x="21214" y="3293"/>
                  <a:pt x="21295" y="3139"/>
                  <a:pt x="21394" y="3035"/>
                </a:cubicBezTo>
                <a:cubicBezTo>
                  <a:pt x="21399" y="3031"/>
                  <a:pt x="21404" y="3027"/>
                  <a:pt x="21409" y="3022"/>
                </a:cubicBezTo>
                <a:cubicBezTo>
                  <a:pt x="21426" y="3008"/>
                  <a:pt x="21446" y="2991"/>
                  <a:pt x="21454" y="2958"/>
                </a:cubicBezTo>
                <a:cubicBezTo>
                  <a:pt x="21459" y="2937"/>
                  <a:pt x="21451" y="2886"/>
                  <a:pt x="21445" y="2859"/>
                </a:cubicBezTo>
                <a:cubicBezTo>
                  <a:pt x="21453" y="2848"/>
                  <a:pt x="21459" y="2847"/>
                  <a:pt x="21463" y="2847"/>
                </a:cubicBezTo>
                <a:cubicBezTo>
                  <a:pt x="21476" y="2847"/>
                  <a:pt x="21492" y="2865"/>
                  <a:pt x="21507" y="2882"/>
                </a:cubicBezTo>
                <a:cubicBezTo>
                  <a:pt x="21526" y="2904"/>
                  <a:pt x="21545" y="2926"/>
                  <a:pt x="21567" y="2926"/>
                </a:cubicBezTo>
                <a:cubicBezTo>
                  <a:pt x="21571" y="2926"/>
                  <a:pt x="21575" y="2925"/>
                  <a:pt x="21579" y="2923"/>
                </a:cubicBezTo>
                <a:lnTo>
                  <a:pt x="21589" y="2919"/>
                </a:lnTo>
                <a:lnTo>
                  <a:pt x="21589" y="2903"/>
                </a:lnTo>
                <a:cubicBezTo>
                  <a:pt x="21592" y="2798"/>
                  <a:pt x="21564" y="2770"/>
                  <a:pt x="21534" y="274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Gill Sans"/>
            </a:endParaRPr>
          </a:p>
        </p:txBody>
      </p:sp>
      <p:graphicFrame>
        <p:nvGraphicFramePr>
          <p:cNvPr id="11" name="Chart 23">
            <a:extLst>
              <a:ext uri="{FF2B5EF4-FFF2-40B4-BE49-F238E27FC236}">
                <a16:creationId xmlns:a16="http://schemas.microsoft.com/office/drawing/2014/main" id="{38C04BE5-F187-4BF1-B977-516802EB4D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4551856"/>
              </p:ext>
            </p:extLst>
          </p:nvPr>
        </p:nvGraphicFramePr>
        <p:xfrm>
          <a:off x="4602744" y="4573587"/>
          <a:ext cx="6722894" cy="1793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24">
            <a:extLst>
              <a:ext uri="{FF2B5EF4-FFF2-40B4-BE49-F238E27FC236}">
                <a16:creationId xmlns:a16="http://schemas.microsoft.com/office/drawing/2014/main" id="{8C323A79-182D-4FAE-A3F3-6361FBF0070E}"/>
              </a:ext>
            </a:extLst>
          </p:cNvPr>
          <p:cNvSpPr/>
          <p:nvPr/>
        </p:nvSpPr>
        <p:spPr>
          <a:xfrm>
            <a:off x="4505574" y="4391670"/>
            <a:ext cx="55816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PFS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A09ABF8-0E3D-45BF-87F4-64E62AB5E52B}"/>
              </a:ext>
            </a:extLst>
          </p:cNvPr>
          <p:cNvSpPr txBox="1"/>
          <p:nvPr/>
        </p:nvSpPr>
        <p:spPr>
          <a:xfrm>
            <a:off x="6013807" y="4760473"/>
            <a:ext cx="1252843" cy="3826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kumimoji="0" lang="pl-PL" sz="1400" b="0" i="1" u="none" strike="noStrike" cap="none" spc="36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Nie osiągnięto</a:t>
            </a:r>
            <a:endParaRPr kumimoji="0" lang="en-US" sz="1400" b="0" i="1" u="none" strike="noStrike" cap="none" spc="36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8730670-4ECC-4829-99B6-E35B7DC915FB}"/>
              </a:ext>
            </a:extLst>
          </p:cNvPr>
          <p:cNvSpPr txBox="1"/>
          <p:nvPr/>
        </p:nvSpPr>
        <p:spPr>
          <a:xfrm>
            <a:off x="86264" y="4824177"/>
            <a:ext cx="4727276" cy="15429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kumimoji="0" lang="en-US" sz="1800" b="1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Although the study did not detect</a:t>
            </a:r>
            <a:br>
              <a:rPr kumimoji="0" lang="en-US" sz="1800" b="1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</a:br>
            <a:r>
              <a:rPr kumimoji="0" lang="en-US" sz="1800" b="1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a benefit of Elo-RVD, it supports</a:t>
            </a:r>
            <a:r>
              <a:rPr lang="en-US" sz="1800" b="1" spc="36" dirty="0">
                <a:latin typeface="+mn-lt"/>
                <a:ea typeface="+mn-ea"/>
                <a:cs typeface="+mn-cs"/>
              </a:rPr>
              <a:t/>
            </a:r>
            <a:br>
              <a:rPr lang="en-US" sz="1800" b="1" spc="36" dirty="0">
                <a:latin typeface="+mn-lt"/>
                <a:ea typeface="+mn-ea"/>
                <a:cs typeface="+mn-cs"/>
              </a:rPr>
            </a:br>
            <a:r>
              <a:rPr kumimoji="0" lang="en-US" sz="1800" b="1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the use of RV</a:t>
            </a:r>
            <a:r>
              <a:rPr kumimoji="0" lang="pl-PL" sz="1800" b="1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D</a:t>
            </a:r>
            <a:r>
              <a:rPr kumimoji="0" lang="en-US" sz="1800" b="1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 maintenance in high-risk populations of MM particularly in </a:t>
            </a:r>
            <a:r>
              <a:rPr kumimoji="0" lang="en-US" sz="1800" b="1" i="0" u="none" strike="noStrike" cap="none" spc="36" normalizeH="0" baseline="0" dirty="0" err="1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pPCL</a:t>
            </a:r>
            <a:r>
              <a:rPr kumimoji="0" lang="en-US" sz="1800" b="1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72004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8">
            <a:extLst>
              <a:ext uri="{FF2B5EF4-FFF2-40B4-BE49-F238E27FC236}">
                <a16:creationId xmlns:a16="http://schemas.microsoft.com/office/drawing/2014/main" id="{C6342DF4-63D9-4472-A104-C34AD329FA05}"/>
              </a:ext>
            </a:extLst>
          </p:cNvPr>
          <p:cNvSpPr/>
          <p:nvPr/>
        </p:nvSpPr>
        <p:spPr bwMode="auto">
          <a:xfrm>
            <a:off x="268288" y="209550"/>
            <a:ext cx="1189037" cy="1282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84" h="20404" extrusionOk="0">
                <a:moveTo>
                  <a:pt x="14231" y="19204"/>
                </a:moveTo>
                <a:cubicBezTo>
                  <a:pt x="11659" y="18909"/>
                  <a:pt x="10616" y="16419"/>
                  <a:pt x="10616" y="16419"/>
                </a:cubicBezTo>
                <a:cubicBezTo>
                  <a:pt x="10616" y="16419"/>
                  <a:pt x="12277" y="18137"/>
                  <a:pt x="14622" y="18285"/>
                </a:cubicBezTo>
                <a:cubicBezTo>
                  <a:pt x="16966" y="18434"/>
                  <a:pt x="18041" y="17397"/>
                  <a:pt x="18041" y="17397"/>
                </a:cubicBezTo>
                <a:cubicBezTo>
                  <a:pt x="18041" y="17397"/>
                  <a:pt x="16803" y="19500"/>
                  <a:pt x="14231" y="19204"/>
                </a:cubicBezTo>
                <a:close/>
                <a:moveTo>
                  <a:pt x="1783" y="7466"/>
                </a:moveTo>
                <a:cubicBezTo>
                  <a:pt x="199" y="5702"/>
                  <a:pt x="486" y="3104"/>
                  <a:pt x="2423" y="1663"/>
                </a:cubicBezTo>
                <a:cubicBezTo>
                  <a:pt x="4363" y="222"/>
                  <a:pt x="7219" y="482"/>
                  <a:pt x="8805" y="2245"/>
                </a:cubicBezTo>
                <a:lnTo>
                  <a:pt x="12922" y="6822"/>
                </a:lnTo>
                <a:lnTo>
                  <a:pt x="5900" y="12044"/>
                </a:lnTo>
                <a:cubicBezTo>
                  <a:pt x="5900" y="12044"/>
                  <a:pt x="1783" y="7466"/>
                  <a:pt x="1783" y="7466"/>
                </a:cubicBezTo>
                <a:close/>
                <a:moveTo>
                  <a:pt x="19085" y="12509"/>
                </a:moveTo>
                <a:lnTo>
                  <a:pt x="9431" y="1774"/>
                </a:lnTo>
                <a:cubicBezTo>
                  <a:pt x="7574" y="-293"/>
                  <a:pt x="4224" y="-598"/>
                  <a:pt x="1951" y="1091"/>
                </a:cubicBezTo>
                <a:cubicBezTo>
                  <a:pt x="-321" y="2782"/>
                  <a:pt x="-658" y="5828"/>
                  <a:pt x="1200" y="7895"/>
                </a:cubicBezTo>
                <a:lnTo>
                  <a:pt x="10853" y="18630"/>
                </a:lnTo>
                <a:cubicBezTo>
                  <a:pt x="12710" y="20697"/>
                  <a:pt x="16061" y="21002"/>
                  <a:pt x="18333" y="19313"/>
                </a:cubicBezTo>
                <a:cubicBezTo>
                  <a:pt x="20606" y="17622"/>
                  <a:pt x="20942" y="14576"/>
                  <a:pt x="19085" y="12509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lIns="38100" tIns="38100" rIns="38100" bIns="38100" anchor="ctr"/>
          <a:lstStyle/>
          <a:p>
            <a:pPr defTabSz="363220" eaLnBrk="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defRPr/>
            </a:pPr>
            <a:endParaRPr sz="1584" kern="0" spc="16">
              <a:latin typeface="+mn-lt"/>
              <a:ea typeface="+mn-ea"/>
              <a:cs typeface="+mn-cs"/>
            </a:endParaRPr>
          </a:p>
        </p:txBody>
      </p:sp>
      <p:sp>
        <p:nvSpPr>
          <p:cNvPr id="8" name="Rectangle 34">
            <a:extLst>
              <a:ext uri="{FF2B5EF4-FFF2-40B4-BE49-F238E27FC236}">
                <a16:creationId xmlns:a16="http://schemas.microsoft.com/office/drawing/2014/main" id="{6E93B582-8656-49EE-907C-42EBAF528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716" y="6459865"/>
            <a:ext cx="63069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742950" indent="-28575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43000" indent="-22860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600200" indent="-22860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057400" indent="-22860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5146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29718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4290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38862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r>
              <a:rPr lang="pl-PL" alt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Dhakal B et al., </a:t>
            </a:r>
            <a:r>
              <a:rPr lang="pl-PL" altLang="en-US" sz="11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Leukemia.</a:t>
            </a:r>
            <a:r>
              <a:rPr lang="pl-PL" alt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2020;34(12):3338-3347. </a:t>
            </a:r>
            <a:endParaRPr lang="en-US" alt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8BB0A3D-B5C1-4938-8E1E-182E84A54938}"/>
              </a:ext>
            </a:extLst>
          </p:cNvPr>
          <p:cNvSpPr/>
          <p:nvPr/>
        </p:nvSpPr>
        <p:spPr>
          <a:xfrm>
            <a:off x="374294" y="2258782"/>
            <a:ext cx="351829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of 348 patients from CIBMTR database who received auto- and/or</a:t>
            </a:r>
            <a:b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-HCT: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Patients treated from 2008 to 2015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83% received Bort-based induction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27% had maintenance treatment after auto-HCT</a:t>
            </a:r>
            <a:endParaRPr lang="en-US" b="0" i="0" dirty="0">
              <a:effectLst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63D39D4-CF50-4EA6-B996-2D1C05AC49DD}"/>
              </a:ext>
            </a:extLst>
          </p:cNvPr>
          <p:cNvSpPr/>
          <p:nvPr/>
        </p:nvSpPr>
        <p:spPr>
          <a:xfrm>
            <a:off x="5096661" y="2258782"/>
            <a:ext cx="387131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Auto-HCT (single, n = 249; tandem, n = 29)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Kształt">
            <a:extLst>
              <a:ext uri="{FF2B5EF4-FFF2-40B4-BE49-F238E27FC236}">
                <a16:creationId xmlns:a16="http://schemas.microsoft.com/office/drawing/2014/main" id="{4F032730-6058-4F2D-A570-DBDE326AB869}"/>
              </a:ext>
            </a:extLst>
          </p:cNvPr>
          <p:cNvSpPr>
            <a:spLocks noChangeAspect="1"/>
          </p:cNvSpPr>
          <p:nvPr/>
        </p:nvSpPr>
        <p:spPr>
          <a:xfrm>
            <a:off x="9997435" y="628429"/>
            <a:ext cx="1682766" cy="1040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600" extrusionOk="0">
                <a:moveTo>
                  <a:pt x="19444" y="11502"/>
                </a:moveTo>
                <a:cubicBezTo>
                  <a:pt x="19464" y="11549"/>
                  <a:pt x="19482" y="11591"/>
                  <a:pt x="19499" y="11625"/>
                </a:cubicBezTo>
                <a:lnTo>
                  <a:pt x="19481" y="11625"/>
                </a:lnTo>
                <a:cubicBezTo>
                  <a:pt x="19481" y="11618"/>
                  <a:pt x="19484" y="11613"/>
                  <a:pt x="19486" y="11612"/>
                </a:cubicBezTo>
                <a:cubicBezTo>
                  <a:pt x="19486" y="11612"/>
                  <a:pt x="19483" y="11614"/>
                  <a:pt x="19474" y="11614"/>
                </a:cubicBezTo>
                <a:cubicBezTo>
                  <a:pt x="19422" y="11614"/>
                  <a:pt x="19337" y="11569"/>
                  <a:pt x="19332" y="11546"/>
                </a:cubicBezTo>
                <a:lnTo>
                  <a:pt x="19305" y="11544"/>
                </a:lnTo>
                <a:cubicBezTo>
                  <a:pt x="19303" y="11571"/>
                  <a:pt x="19305" y="11596"/>
                  <a:pt x="19306" y="11621"/>
                </a:cubicBezTo>
                <a:cubicBezTo>
                  <a:pt x="19307" y="11634"/>
                  <a:pt x="19308" y="11647"/>
                  <a:pt x="19308" y="11660"/>
                </a:cubicBezTo>
                <a:cubicBezTo>
                  <a:pt x="19289" y="11650"/>
                  <a:pt x="19249" y="11619"/>
                  <a:pt x="19243" y="11608"/>
                </a:cubicBezTo>
                <a:cubicBezTo>
                  <a:pt x="19226" y="11571"/>
                  <a:pt x="19237" y="11525"/>
                  <a:pt x="19245" y="11500"/>
                </a:cubicBezTo>
                <a:cubicBezTo>
                  <a:pt x="19268" y="11428"/>
                  <a:pt x="19319" y="11369"/>
                  <a:pt x="19359" y="11369"/>
                </a:cubicBezTo>
                <a:cubicBezTo>
                  <a:pt x="19369" y="11369"/>
                  <a:pt x="19379" y="11373"/>
                  <a:pt x="19387" y="11382"/>
                </a:cubicBezTo>
                <a:cubicBezTo>
                  <a:pt x="19399" y="11394"/>
                  <a:pt x="19422" y="11449"/>
                  <a:pt x="19444" y="11502"/>
                </a:cubicBezTo>
                <a:close/>
                <a:moveTo>
                  <a:pt x="21534" y="2740"/>
                </a:moveTo>
                <a:cubicBezTo>
                  <a:pt x="21520" y="2727"/>
                  <a:pt x="21506" y="2713"/>
                  <a:pt x="21492" y="2689"/>
                </a:cubicBezTo>
                <a:cubicBezTo>
                  <a:pt x="21479" y="2666"/>
                  <a:pt x="21467" y="2635"/>
                  <a:pt x="21454" y="2603"/>
                </a:cubicBezTo>
                <a:cubicBezTo>
                  <a:pt x="21428" y="2538"/>
                  <a:pt x="21400" y="2465"/>
                  <a:pt x="21351" y="2440"/>
                </a:cubicBezTo>
                <a:cubicBezTo>
                  <a:pt x="21347" y="2438"/>
                  <a:pt x="21342" y="2437"/>
                  <a:pt x="21338" y="2437"/>
                </a:cubicBezTo>
                <a:cubicBezTo>
                  <a:pt x="21323" y="2437"/>
                  <a:pt x="21311" y="2449"/>
                  <a:pt x="21301" y="2460"/>
                </a:cubicBezTo>
                <a:cubicBezTo>
                  <a:pt x="21293" y="2469"/>
                  <a:pt x="21285" y="2477"/>
                  <a:pt x="21278" y="2477"/>
                </a:cubicBezTo>
                <a:cubicBezTo>
                  <a:pt x="21275" y="2477"/>
                  <a:pt x="21273" y="2476"/>
                  <a:pt x="21270" y="2474"/>
                </a:cubicBezTo>
                <a:cubicBezTo>
                  <a:pt x="21241" y="2453"/>
                  <a:pt x="21234" y="2400"/>
                  <a:pt x="21227" y="2345"/>
                </a:cubicBezTo>
                <a:cubicBezTo>
                  <a:pt x="21225" y="2332"/>
                  <a:pt x="21224" y="2319"/>
                  <a:pt x="21222" y="2306"/>
                </a:cubicBezTo>
                <a:cubicBezTo>
                  <a:pt x="21202" y="2180"/>
                  <a:pt x="21191" y="2170"/>
                  <a:pt x="21131" y="2166"/>
                </a:cubicBezTo>
                <a:cubicBezTo>
                  <a:pt x="21123" y="2166"/>
                  <a:pt x="21113" y="2165"/>
                  <a:pt x="21103" y="2164"/>
                </a:cubicBezTo>
                <a:cubicBezTo>
                  <a:pt x="21088" y="2162"/>
                  <a:pt x="21071" y="2152"/>
                  <a:pt x="21054" y="2142"/>
                </a:cubicBezTo>
                <a:cubicBezTo>
                  <a:pt x="21047" y="2137"/>
                  <a:pt x="21040" y="2133"/>
                  <a:pt x="21034" y="2130"/>
                </a:cubicBezTo>
                <a:cubicBezTo>
                  <a:pt x="21026" y="2093"/>
                  <a:pt x="21013" y="2031"/>
                  <a:pt x="20998" y="1955"/>
                </a:cubicBezTo>
                <a:cubicBezTo>
                  <a:pt x="20938" y="1658"/>
                  <a:pt x="20838" y="1160"/>
                  <a:pt x="20781" y="1031"/>
                </a:cubicBezTo>
                <a:cubicBezTo>
                  <a:pt x="20770" y="1007"/>
                  <a:pt x="20727" y="980"/>
                  <a:pt x="20627" y="924"/>
                </a:cubicBezTo>
                <a:cubicBezTo>
                  <a:pt x="20599" y="908"/>
                  <a:pt x="20572" y="894"/>
                  <a:pt x="20556" y="883"/>
                </a:cubicBezTo>
                <a:lnTo>
                  <a:pt x="20544" y="875"/>
                </a:lnTo>
                <a:lnTo>
                  <a:pt x="20539" y="894"/>
                </a:lnTo>
                <a:cubicBezTo>
                  <a:pt x="20520" y="960"/>
                  <a:pt x="20454" y="1076"/>
                  <a:pt x="20416" y="1100"/>
                </a:cubicBezTo>
                <a:cubicBezTo>
                  <a:pt x="20404" y="1107"/>
                  <a:pt x="20395" y="1111"/>
                  <a:pt x="20386" y="1111"/>
                </a:cubicBezTo>
                <a:cubicBezTo>
                  <a:pt x="20361" y="1111"/>
                  <a:pt x="20353" y="1075"/>
                  <a:pt x="20346" y="1029"/>
                </a:cubicBezTo>
                <a:cubicBezTo>
                  <a:pt x="20342" y="1003"/>
                  <a:pt x="20337" y="977"/>
                  <a:pt x="20321" y="977"/>
                </a:cubicBezTo>
                <a:cubicBezTo>
                  <a:pt x="20207" y="979"/>
                  <a:pt x="20190" y="1147"/>
                  <a:pt x="20175" y="1294"/>
                </a:cubicBezTo>
                <a:cubicBezTo>
                  <a:pt x="20171" y="1332"/>
                  <a:pt x="20167" y="1370"/>
                  <a:pt x="20162" y="1405"/>
                </a:cubicBezTo>
                <a:cubicBezTo>
                  <a:pt x="20156" y="1444"/>
                  <a:pt x="20146" y="1483"/>
                  <a:pt x="20136" y="1524"/>
                </a:cubicBezTo>
                <a:cubicBezTo>
                  <a:pt x="20118" y="1593"/>
                  <a:pt x="20101" y="1664"/>
                  <a:pt x="20101" y="1741"/>
                </a:cubicBezTo>
                <a:cubicBezTo>
                  <a:pt x="20101" y="1777"/>
                  <a:pt x="20109" y="1807"/>
                  <a:pt x="20116" y="1833"/>
                </a:cubicBezTo>
                <a:cubicBezTo>
                  <a:pt x="20121" y="1852"/>
                  <a:pt x="20126" y="1871"/>
                  <a:pt x="20127" y="1891"/>
                </a:cubicBezTo>
                <a:cubicBezTo>
                  <a:pt x="20131" y="1930"/>
                  <a:pt x="20123" y="1970"/>
                  <a:pt x="20116" y="2012"/>
                </a:cubicBezTo>
                <a:cubicBezTo>
                  <a:pt x="20112" y="2032"/>
                  <a:pt x="20108" y="2053"/>
                  <a:pt x="20105" y="2075"/>
                </a:cubicBezTo>
                <a:cubicBezTo>
                  <a:pt x="20099" y="2127"/>
                  <a:pt x="20086" y="2257"/>
                  <a:pt x="20104" y="2344"/>
                </a:cubicBezTo>
                <a:cubicBezTo>
                  <a:pt x="20109" y="2367"/>
                  <a:pt x="20117" y="2385"/>
                  <a:pt x="20124" y="2403"/>
                </a:cubicBezTo>
                <a:cubicBezTo>
                  <a:pt x="20133" y="2425"/>
                  <a:pt x="20141" y="2445"/>
                  <a:pt x="20143" y="2469"/>
                </a:cubicBezTo>
                <a:cubicBezTo>
                  <a:pt x="20145" y="2508"/>
                  <a:pt x="20133" y="2580"/>
                  <a:pt x="20121" y="2618"/>
                </a:cubicBezTo>
                <a:cubicBezTo>
                  <a:pt x="20114" y="2638"/>
                  <a:pt x="20107" y="2650"/>
                  <a:pt x="20098" y="2663"/>
                </a:cubicBezTo>
                <a:cubicBezTo>
                  <a:pt x="20090" y="2675"/>
                  <a:pt x="20081" y="2689"/>
                  <a:pt x="20072" y="2711"/>
                </a:cubicBezTo>
                <a:cubicBezTo>
                  <a:pt x="20053" y="2763"/>
                  <a:pt x="20052" y="2821"/>
                  <a:pt x="20052" y="2878"/>
                </a:cubicBezTo>
                <a:cubicBezTo>
                  <a:pt x="20052" y="2933"/>
                  <a:pt x="20052" y="2986"/>
                  <a:pt x="20034" y="3027"/>
                </a:cubicBezTo>
                <a:cubicBezTo>
                  <a:pt x="20022" y="3029"/>
                  <a:pt x="19999" y="3038"/>
                  <a:pt x="19985" y="3044"/>
                </a:cubicBezTo>
                <a:lnTo>
                  <a:pt x="19985" y="3044"/>
                </a:lnTo>
                <a:lnTo>
                  <a:pt x="19984" y="3045"/>
                </a:lnTo>
                <a:cubicBezTo>
                  <a:pt x="19983" y="3045"/>
                  <a:pt x="19982" y="3046"/>
                  <a:pt x="19981" y="3046"/>
                </a:cubicBezTo>
                <a:lnTo>
                  <a:pt x="19973" y="3050"/>
                </a:lnTo>
                <a:cubicBezTo>
                  <a:pt x="19970" y="3051"/>
                  <a:pt x="19965" y="3053"/>
                  <a:pt x="19960" y="3055"/>
                </a:cubicBezTo>
                <a:lnTo>
                  <a:pt x="19959" y="3056"/>
                </a:lnTo>
                <a:lnTo>
                  <a:pt x="19959" y="3056"/>
                </a:lnTo>
                <a:cubicBezTo>
                  <a:pt x="19930" y="3070"/>
                  <a:pt x="19879" y="3095"/>
                  <a:pt x="19863" y="3115"/>
                </a:cubicBezTo>
                <a:lnTo>
                  <a:pt x="19857" y="3122"/>
                </a:lnTo>
                <a:lnTo>
                  <a:pt x="19857" y="3355"/>
                </a:lnTo>
                <a:lnTo>
                  <a:pt x="19213" y="3668"/>
                </a:lnTo>
                <a:lnTo>
                  <a:pt x="19213" y="3668"/>
                </a:lnTo>
                <a:lnTo>
                  <a:pt x="18854" y="3842"/>
                </a:lnTo>
                <a:cubicBezTo>
                  <a:pt x="18833" y="3843"/>
                  <a:pt x="18666" y="3861"/>
                  <a:pt x="18576" y="4056"/>
                </a:cubicBezTo>
                <a:cubicBezTo>
                  <a:pt x="18538" y="4137"/>
                  <a:pt x="18504" y="4223"/>
                  <a:pt x="18472" y="4306"/>
                </a:cubicBezTo>
                <a:lnTo>
                  <a:pt x="18469" y="4312"/>
                </a:lnTo>
                <a:cubicBezTo>
                  <a:pt x="18453" y="4352"/>
                  <a:pt x="18449" y="4398"/>
                  <a:pt x="18445" y="4442"/>
                </a:cubicBezTo>
                <a:cubicBezTo>
                  <a:pt x="18442" y="4478"/>
                  <a:pt x="18439" y="4512"/>
                  <a:pt x="18430" y="4542"/>
                </a:cubicBezTo>
                <a:cubicBezTo>
                  <a:pt x="18406" y="4621"/>
                  <a:pt x="18379" y="4676"/>
                  <a:pt x="18337" y="4732"/>
                </a:cubicBezTo>
                <a:cubicBezTo>
                  <a:pt x="18332" y="4739"/>
                  <a:pt x="18327" y="4745"/>
                  <a:pt x="18323" y="4750"/>
                </a:cubicBezTo>
                <a:cubicBezTo>
                  <a:pt x="18290" y="4791"/>
                  <a:pt x="18277" y="4812"/>
                  <a:pt x="18295" y="4897"/>
                </a:cubicBezTo>
                <a:lnTo>
                  <a:pt x="18298" y="4911"/>
                </a:lnTo>
                <a:lnTo>
                  <a:pt x="18308" y="4912"/>
                </a:lnTo>
                <a:cubicBezTo>
                  <a:pt x="18331" y="4913"/>
                  <a:pt x="18369" y="4930"/>
                  <a:pt x="18378" y="4957"/>
                </a:cubicBezTo>
                <a:cubicBezTo>
                  <a:pt x="18379" y="4961"/>
                  <a:pt x="18382" y="4973"/>
                  <a:pt x="18372" y="4996"/>
                </a:cubicBezTo>
                <a:cubicBezTo>
                  <a:pt x="18370" y="5002"/>
                  <a:pt x="18364" y="5006"/>
                  <a:pt x="18358" y="5010"/>
                </a:cubicBezTo>
                <a:cubicBezTo>
                  <a:pt x="18346" y="5017"/>
                  <a:pt x="18327" y="5029"/>
                  <a:pt x="18327" y="5065"/>
                </a:cubicBezTo>
                <a:cubicBezTo>
                  <a:pt x="18326" y="5095"/>
                  <a:pt x="18343" y="5115"/>
                  <a:pt x="18356" y="5132"/>
                </a:cubicBezTo>
                <a:cubicBezTo>
                  <a:pt x="18361" y="5137"/>
                  <a:pt x="18366" y="5143"/>
                  <a:pt x="18368" y="5147"/>
                </a:cubicBezTo>
                <a:cubicBezTo>
                  <a:pt x="18383" y="5176"/>
                  <a:pt x="18402" y="5284"/>
                  <a:pt x="18390" y="5310"/>
                </a:cubicBezTo>
                <a:cubicBezTo>
                  <a:pt x="18383" y="5326"/>
                  <a:pt x="18367" y="5335"/>
                  <a:pt x="18351" y="5345"/>
                </a:cubicBezTo>
                <a:cubicBezTo>
                  <a:pt x="18335" y="5355"/>
                  <a:pt x="18319" y="5365"/>
                  <a:pt x="18307" y="5382"/>
                </a:cubicBezTo>
                <a:cubicBezTo>
                  <a:pt x="18290" y="5406"/>
                  <a:pt x="18277" y="5434"/>
                  <a:pt x="18263" y="5461"/>
                </a:cubicBezTo>
                <a:cubicBezTo>
                  <a:pt x="18250" y="5489"/>
                  <a:pt x="18237" y="5515"/>
                  <a:pt x="18220" y="5539"/>
                </a:cubicBezTo>
                <a:lnTo>
                  <a:pt x="18191" y="5580"/>
                </a:lnTo>
                <a:cubicBezTo>
                  <a:pt x="18178" y="5599"/>
                  <a:pt x="18165" y="5618"/>
                  <a:pt x="18151" y="5637"/>
                </a:cubicBezTo>
                <a:cubicBezTo>
                  <a:pt x="18138" y="5656"/>
                  <a:pt x="18042" y="5670"/>
                  <a:pt x="18000" y="5676"/>
                </a:cubicBezTo>
                <a:cubicBezTo>
                  <a:pt x="17982" y="5678"/>
                  <a:pt x="17966" y="5681"/>
                  <a:pt x="17957" y="5683"/>
                </a:cubicBezTo>
                <a:cubicBezTo>
                  <a:pt x="17942" y="5686"/>
                  <a:pt x="17926" y="5688"/>
                  <a:pt x="17909" y="5688"/>
                </a:cubicBezTo>
                <a:cubicBezTo>
                  <a:pt x="17881" y="5688"/>
                  <a:pt x="17851" y="5684"/>
                  <a:pt x="17823" y="5679"/>
                </a:cubicBezTo>
                <a:cubicBezTo>
                  <a:pt x="17794" y="5675"/>
                  <a:pt x="17765" y="5670"/>
                  <a:pt x="17735" y="5670"/>
                </a:cubicBezTo>
                <a:cubicBezTo>
                  <a:pt x="17704" y="5670"/>
                  <a:pt x="17676" y="5676"/>
                  <a:pt x="17652" y="5687"/>
                </a:cubicBezTo>
                <a:cubicBezTo>
                  <a:pt x="17577" y="5720"/>
                  <a:pt x="17507" y="5779"/>
                  <a:pt x="17440" y="5836"/>
                </a:cubicBezTo>
                <a:lnTo>
                  <a:pt x="17403" y="5867"/>
                </a:lnTo>
                <a:lnTo>
                  <a:pt x="17403" y="6048"/>
                </a:lnTo>
                <a:lnTo>
                  <a:pt x="17415" y="6051"/>
                </a:lnTo>
                <a:cubicBezTo>
                  <a:pt x="17439" y="6057"/>
                  <a:pt x="17469" y="6072"/>
                  <a:pt x="17475" y="6086"/>
                </a:cubicBezTo>
                <a:cubicBezTo>
                  <a:pt x="17477" y="6092"/>
                  <a:pt x="17476" y="6107"/>
                  <a:pt x="17476" y="6120"/>
                </a:cubicBezTo>
                <a:cubicBezTo>
                  <a:pt x="17475" y="6137"/>
                  <a:pt x="17475" y="6155"/>
                  <a:pt x="17479" y="6172"/>
                </a:cubicBezTo>
                <a:cubicBezTo>
                  <a:pt x="17483" y="6190"/>
                  <a:pt x="17490" y="6203"/>
                  <a:pt x="17496" y="6214"/>
                </a:cubicBezTo>
                <a:cubicBezTo>
                  <a:pt x="17505" y="6231"/>
                  <a:pt x="17511" y="6242"/>
                  <a:pt x="17509" y="6264"/>
                </a:cubicBezTo>
                <a:cubicBezTo>
                  <a:pt x="17507" y="6299"/>
                  <a:pt x="17487" y="6333"/>
                  <a:pt x="17469" y="6362"/>
                </a:cubicBezTo>
                <a:cubicBezTo>
                  <a:pt x="17462" y="6374"/>
                  <a:pt x="17455" y="6384"/>
                  <a:pt x="17450" y="6395"/>
                </a:cubicBezTo>
                <a:cubicBezTo>
                  <a:pt x="17439" y="6415"/>
                  <a:pt x="17430" y="6437"/>
                  <a:pt x="17421" y="6458"/>
                </a:cubicBezTo>
                <a:cubicBezTo>
                  <a:pt x="17411" y="6484"/>
                  <a:pt x="17400" y="6508"/>
                  <a:pt x="17388" y="6530"/>
                </a:cubicBezTo>
                <a:cubicBezTo>
                  <a:pt x="17374" y="6554"/>
                  <a:pt x="17360" y="6579"/>
                  <a:pt x="17347" y="6603"/>
                </a:cubicBezTo>
                <a:cubicBezTo>
                  <a:pt x="17312" y="6667"/>
                  <a:pt x="17278" y="6728"/>
                  <a:pt x="17239" y="6784"/>
                </a:cubicBezTo>
                <a:lnTo>
                  <a:pt x="17238" y="6785"/>
                </a:lnTo>
                <a:lnTo>
                  <a:pt x="17233" y="6793"/>
                </a:lnTo>
                <a:cubicBezTo>
                  <a:pt x="17164" y="6887"/>
                  <a:pt x="17086" y="6982"/>
                  <a:pt x="16988" y="7091"/>
                </a:cubicBezTo>
                <a:lnTo>
                  <a:pt x="16988" y="7091"/>
                </a:lnTo>
                <a:cubicBezTo>
                  <a:pt x="16942" y="7142"/>
                  <a:pt x="16896" y="7192"/>
                  <a:pt x="16849" y="7243"/>
                </a:cubicBezTo>
                <a:lnTo>
                  <a:pt x="16815" y="7279"/>
                </a:lnTo>
                <a:cubicBezTo>
                  <a:pt x="16759" y="7340"/>
                  <a:pt x="16716" y="7390"/>
                  <a:pt x="16670" y="7479"/>
                </a:cubicBezTo>
                <a:lnTo>
                  <a:pt x="16651" y="7516"/>
                </a:lnTo>
                <a:cubicBezTo>
                  <a:pt x="16630" y="7555"/>
                  <a:pt x="16609" y="7596"/>
                  <a:pt x="16590" y="7637"/>
                </a:cubicBezTo>
                <a:cubicBezTo>
                  <a:pt x="16574" y="7641"/>
                  <a:pt x="16557" y="7644"/>
                  <a:pt x="16541" y="7646"/>
                </a:cubicBezTo>
                <a:cubicBezTo>
                  <a:pt x="16504" y="7652"/>
                  <a:pt x="16466" y="7658"/>
                  <a:pt x="16430" y="7680"/>
                </a:cubicBezTo>
                <a:cubicBezTo>
                  <a:pt x="16395" y="7703"/>
                  <a:pt x="16371" y="7740"/>
                  <a:pt x="16347" y="7777"/>
                </a:cubicBezTo>
                <a:cubicBezTo>
                  <a:pt x="16335" y="7796"/>
                  <a:pt x="16323" y="7814"/>
                  <a:pt x="16310" y="7831"/>
                </a:cubicBezTo>
                <a:lnTo>
                  <a:pt x="16306" y="7829"/>
                </a:lnTo>
                <a:cubicBezTo>
                  <a:pt x="16278" y="7815"/>
                  <a:pt x="16224" y="7790"/>
                  <a:pt x="16177" y="7783"/>
                </a:cubicBezTo>
                <a:cubicBezTo>
                  <a:pt x="16178" y="7782"/>
                  <a:pt x="16180" y="7782"/>
                  <a:pt x="16181" y="7781"/>
                </a:cubicBezTo>
                <a:cubicBezTo>
                  <a:pt x="16187" y="7777"/>
                  <a:pt x="16193" y="7772"/>
                  <a:pt x="16200" y="7767"/>
                </a:cubicBezTo>
                <a:lnTo>
                  <a:pt x="16193" y="7725"/>
                </a:lnTo>
                <a:cubicBezTo>
                  <a:pt x="16168" y="7725"/>
                  <a:pt x="15955" y="7663"/>
                  <a:pt x="15904" y="7639"/>
                </a:cubicBezTo>
                <a:cubicBezTo>
                  <a:pt x="15911" y="7615"/>
                  <a:pt x="15919" y="7590"/>
                  <a:pt x="15927" y="7564"/>
                </a:cubicBezTo>
                <a:cubicBezTo>
                  <a:pt x="15947" y="7501"/>
                  <a:pt x="15967" y="7437"/>
                  <a:pt x="15974" y="7374"/>
                </a:cubicBezTo>
                <a:cubicBezTo>
                  <a:pt x="15977" y="7349"/>
                  <a:pt x="15976" y="7323"/>
                  <a:pt x="15976" y="7297"/>
                </a:cubicBezTo>
                <a:cubicBezTo>
                  <a:pt x="15975" y="7259"/>
                  <a:pt x="15974" y="7222"/>
                  <a:pt x="15985" y="7193"/>
                </a:cubicBezTo>
                <a:cubicBezTo>
                  <a:pt x="15993" y="7172"/>
                  <a:pt x="16004" y="7155"/>
                  <a:pt x="16016" y="7138"/>
                </a:cubicBezTo>
                <a:cubicBezTo>
                  <a:pt x="16033" y="7114"/>
                  <a:pt x="16049" y="7089"/>
                  <a:pt x="16059" y="7050"/>
                </a:cubicBezTo>
                <a:cubicBezTo>
                  <a:pt x="16068" y="7015"/>
                  <a:pt x="16071" y="6979"/>
                  <a:pt x="16073" y="6944"/>
                </a:cubicBezTo>
                <a:cubicBezTo>
                  <a:pt x="16075" y="6915"/>
                  <a:pt x="16077" y="6887"/>
                  <a:pt x="16083" y="6858"/>
                </a:cubicBezTo>
                <a:cubicBezTo>
                  <a:pt x="16090" y="6827"/>
                  <a:pt x="16094" y="6814"/>
                  <a:pt x="16101" y="6814"/>
                </a:cubicBezTo>
                <a:cubicBezTo>
                  <a:pt x="16103" y="6814"/>
                  <a:pt x="16105" y="6814"/>
                  <a:pt x="16107" y="6815"/>
                </a:cubicBezTo>
                <a:cubicBezTo>
                  <a:pt x="16112" y="6818"/>
                  <a:pt x="16115" y="6829"/>
                  <a:pt x="16119" y="6847"/>
                </a:cubicBezTo>
                <a:cubicBezTo>
                  <a:pt x="16123" y="6865"/>
                  <a:pt x="16128" y="6886"/>
                  <a:pt x="16141" y="6894"/>
                </a:cubicBezTo>
                <a:cubicBezTo>
                  <a:pt x="16145" y="6897"/>
                  <a:pt x="16149" y="6898"/>
                  <a:pt x="16153" y="6898"/>
                </a:cubicBezTo>
                <a:cubicBezTo>
                  <a:pt x="16186" y="6898"/>
                  <a:pt x="16195" y="6808"/>
                  <a:pt x="16197" y="6769"/>
                </a:cubicBezTo>
                <a:cubicBezTo>
                  <a:pt x="16201" y="6701"/>
                  <a:pt x="16200" y="6633"/>
                  <a:pt x="16199" y="6568"/>
                </a:cubicBezTo>
                <a:cubicBezTo>
                  <a:pt x="16198" y="6545"/>
                  <a:pt x="16198" y="6523"/>
                  <a:pt x="16198" y="6500"/>
                </a:cubicBezTo>
                <a:lnTo>
                  <a:pt x="16198" y="6494"/>
                </a:lnTo>
                <a:lnTo>
                  <a:pt x="16196" y="6489"/>
                </a:lnTo>
                <a:cubicBezTo>
                  <a:pt x="16196" y="6489"/>
                  <a:pt x="16163" y="6400"/>
                  <a:pt x="16149" y="6360"/>
                </a:cubicBezTo>
                <a:cubicBezTo>
                  <a:pt x="16132" y="6313"/>
                  <a:pt x="16126" y="6257"/>
                  <a:pt x="16118" y="6198"/>
                </a:cubicBezTo>
                <a:cubicBezTo>
                  <a:pt x="16114" y="6160"/>
                  <a:pt x="16109" y="6119"/>
                  <a:pt x="16101" y="6082"/>
                </a:cubicBezTo>
                <a:cubicBezTo>
                  <a:pt x="16095" y="6056"/>
                  <a:pt x="16090" y="6031"/>
                  <a:pt x="16085" y="6005"/>
                </a:cubicBezTo>
                <a:cubicBezTo>
                  <a:pt x="16071" y="5939"/>
                  <a:pt x="16058" y="5870"/>
                  <a:pt x="16037" y="5807"/>
                </a:cubicBezTo>
                <a:cubicBezTo>
                  <a:pt x="16018" y="5748"/>
                  <a:pt x="15969" y="5647"/>
                  <a:pt x="15908" y="5647"/>
                </a:cubicBezTo>
                <a:cubicBezTo>
                  <a:pt x="15900" y="5647"/>
                  <a:pt x="15893" y="5649"/>
                  <a:pt x="15885" y="5652"/>
                </a:cubicBezTo>
                <a:cubicBezTo>
                  <a:pt x="15854" y="5666"/>
                  <a:pt x="15822" y="5700"/>
                  <a:pt x="15794" y="5729"/>
                </a:cubicBezTo>
                <a:lnTo>
                  <a:pt x="15780" y="5744"/>
                </a:lnTo>
                <a:cubicBezTo>
                  <a:pt x="15747" y="5777"/>
                  <a:pt x="15738" y="5832"/>
                  <a:pt x="15730" y="5880"/>
                </a:cubicBezTo>
                <a:cubicBezTo>
                  <a:pt x="15727" y="5902"/>
                  <a:pt x="15723" y="5923"/>
                  <a:pt x="15718" y="5942"/>
                </a:cubicBezTo>
                <a:cubicBezTo>
                  <a:pt x="15705" y="5986"/>
                  <a:pt x="15680" y="6059"/>
                  <a:pt x="15643" y="6089"/>
                </a:cubicBezTo>
                <a:cubicBezTo>
                  <a:pt x="15637" y="6076"/>
                  <a:pt x="15630" y="6066"/>
                  <a:pt x="15629" y="6066"/>
                </a:cubicBezTo>
                <a:cubicBezTo>
                  <a:pt x="15626" y="6063"/>
                  <a:pt x="15622" y="6062"/>
                  <a:pt x="15619" y="6062"/>
                </a:cubicBezTo>
                <a:cubicBezTo>
                  <a:pt x="15613" y="6062"/>
                  <a:pt x="15608" y="6065"/>
                  <a:pt x="15604" y="6068"/>
                </a:cubicBezTo>
                <a:cubicBezTo>
                  <a:pt x="15603" y="6068"/>
                  <a:pt x="15602" y="6069"/>
                  <a:pt x="15601" y="6069"/>
                </a:cubicBezTo>
                <a:cubicBezTo>
                  <a:pt x="15596" y="6064"/>
                  <a:pt x="15593" y="6057"/>
                  <a:pt x="15588" y="6041"/>
                </a:cubicBezTo>
                <a:lnTo>
                  <a:pt x="15585" y="6030"/>
                </a:lnTo>
                <a:cubicBezTo>
                  <a:pt x="15573" y="5994"/>
                  <a:pt x="15562" y="5955"/>
                  <a:pt x="15551" y="5910"/>
                </a:cubicBezTo>
                <a:cubicBezTo>
                  <a:pt x="15554" y="5903"/>
                  <a:pt x="15557" y="5895"/>
                  <a:pt x="15559" y="5887"/>
                </a:cubicBezTo>
                <a:cubicBezTo>
                  <a:pt x="15569" y="5857"/>
                  <a:pt x="15578" y="5829"/>
                  <a:pt x="15592" y="5814"/>
                </a:cubicBezTo>
                <a:lnTo>
                  <a:pt x="15602" y="5804"/>
                </a:lnTo>
                <a:cubicBezTo>
                  <a:pt x="15632" y="5772"/>
                  <a:pt x="15661" y="5741"/>
                  <a:pt x="15672" y="5669"/>
                </a:cubicBezTo>
                <a:cubicBezTo>
                  <a:pt x="15675" y="5648"/>
                  <a:pt x="15674" y="5627"/>
                  <a:pt x="15673" y="5607"/>
                </a:cubicBezTo>
                <a:cubicBezTo>
                  <a:pt x="15671" y="5574"/>
                  <a:pt x="15671" y="5554"/>
                  <a:pt x="15682" y="5539"/>
                </a:cubicBezTo>
                <a:cubicBezTo>
                  <a:pt x="15686" y="5533"/>
                  <a:pt x="15693" y="5528"/>
                  <a:pt x="15699" y="5522"/>
                </a:cubicBezTo>
                <a:cubicBezTo>
                  <a:pt x="15712" y="5510"/>
                  <a:pt x="15727" y="5497"/>
                  <a:pt x="15735" y="5476"/>
                </a:cubicBezTo>
                <a:cubicBezTo>
                  <a:pt x="15760" y="5410"/>
                  <a:pt x="15739" y="5210"/>
                  <a:pt x="15738" y="5208"/>
                </a:cubicBezTo>
                <a:cubicBezTo>
                  <a:pt x="15726" y="5101"/>
                  <a:pt x="15702" y="5014"/>
                  <a:pt x="15667" y="4950"/>
                </a:cubicBezTo>
                <a:cubicBezTo>
                  <a:pt x="15644" y="4907"/>
                  <a:pt x="15647" y="4895"/>
                  <a:pt x="15647" y="4895"/>
                </a:cubicBezTo>
                <a:cubicBezTo>
                  <a:pt x="15648" y="4892"/>
                  <a:pt x="15654" y="4885"/>
                  <a:pt x="15674" y="4883"/>
                </a:cubicBezTo>
                <a:lnTo>
                  <a:pt x="15690" y="4881"/>
                </a:lnTo>
                <a:lnTo>
                  <a:pt x="15686" y="4856"/>
                </a:lnTo>
                <a:cubicBezTo>
                  <a:pt x="15678" y="4802"/>
                  <a:pt x="15660" y="4738"/>
                  <a:pt x="15637" y="4679"/>
                </a:cubicBezTo>
                <a:cubicBezTo>
                  <a:pt x="15614" y="4619"/>
                  <a:pt x="15570" y="4608"/>
                  <a:pt x="15532" y="4599"/>
                </a:cubicBezTo>
                <a:cubicBezTo>
                  <a:pt x="15514" y="4594"/>
                  <a:pt x="15497" y="4590"/>
                  <a:pt x="15483" y="4581"/>
                </a:cubicBezTo>
                <a:cubicBezTo>
                  <a:pt x="15466" y="4571"/>
                  <a:pt x="15449" y="4567"/>
                  <a:pt x="15432" y="4564"/>
                </a:cubicBezTo>
                <a:cubicBezTo>
                  <a:pt x="15419" y="4561"/>
                  <a:pt x="15406" y="4559"/>
                  <a:pt x="15394" y="4553"/>
                </a:cubicBezTo>
                <a:cubicBezTo>
                  <a:pt x="15372" y="4543"/>
                  <a:pt x="15367" y="4527"/>
                  <a:pt x="15358" y="4503"/>
                </a:cubicBezTo>
                <a:cubicBezTo>
                  <a:pt x="15352" y="4488"/>
                  <a:pt x="15346" y="4472"/>
                  <a:pt x="15335" y="4454"/>
                </a:cubicBezTo>
                <a:cubicBezTo>
                  <a:pt x="15315" y="4422"/>
                  <a:pt x="15288" y="4417"/>
                  <a:pt x="15267" y="4417"/>
                </a:cubicBezTo>
                <a:cubicBezTo>
                  <a:pt x="15260" y="4417"/>
                  <a:pt x="15254" y="4418"/>
                  <a:pt x="15248" y="4418"/>
                </a:cubicBezTo>
                <a:lnTo>
                  <a:pt x="15234" y="4419"/>
                </a:lnTo>
                <a:cubicBezTo>
                  <a:pt x="15209" y="4419"/>
                  <a:pt x="15195" y="4409"/>
                  <a:pt x="15168" y="4389"/>
                </a:cubicBezTo>
                <a:cubicBezTo>
                  <a:pt x="15143" y="4370"/>
                  <a:pt x="15118" y="4360"/>
                  <a:pt x="15094" y="4360"/>
                </a:cubicBezTo>
                <a:cubicBezTo>
                  <a:pt x="15056" y="4360"/>
                  <a:pt x="15022" y="4386"/>
                  <a:pt x="14998" y="4436"/>
                </a:cubicBezTo>
                <a:cubicBezTo>
                  <a:pt x="14975" y="4486"/>
                  <a:pt x="14970" y="4611"/>
                  <a:pt x="14997" y="4661"/>
                </a:cubicBezTo>
                <a:cubicBezTo>
                  <a:pt x="15005" y="4676"/>
                  <a:pt x="15017" y="4683"/>
                  <a:pt x="15027" y="4688"/>
                </a:cubicBezTo>
                <a:cubicBezTo>
                  <a:pt x="15034" y="4692"/>
                  <a:pt x="15042" y="4696"/>
                  <a:pt x="15045" y="4703"/>
                </a:cubicBezTo>
                <a:cubicBezTo>
                  <a:pt x="15048" y="4710"/>
                  <a:pt x="15048" y="4713"/>
                  <a:pt x="15048" y="4713"/>
                </a:cubicBezTo>
                <a:cubicBezTo>
                  <a:pt x="15044" y="4727"/>
                  <a:pt x="15009" y="4738"/>
                  <a:pt x="14994" y="4743"/>
                </a:cubicBezTo>
                <a:cubicBezTo>
                  <a:pt x="14978" y="4748"/>
                  <a:pt x="14965" y="4752"/>
                  <a:pt x="14957" y="4760"/>
                </a:cubicBezTo>
                <a:cubicBezTo>
                  <a:pt x="14926" y="4790"/>
                  <a:pt x="14896" y="4823"/>
                  <a:pt x="14890" y="4893"/>
                </a:cubicBezTo>
                <a:cubicBezTo>
                  <a:pt x="14888" y="4921"/>
                  <a:pt x="14892" y="4961"/>
                  <a:pt x="14898" y="5008"/>
                </a:cubicBezTo>
                <a:cubicBezTo>
                  <a:pt x="14907" y="5090"/>
                  <a:pt x="14919" y="5192"/>
                  <a:pt x="14887" y="5210"/>
                </a:cubicBezTo>
                <a:cubicBezTo>
                  <a:pt x="14882" y="5213"/>
                  <a:pt x="14877" y="5215"/>
                  <a:pt x="14873" y="5215"/>
                </a:cubicBezTo>
                <a:cubicBezTo>
                  <a:pt x="14868" y="5215"/>
                  <a:pt x="14864" y="5212"/>
                  <a:pt x="14861" y="5206"/>
                </a:cubicBezTo>
                <a:cubicBezTo>
                  <a:pt x="14841" y="5169"/>
                  <a:pt x="14852" y="5039"/>
                  <a:pt x="14858" y="4976"/>
                </a:cubicBezTo>
                <a:cubicBezTo>
                  <a:pt x="14860" y="4956"/>
                  <a:pt x="14861" y="4939"/>
                  <a:pt x="14861" y="4929"/>
                </a:cubicBezTo>
                <a:lnTo>
                  <a:pt x="14862" y="4909"/>
                </a:lnTo>
                <a:lnTo>
                  <a:pt x="14850" y="4906"/>
                </a:lnTo>
                <a:cubicBezTo>
                  <a:pt x="14848" y="4906"/>
                  <a:pt x="14846" y="4906"/>
                  <a:pt x="14845" y="4906"/>
                </a:cubicBezTo>
                <a:cubicBezTo>
                  <a:pt x="14810" y="4906"/>
                  <a:pt x="14795" y="4977"/>
                  <a:pt x="14783" y="5029"/>
                </a:cubicBezTo>
                <a:cubicBezTo>
                  <a:pt x="14780" y="5043"/>
                  <a:pt x="14777" y="5056"/>
                  <a:pt x="14774" y="5065"/>
                </a:cubicBezTo>
                <a:cubicBezTo>
                  <a:pt x="14754" y="5129"/>
                  <a:pt x="14727" y="5200"/>
                  <a:pt x="14697" y="5272"/>
                </a:cubicBezTo>
                <a:cubicBezTo>
                  <a:pt x="14690" y="5288"/>
                  <a:pt x="14681" y="5302"/>
                  <a:pt x="14672" y="5316"/>
                </a:cubicBezTo>
                <a:cubicBezTo>
                  <a:pt x="14654" y="5345"/>
                  <a:pt x="14635" y="5375"/>
                  <a:pt x="14630" y="5423"/>
                </a:cubicBezTo>
                <a:cubicBezTo>
                  <a:pt x="14626" y="5471"/>
                  <a:pt x="14628" y="5519"/>
                  <a:pt x="14630" y="5565"/>
                </a:cubicBezTo>
                <a:cubicBezTo>
                  <a:pt x="14631" y="5586"/>
                  <a:pt x="14632" y="5606"/>
                  <a:pt x="14632" y="5628"/>
                </a:cubicBezTo>
                <a:cubicBezTo>
                  <a:pt x="14633" y="5711"/>
                  <a:pt x="14615" y="5793"/>
                  <a:pt x="14596" y="5870"/>
                </a:cubicBezTo>
                <a:cubicBezTo>
                  <a:pt x="14594" y="5878"/>
                  <a:pt x="14592" y="5886"/>
                  <a:pt x="14589" y="5893"/>
                </a:cubicBezTo>
                <a:cubicBezTo>
                  <a:pt x="14581" y="5923"/>
                  <a:pt x="14572" y="5954"/>
                  <a:pt x="14577" y="5994"/>
                </a:cubicBezTo>
                <a:cubicBezTo>
                  <a:pt x="14580" y="6017"/>
                  <a:pt x="14587" y="6037"/>
                  <a:pt x="14594" y="6057"/>
                </a:cubicBezTo>
                <a:cubicBezTo>
                  <a:pt x="14600" y="6073"/>
                  <a:pt x="14605" y="6089"/>
                  <a:pt x="14608" y="6104"/>
                </a:cubicBezTo>
                <a:cubicBezTo>
                  <a:pt x="14613" y="6134"/>
                  <a:pt x="14615" y="6180"/>
                  <a:pt x="14610" y="6206"/>
                </a:cubicBezTo>
                <a:cubicBezTo>
                  <a:pt x="14608" y="6218"/>
                  <a:pt x="14604" y="6228"/>
                  <a:pt x="14599" y="6238"/>
                </a:cubicBezTo>
                <a:cubicBezTo>
                  <a:pt x="14592" y="6256"/>
                  <a:pt x="14583" y="6275"/>
                  <a:pt x="14582" y="6305"/>
                </a:cubicBezTo>
                <a:cubicBezTo>
                  <a:pt x="14581" y="6348"/>
                  <a:pt x="14593" y="6375"/>
                  <a:pt x="14603" y="6399"/>
                </a:cubicBezTo>
                <a:cubicBezTo>
                  <a:pt x="14607" y="6409"/>
                  <a:pt x="14612" y="6419"/>
                  <a:pt x="14615" y="6431"/>
                </a:cubicBezTo>
                <a:cubicBezTo>
                  <a:pt x="14621" y="6449"/>
                  <a:pt x="14625" y="6469"/>
                  <a:pt x="14629" y="6490"/>
                </a:cubicBezTo>
                <a:cubicBezTo>
                  <a:pt x="14634" y="6520"/>
                  <a:pt x="14640" y="6551"/>
                  <a:pt x="14652" y="6580"/>
                </a:cubicBezTo>
                <a:cubicBezTo>
                  <a:pt x="14655" y="6586"/>
                  <a:pt x="14657" y="6592"/>
                  <a:pt x="14660" y="6598"/>
                </a:cubicBezTo>
                <a:cubicBezTo>
                  <a:pt x="14819" y="6989"/>
                  <a:pt x="14748" y="7368"/>
                  <a:pt x="14648" y="7720"/>
                </a:cubicBezTo>
                <a:cubicBezTo>
                  <a:pt x="14636" y="7761"/>
                  <a:pt x="14624" y="7802"/>
                  <a:pt x="14611" y="7843"/>
                </a:cubicBezTo>
                <a:lnTo>
                  <a:pt x="14610" y="7845"/>
                </a:lnTo>
                <a:cubicBezTo>
                  <a:pt x="14600" y="7880"/>
                  <a:pt x="14573" y="7902"/>
                  <a:pt x="14548" y="7923"/>
                </a:cubicBezTo>
                <a:cubicBezTo>
                  <a:pt x="14538" y="7932"/>
                  <a:pt x="14528" y="7940"/>
                  <a:pt x="14519" y="7949"/>
                </a:cubicBezTo>
                <a:cubicBezTo>
                  <a:pt x="14476" y="7993"/>
                  <a:pt x="14448" y="8011"/>
                  <a:pt x="14423" y="8011"/>
                </a:cubicBezTo>
                <a:cubicBezTo>
                  <a:pt x="14401" y="8011"/>
                  <a:pt x="14381" y="7997"/>
                  <a:pt x="14359" y="7968"/>
                </a:cubicBezTo>
                <a:cubicBezTo>
                  <a:pt x="14355" y="7962"/>
                  <a:pt x="14350" y="7954"/>
                  <a:pt x="14345" y="7946"/>
                </a:cubicBezTo>
                <a:cubicBezTo>
                  <a:pt x="14327" y="7917"/>
                  <a:pt x="14319" y="7879"/>
                  <a:pt x="14312" y="7842"/>
                </a:cubicBezTo>
                <a:cubicBezTo>
                  <a:pt x="14302" y="7787"/>
                  <a:pt x="14283" y="7731"/>
                  <a:pt x="14258" y="7679"/>
                </a:cubicBezTo>
                <a:cubicBezTo>
                  <a:pt x="14210" y="7576"/>
                  <a:pt x="14201" y="7464"/>
                  <a:pt x="14197" y="7347"/>
                </a:cubicBezTo>
                <a:lnTo>
                  <a:pt x="14196" y="7303"/>
                </a:lnTo>
                <a:cubicBezTo>
                  <a:pt x="14193" y="7215"/>
                  <a:pt x="14190" y="7124"/>
                  <a:pt x="14172" y="7034"/>
                </a:cubicBezTo>
                <a:cubicBezTo>
                  <a:pt x="14156" y="6954"/>
                  <a:pt x="14143" y="6887"/>
                  <a:pt x="14135" y="6818"/>
                </a:cubicBezTo>
                <a:cubicBezTo>
                  <a:pt x="14119" y="6688"/>
                  <a:pt x="14135" y="6551"/>
                  <a:pt x="14150" y="6419"/>
                </a:cubicBezTo>
                <a:lnTo>
                  <a:pt x="14155" y="6375"/>
                </a:lnTo>
                <a:cubicBezTo>
                  <a:pt x="14161" y="6325"/>
                  <a:pt x="14156" y="6279"/>
                  <a:pt x="14151" y="6234"/>
                </a:cubicBezTo>
                <a:cubicBezTo>
                  <a:pt x="14146" y="6193"/>
                  <a:pt x="14142" y="6154"/>
                  <a:pt x="14146" y="6117"/>
                </a:cubicBezTo>
                <a:cubicBezTo>
                  <a:pt x="14150" y="6082"/>
                  <a:pt x="14162" y="6052"/>
                  <a:pt x="14174" y="6019"/>
                </a:cubicBezTo>
                <a:cubicBezTo>
                  <a:pt x="14186" y="5988"/>
                  <a:pt x="14198" y="5957"/>
                  <a:pt x="14204" y="5921"/>
                </a:cubicBezTo>
                <a:cubicBezTo>
                  <a:pt x="14210" y="5886"/>
                  <a:pt x="14203" y="5860"/>
                  <a:pt x="14197" y="5836"/>
                </a:cubicBezTo>
                <a:cubicBezTo>
                  <a:pt x="14195" y="5828"/>
                  <a:pt x="14192" y="5818"/>
                  <a:pt x="14190" y="5808"/>
                </a:cubicBezTo>
                <a:cubicBezTo>
                  <a:pt x="14179" y="5741"/>
                  <a:pt x="14184" y="5667"/>
                  <a:pt x="14207" y="5568"/>
                </a:cubicBezTo>
                <a:cubicBezTo>
                  <a:pt x="14209" y="5558"/>
                  <a:pt x="14212" y="5547"/>
                  <a:pt x="14216" y="5535"/>
                </a:cubicBezTo>
                <a:cubicBezTo>
                  <a:pt x="14232" y="5477"/>
                  <a:pt x="14256" y="5389"/>
                  <a:pt x="14207" y="5339"/>
                </a:cubicBezTo>
                <a:cubicBezTo>
                  <a:pt x="14193" y="5326"/>
                  <a:pt x="14180" y="5319"/>
                  <a:pt x="14167" y="5319"/>
                </a:cubicBezTo>
                <a:cubicBezTo>
                  <a:pt x="14124" y="5319"/>
                  <a:pt x="14102" y="5395"/>
                  <a:pt x="14080" y="5469"/>
                </a:cubicBezTo>
                <a:cubicBezTo>
                  <a:pt x="14061" y="5530"/>
                  <a:pt x="14042" y="5593"/>
                  <a:pt x="14015" y="5596"/>
                </a:cubicBezTo>
                <a:cubicBezTo>
                  <a:pt x="14007" y="5596"/>
                  <a:pt x="14004" y="5591"/>
                  <a:pt x="14003" y="5586"/>
                </a:cubicBezTo>
                <a:cubicBezTo>
                  <a:pt x="13989" y="5545"/>
                  <a:pt x="14015" y="5417"/>
                  <a:pt x="14030" y="5379"/>
                </a:cubicBezTo>
                <a:cubicBezTo>
                  <a:pt x="14038" y="5356"/>
                  <a:pt x="14051" y="5338"/>
                  <a:pt x="14063" y="5319"/>
                </a:cubicBezTo>
                <a:cubicBezTo>
                  <a:pt x="14084" y="5288"/>
                  <a:pt x="14104" y="5257"/>
                  <a:pt x="14112" y="5207"/>
                </a:cubicBezTo>
                <a:lnTo>
                  <a:pt x="14120" y="5162"/>
                </a:lnTo>
                <a:cubicBezTo>
                  <a:pt x="14133" y="5083"/>
                  <a:pt x="14147" y="5021"/>
                  <a:pt x="14166" y="4953"/>
                </a:cubicBezTo>
                <a:lnTo>
                  <a:pt x="14178" y="4905"/>
                </a:lnTo>
                <a:cubicBezTo>
                  <a:pt x="14190" y="4861"/>
                  <a:pt x="14201" y="4820"/>
                  <a:pt x="14214" y="4778"/>
                </a:cubicBezTo>
                <a:cubicBezTo>
                  <a:pt x="14220" y="4758"/>
                  <a:pt x="14229" y="4737"/>
                  <a:pt x="14238" y="4715"/>
                </a:cubicBezTo>
                <a:cubicBezTo>
                  <a:pt x="14252" y="4679"/>
                  <a:pt x="14268" y="4641"/>
                  <a:pt x="14275" y="4601"/>
                </a:cubicBezTo>
                <a:cubicBezTo>
                  <a:pt x="14277" y="4588"/>
                  <a:pt x="14277" y="4571"/>
                  <a:pt x="14277" y="4551"/>
                </a:cubicBezTo>
                <a:cubicBezTo>
                  <a:pt x="14278" y="4530"/>
                  <a:pt x="14279" y="4514"/>
                  <a:pt x="14280" y="4501"/>
                </a:cubicBezTo>
                <a:cubicBezTo>
                  <a:pt x="14281" y="4516"/>
                  <a:pt x="14282" y="4531"/>
                  <a:pt x="14282" y="4547"/>
                </a:cubicBezTo>
                <a:cubicBezTo>
                  <a:pt x="14283" y="4569"/>
                  <a:pt x="14284" y="4593"/>
                  <a:pt x="14287" y="4616"/>
                </a:cubicBezTo>
                <a:lnTo>
                  <a:pt x="14290" y="4635"/>
                </a:lnTo>
                <a:lnTo>
                  <a:pt x="14302" y="4632"/>
                </a:lnTo>
                <a:cubicBezTo>
                  <a:pt x="14341" y="4625"/>
                  <a:pt x="14351" y="4575"/>
                  <a:pt x="14359" y="4534"/>
                </a:cubicBezTo>
                <a:cubicBezTo>
                  <a:pt x="14363" y="4513"/>
                  <a:pt x="14367" y="4492"/>
                  <a:pt x="14375" y="4480"/>
                </a:cubicBezTo>
                <a:cubicBezTo>
                  <a:pt x="14384" y="4465"/>
                  <a:pt x="14399" y="4455"/>
                  <a:pt x="14410" y="4455"/>
                </a:cubicBezTo>
                <a:cubicBezTo>
                  <a:pt x="14413" y="4455"/>
                  <a:pt x="14418" y="4456"/>
                  <a:pt x="14420" y="4460"/>
                </a:cubicBezTo>
                <a:cubicBezTo>
                  <a:pt x="14423" y="4465"/>
                  <a:pt x="14423" y="4476"/>
                  <a:pt x="14421" y="4489"/>
                </a:cubicBezTo>
                <a:cubicBezTo>
                  <a:pt x="14421" y="4492"/>
                  <a:pt x="14420" y="4499"/>
                  <a:pt x="14418" y="4509"/>
                </a:cubicBezTo>
                <a:cubicBezTo>
                  <a:pt x="14401" y="4587"/>
                  <a:pt x="14394" y="4634"/>
                  <a:pt x="14405" y="4659"/>
                </a:cubicBezTo>
                <a:cubicBezTo>
                  <a:pt x="14410" y="4669"/>
                  <a:pt x="14416" y="4674"/>
                  <a:pt x="14425" y="4674"/>
                </a:cubicBezTo>
                <a:cubicBezTo>
                  <a:pt x="14425" y="4674"/>
                  <a:pt x="14425" y="4674"/>
                  <a:pt x="14425" y="4674"/>
                </a:cubicBezTo>
                <a:cubicBezTo>
                  <a:pt x="14449" y="4672"/>
                  <a:pt x="14456" y="4624"/>
                  <a:pt x="14462" y="4585"/>
                </a:cubicBezTo>
                <a:cubicBezTo>
                  <a:pt x="14464" y="4574"/>
                  <a:pt x="14467" y="4556"/>
                  <a:pt x="14468" y="4552"/>
                </a:cubicBezTo>
                <a:cubicBezTo>
                  <a:pt x="14474" y="4540"/>
                  <a:pt x="14482" y="4535"/>
                  <a:pt x="14492" y="4529"/>
                </a:cubicBezTo>
                <a:cubicBezTo>
                  <a:pt x="14501" y="4523"/>
                  <a:pt x="14512" y="4517"/>
                  <a:pt x="14520" y="4504"/>
                </a:cubicBezTo>
                <a:cubicBezTo>
                  <a:pt x="14533" y="4485"/>
                  <a:pt x="14536" y="4460"/>
                  <a:pt x="14539" y="4439"/>
                </a:cubicBezTo>
                <a:cubicBezTo>
                  <a:pt x="14540" y="4428"/>
                  <a:pt x="14541" y="4418"/>
                  <a:pt x="14544" y="4409"/>
                </a:cubicBezTo>
                <a:cubicBezTo>
                  <a:pt x="14564" y="4333"/>
                  <a:pt x="14620" y="4322"/>
                  <a:pt x="14653" y="4322"/>
                </a:cubicBezTo>
                <a:cubicBezTo>
                  <a:pt x="14709" y="4322"/>
                  <a:pt x="14744" y="4308"/>
                  <a:pt x="14779" y="4234"/>
                </a:cubicBezTo>
                <a:cubicBezTo>
                  <a:pt x="14805" y="4179"/>
                  <a:pt x="14847" y="4171"/>
                  <a:pt x="14870" y="4171"/>
                </a:cubicBezTo>
                <a:cubicBezTo>
                  <a:pt x="14889" y="4171"/>
                  <a:pt x="14909" y="4177"/>
                  <a:pt x="14927" y="4187"/>
                </a:cubicBezTo>
                <a:cubicBezTo>
                  <a:pt x="14953" y="4203"/>
                  <a:pt x="14977" y="4227"/>
                  <a:pt x="15002" y="4253"/>
                </a:cubicBezTo>
                <a:lnTo>
                  <a:pt x="15004" y="4256"/>
                </a:lnTo>
                <a:cubicBezTo>
                  <a:pt x="15007" y="4259"/>
                  <a:pt x="15011" y="4265"/>
                  <a:pt x="15017" y="4272"/>
                </a:cubicBezTo>
                <a:cubicBezTo>
                  <a:pt x="15052" y="4315"/>
                  <a:pt x="15071" y="4335"/>
                  <a:pt x="15084" y="4335"/>
                </a:cubicBezTo>
                <a:lnTo>
                  <a:pt x="15087" y="4335"/>
                </a:lnTo>
                <a:lnTo>
                  <a:pt x="15090" y="4334"/>
                </a:lnTo>
                <a:cubicBezTo>
                  <a:pt x="15109" y="4323"/>
                  <a:pt x="15109" y="4284"/>
                  <a:pt x="15109" y="4246"/>
                </a:cubicBezTo>
                <a:cubicBezTo>
                  <a:pt x="15109" y="4229"/>
                  <a:pt x="15109" y="4198"/>
                  <a:pt x="15112" y="4192"/>
                </a:cubicBezTo>
                <a:cubicBezTo>
                  <a:pt x="15114" y="4189"/>
                  <a:pt x="15120" y="4183"/>
                  <a:pt x="15137" y="4183"/>
                </a:cubicBezTo>
                <a:cubicBezTo>
                  <a:pt x="15151" y="4183"/>
                  <a:pt x="15166" y="4187"/>
                  <a:pt x="15180" y="4190"/>
                </a:cubicBezTo>
                <a:cubicBezTo>
                  <a:pt x="15192" y="4192"/>
                  <a:pt x="15202" y="4195"/>
                  <a:pt x="15210" y="4195"/>
                </a:cubicBezTo>
                <a:lnTo>
                  <a:pt x="15217" y="4195"/>
                </a:lnTo>
                <a:cubicBezTo>
                  <a:pt x="15228" y="4195"/>
                  <a:pt x="15238" y="4196"/>
                  <a:pt x="15249" y="4196"/>
                </a:cubicBezTo>
                <a:cubicBezTo>
                  <a:pt x="15278" y="4196"/>
                  <a:pt x="15311" y="4194"/>
                  <a:pt x="15344" y="4180"/>
                </a:cubicBezTo>
                <a:cubicBezTo>
                  <a:pt x="15362" y="4172"/>
                  <a:pt x="15378" y="4164"/>
                  <a:pt x="15381" y="4142"/>
                </a:cubicBezTo>
                <a:cubicBezTo>
                  <a:pt x="15383" y="4121"/>
                  <a:pt x="15372" y="4108"/>
                  <a:pt x="15360" y="4095"/>
                </a:cubicBezTo>
                <a:cubicBezTo>
                  <a:pt x="15357" y="4090"/>
                  <a:pt x="15353" y="4086"/>
                  <a:pt x="15349" y="4080"/>
                </a:cubicBezTo>
                <a:cubicBezTo>
                  <a:pt x="15342" y="4072"/>
                  <a:pt x="15340" y="4061"/>
                  <a:pt x="15337" y="4047"/>
                </a:cubicBezTo>
                <a:cubicBezTo>
                  <a:pt x="15332" y="4025"/>
                  <a:pt x="15326" y="3996"/>
                  <a:pt x="15302" y="3981"/>
                </a:cubicBezTo>
                <a:cubicBezTo>
                  <a:pt x="15296" y="3978"/>
                  <a:pt x="15272" y="3974"/>
                  <a:pt x="15255" y="3973"/>
                </a:cubicBezTo>
                <a:cubicBezTo>
                  <a:pt x="15268" y="3923"/>
                  <a:pt x="15273" y="3872"/>
                  <a:pt x="15247" y="3812"/>
                </a:cubicBezTo>
                <a:cubicBezTo>
                  <a:pt x="15231" y="3777"/>
                  <a:pt x="15204" y="3736"/>
                  <a:pt x="15178" y="3736"/>
                </a:cubicBezTo>
                <a:cubicBezTo>
                  <a:pt x="15167" y="3736"/>
                  <a:pt x="15148" y="3744"/>
                  <a:pt x="15139" y="3792"/>
                </a:cubicBezTo>
                <a:cubicBezTo>
                  <a:pt x="15138" y="3792"/>
                  <a:pt x="15137" y="3792"/>
                  <a:pt x="15136" y="3792"/>
                </a:cubicBezTo>
                <a:cubicBezTo>
                  <a:pt x="15114" y="3792"/>
                  <a:pt x="15109" y="3789"/>
                  <a:pt x="15092" y="3753"/>
                </a:cubicBezTo>
                <a:lnTo>
                  <a:pt x="15085" y="3736"/>
                </a:lnTo>
                <a:lnTo>
                  <a:pt x="15074" y="3747"/>
                </a:lnTo>
                <a:cubicBezTo>
                  <a:pt x="15061" y="3760"/>
                  <a:pt x="15022" y="3799"/>
                  <a:pt x="14992" y="3799"/>
                </a:cubicBezTo>
                <a:cubicBezTo>
                  <a:pt x="14975" y="3799"/>
                  <a:pt x="14964" y="3788"/>
                  <a:pt x="14955" y="3765"/>
                </a:cubicBezTo>
                <a:cubicBezTo>
                  <a:pt x="14940" y="3722"/>
                  <a:pt x="14944" y="3629"/>
                  <a:pt x="14963" y="3588"/>
                </a:cubicBezTo>
                <a:lnTo>
                  <a:pt x="14977" y="3559"/>
                </a:lnTo>
                <a:lnTo>
                  <a:pt x="14955" y="3552"/>
                </a:lnTo>
                <a:cubicBezTo>
                  <a:pt x="14944" y="3549"/>
                  <a:pt x="14933" y="3548"/>
                  <a:pt x="14921" y="3548"/>
                </a:cubicBezTo>
                <a:cubicBezTo>
                  <a:pt x="14887" y="3548"/>
                  <a:pt x="14853" y="3561"/>
                  <a:pt x="14825" y="3586"/>
                </a:cubicBezTo>
                <a:cubicBezTo>
                  <a:pt x="14813" y="3596"/>
                  <a:pt x="14802" y="3610"/>
                  <a:pt x="14791" y="3623"/>
                </a:cubicBezTo>
                <a:cubicBezTo>
                  <a:pt x="14771" y="3646"/>
                  <a:pt x="14752" y="3668"/>
                  <a:pt x="14730" y="3675"/>
                </a:cubicBezTo>
                <a:cubicBezTo>
                  <a:pt x="14704" y="3682"/>
                  <a:pt x="14680" y="3684"/>
                  <a:pt x="14657" y="3686"/>
                </a:cubicBezTo>
                <a:cubicBezTo>
                  <a:pt x="14613" y="3689"/>
                  <a:pt x="14571" y="3693"/>
                  <a:pt x="14522" y="3732"/>
                </a:cubicBezTo>
                <a:cubicBezTo>
                  <a:pt x="14484" y="3763"/>
                  <a:pt x="14451" y="3800"/>
                  <a:pt x="14423" y="3843"/>
                </a:cubicBezTo>
                <a:cubicBezTo>
                  <a:pt x="14416" y="3853"/>
                  <a:pt x="14410" y="3867"/>
                  <a:pt x="14403" y="3881"/>
                </a:cubicBezTo>
                <a:cubicBezTo>
                  <a:pt x="14394" y="3902"/>
                  <a:pt x="14383" y="3926"/>
                  <a:pt x="14373" y="3933"/>
                </a:cubicBezTo>
                <a:cubicBezTo>
                  <a:pt x="14370" y="3935"/>
                  <a:pt x="14368" y="3936"/>
                  <a:pt x="14365" y="3936"/>
                </a:cubicBezTo>
                <a:cubicBezTo>
                  <a:pt x="14360" y="3936"/>
                  <a:pt x="14355" y="3934"/>
                  <a:pt x="14350" y="3932"/>
                </a:cubicBezTo>
                <a:cubicBezTo>
                  <a:pt x="14343" y="3929"/>
                  <a:pt x="14336" y="3926"/>
                  <a:pt x="14326" y="3926"/>
                </a:cubicBezTo>
                <a:cubicBezTo>
                  <a:pt x="14326" y="3926"/>
                  <a:pt x="14326" y="3926"/>
                  <a:pt x="14326" y="3926"/>
                </a:cubicBezTo>
                <a:cubicBezTo>
                  <a:pt x="14317" y="3927"/>
                  <a:pt x="14308" y="3931"/>
                  <a:pt x="14301" y="3934"/>
                </a:cubicBezTo>
                <a:cubicBezTo>
                  <a:pt x="14295" y="3937"/>
                  <a:pt x="14288" y="3940"/>
                  <a:pt x="14283" y="3940"/>
                </a:cubicBezTo>
                <a:cubicBezTo>
                  <a:pt x="14280" y="3940"/>
                  <a:pt x="14278" y="3940"/>
                  <a:pt x="14276" y="3938"/>
                </a:cubicBezTo>
                <a:cubicBezTo>
                  <a:pt x="14271" y="3935"/>
                  <a:pt x="14268" y="3929"/>
                  <a:pt x="14264" y="3921"/>
                </a:cubicBezTo>
                <a:cubicBezTo>
                  <a:pt x="14257" y="3907"/>
                  <a:pt x="14247" y="3888"/>
                  <a:pt x="14227" y="3888"/>
                </a:cubicBezTo>
                <a:cubicBezTo>
                  <a:pt x="14225" y="3888"/>
                  <a:pt x="14223" y="3888"/>
                  <a:pt x="14220" y="3889"/>
                </a:cubicBezTo>
                <a:cubicBezTo>
                  <a:pt x="14202" y="3893"/>
                  <a:pt x="14194" y="3908"/>
                  <a:pt x="14188" y="3919"/>
                </a:cubicBezTo>
                <a:cubicBezTo>
                  <a:pt x="14184" y="3926"/>
                  <a:pt x="14181" y="3931"/>
                  <a:pt x="14176" y="3934"/>
                </a:cubicBezTo>
                <a:cubicBezTo>
                  <a:pt x="14172" y="3937"/>
                  <a:pt x="14168" y="3938"/>
                  <a:pt x="14164" y="3938"/>
                </a:cubicBezTo>
                <a:cubicBezTo>
                  <a:pt x="14127" y="3938"/>
                  <a:pt x="14079" y="3844"/>
                  <a:pt x="14050" y="3788"/>
                </a:cubicBezTo>
                <a:cubicBezTo>
                  <a:pt x="14043" y="3774"/>
                  <a:pt x="14037" y="3762"/>
                  <a:pt x="14031" y="3752"/>
                </a:cubicBezTo>
                <a:cubicBezTo>
                  <a:pt x="13982" y="3663"/>
                  <a:pt x="13927" y="3620"/>
                  <a:pt x="13866" y="3620"/>
                </a:cubicBezTo>
                <a:lnTo>
                  <a:pt x="13859" y="3620"/>
                </a:lnTo>
                <a:cubicBezTo>
                  <a:pt x="13827" y="3621"/>
                  <a:pt x="13810" y="3644"/>
                  <a:pt x="13794" y="3665"/>
                </a:cubicBezTo>
                <a:cubicBezTo>
                  <a:pt x="13787" y="3675"/>
                  <a:pt x="13779" y="3685"/>
                  <a:pt x="13770" y="3692"/>
                </a:cubicBezTo>
                <a:cubicBezTo>
                  <a:pt x="13768" y="3694"/>
                  <a:pt x="13764" y="3696"/>
                  <a:pt x="13759" y="3697"/>
                </a:cubicBezTo>
                <a:cubicBezTo>
                  <a:pt x="13751" y="3699"/>
                  <a:pt x="13741" y="3702"/>
                  <a:pt x="13730" y="3713"/>
                </a:cubicBezTo>
                <a:cubicBezTo>
                  <a:pt x="13726" y="3718"/>
                  <a:pt x="13722" y="3723"/>
                  <a:pt x="13718" y="3729"/>
                </a:cubicBezTo>
                <a:cubicBezTo>
                  <a:pt x="13714" y="3735"/>
                  <a:pt x="13710" y="3741"/>
                  <a:pt x="13705" y="3745"/>
                </a:cubicBezTo>
                <a:cubicBezTo>
                  <a:pt x="13705" y="3721"/>
                  <a:pt x="13706" y="3697"/>
                  <a:pt x="13707" y="3673"/>
                </a:cubicBezTo>
                <a:cubicBezTo>
                  <a:pt x="13709" y="3648"/>
                  <a:pt x="13710" y="3623"/>
                  <a:pt x="13710" y="3599"/>
                </a:cubicBezTo>
                <a:lnTo>
                  <a:pt x="13710" y="3582"/>
                </a:lnTo>
                <a:lnTo>
                  <a:pt x="13700" y="3577"/>
                </a:lnTo>
                <a:cubicBezTo>
                  <a:pt x="13693" y="3574"/>
                  <a:pt x="13690" y="3562"/>
                  <a:pt x="13684" y="3543"/>
                </a:cubicBezTo>
                <a:cubicBezTo>
                  <a:pt x="13680" y="3526"/>
                  <a:pt x="13675" y="3506"/>
                  <a:pt x="13664" y="3493"/>
                </a:cubicBezTo>
                <a:cubicBezTo>
                  <a:pt x="13657" y="3485"/>
                  <a:pt x="13651" y="3482"/>
                  <a:pt x="13646" y="3480"/>
                </a:cubicBezTo>
                <a:cubicBezTo>
                  <a:pt x="13640" y="3478"/>
                  <a:pt x="13638" y="3476"/>
                  <a:pt x="13634" y="3469"/>
                </a:cubicBezTo>
                <a:cubicBezTo>
                  <a:pt x="13632" y="3464"/>
                  <a:pt x="13626" y="3437"/>
                  <a:pt x="13625" y="3430"/>
                </a:cubicBezTo>
                <a:cubicBezTo>
                  <a:pt x="13625" y="3435"/>
                  <a:pt x="13623" y="3445"/>
                  <a:pt x="13617" y="3448"/>
                </a:cubicBezTo>
                <a:lnTo>
                  <a:pt x="13608" y="3407"/>
                </a:lnTo>
                <a:cubicBezTo>
                  <a:pt x="13570" y="3429"/>
                  <a:pt x="13548" y="3483"/>
                  <a:pt x="13527" y="3535"/>
                </a:cubicBezTo>
                <a:cubicBezTo>
                  <a:pt x="13513" y="3572"/>
                  <a:pt x="13499" y="3606"/>
                  <a:pt x="13480" y="3628"/>
                </a:cubicBezTo>
                <a:cubicBezTo>
                  <a:pt x="13421" y="3700"/>
                  <a:pt x="13353" y="3756"/>
                  <a:pt x="13289" y="3786"/>
                </a:cubicBezTo>
                <a:cubicBezTo>
                  <a:pt x="13283" y="3788"/>
                  <a:pt x="13278" y="3791"/>
                  <a:pt x="13272" y="3793"/>
                </a:cubicBezTo>
                <a:cubicBezTo>
                  <a:pt x="13246" y="3805"/>
                  <a:pt x="13225" y="3814"/>
                  <a:pt x="13198" y="3850"/>
                </a:cubicBezTo>
                <a:cubicBezTo>
                  <a:pt x="13168" y="3888"/>
                  <a:pt x="13135" y="3932"/>
                  <a:pt x="13101" y="3970"/>
                </a:cubicBezTo>
                <a:cubicBezTo>
                  <a:pt x="13071" y="4003"/>
                  <a:pt x="13041" y="4032"/>
                  <a:pt x="13008" y="4032"/>
                </a:cubicBezTo>
                <a:lnTo>
                  <a:pt x="13004" y="4032"/>
                </a:lnTo>
                <a:cubicBezTo>
                  <a:pt x="12987" y="4030"/>
                  <a:pt x="12970" y="4021"/>
                  <a:pt x="12956" y="4011"/>
                </a:cubicBezTo>
                <a:cubicBezTo>
                  <a:pt x="12953" y="4009"/>
                  <a:pt x="12946" y="4003"/>
                  <a:pt x="12939" y="3996"/>
                </a:cubicBezTo>
                <a:cubicBezTo>
                  <a:pt x="12915" y="3972"/>
                  <a:pt x="12903" y="3961"/>
                  <a:pt x="12893" y="3961"/>
                </a:cubicBezTo>
                <a:lnTo>
                  <a:pt x="12890" y="3961"/>
                </a:lnTo>
                <a:lnTo>
                  <a:pt x="12883" y="3965"/>
                </a:lnTo>
                <a:lnTo>
                  <a:pt x="12880" y="3973"/>
                </a:lnTo>
                <a:cubicBezTo>
                  <a:pt x="12878" y="3980"/>
                  <a:pt x="12875" y="3989"/>
                  <a:pt x="12873" y="3997"/>
                </a:cubicBezTo>
                <a:cubicBezTo>
                  <a:pt x="12869" y="4013"/>
                  <a:pt x="12865" y="4031"/>
                  <a:pt x="12859" y="4037"/>
                </a:cubicBezTo>
                <a:cubicBezTo>
                  <a:pt x="12855" y="4040"/>
                  <a:pt x="12853" y="4042"/>
                  <a:pt x="12851" y="4043"/>
                </a:cubicBezTo>
                <a:cubicBezTo>
                  <a:pt x="12850" y="4028"/>
                  <a:pt x="12854" y="3989"/>
                  <a:pt x="12877" y="3890"/>
                </a:cubicBezTo>
                <a:cubicBezTo>
                  <a:pt x="12882" y="3869"/>
                  <a:pt x="12883" y="3863"/>
                  <a:pt x="12884" y="3858"/>
                </a:cubicBezTo>
                <a:cubicBezTo>
                  <a:pt x="12887" y="3824"/>
                  <a:pt x="12883" y="3797"/>
                  <a:pt x="12873" y="3778"/>
                </a:cubicBezTo>
                <a:cubicBezTo>
                  <a:pt x="12864" y="3762"/>
                  <a:pt x="12851" y="3753"/>
                  <a:pt x="12835" y="3753"/>
                </a:cubicBezTo>
                <a:cubicBezTo>
                  <a:pt x="12821" y="3753"/>
                  <a:pt x="12805" y="3760"/>
                  <a:pt x="12789" y="3773"/>
                </a:cubicBezTo>
                <a:cubicBezTo>
                  <a:pt x="12757" y="3799"/>
                  <a:pt x="12728" y="3828"/>
                  <a:pt x="12700" y="3857"/>
                </a:cubicBezTo>
                <a:cubicBezTo>
                  <a:pt x="12649" y="3909"/>
                  <a:pt x="12601" y="3959"/>
                  <a:pt x="12540" y="3985"/>
                </a:cubicBezTo>
                <a:cubicBezTo>
                  <a:pt x="12524" y="3993"/>
                  <a:pt x="12508" y="3996"/>
                  <a:pt x="12493" y="3996"/>
                </a:cubicBezTo>
                <a:cubicBezTo>
                  <a:pt x="12484" y="3996"/>
                  <a:pt x="12474" y="3995"/>
                  <a:pt x="12465" y="3991"/>
                </a:cubicBezTo>
                <a:cubicBezTo>
                  <a:pt x="12458" y="3989"/>
                  <a:pt x="12451" y="3983"/>
                  <a:pt x="12442" y="3976"/>
                </a:cubicBezTo>
                <a:cubicBezTo>
                  <a:pt x="12437" y="3971"/>
                  <a:pt x="12431" y="3967"/>
                  <a:pt x="12424" y="3963"/>
                </a:cubicBezTo>
                <a:cubicBezTo>
                  <a:pt x="12434" y="3949"/>
                  <a:pt x="12445" y="3935"/>
                  <a:pt x="12455" y="3921"/>
                </a:cubicBezTo>
                <a:cubicBezTo>
                  <a:pt x="12475" y="3895"/>
                  <a:pt x="12496" y="3868"/>
                  <a:pt x="12514" y="3836"/>
                </a:cubicBezTo>
                <a:cubicBezTo>
                  <a:pt x="12536" y="3794"/>
                  <a:pt x="12561" y="3754"/>
                  <a:pt x="12585" y="3715"/>
                </a:cubicBezTo>
                <a:cubicBezTo>
                  <a:pt x="12612" y="3670"/>
                  <a:pt x="12641" y="3623"/>
                  <a:pt x="12667" y="3573"/>
                </a:cubicBezTo>
                <a:cubicBezTo>
                  <a:pt x="12686" y="3537"/>
                  <a:pt x="12704" y="3497"/>
                  <a:pt x="12721" y="3459"/>
                </a:cubicBezTo>
                <a:cubicBezTo>
                  <a:pt x="12739" y="3418"/>
                  <a:pt x="12758" y="3376"/>
                  <a:pt x="12779" y="3337"/>
                </a:cubicBezTo>
                <a:cubicBezTo>
                  <a:pt x="12823" y="3256"/>
                  <a:pt x="12881" y="3194"/>
                  <a:pt x="12921" y="3155"/>
                </a:cubicBezTo>
                <a:cubicBezTo>
                  <a:pt x="12967" y="3110"/>
                  <a:pt x="13015" y="3080"/>
                  <a:pt x="13065" y="3049"/>
                </a:cubicBezTo>
                <a:lnTo>
                  <a:pt x="13093" y="3032"/>
                </a:lnTo>
                <a:cubicBezTo>
                  <a:pt x="13147" y="2997"/>
                  <a:pt x="13217" y="2927"/>
                  <a:pt x="13253" y="2832"/>
                </a:cubicBezTo>
                <a:lnTo>
                  <a:pt x="13263" y="2805"/>
                </a:lnTo>
                <a:lnTo>
                  <a:pt x="13233" y="2795"/>
                </a:lnTo>
                <a:cubicBezTo>
                  <a:pt x="13216" y="2790"/>
                  <a:pt x="13198" y="2784"/>
                  <a:pt x="13180" y="2784"/>
                </a:cubicBezTo>
                <a:cubicBezTo>
                  <a:pt x="13176" y="2784"/>
                  <a:pt x="13172" y="2784"/>
                  <a:pt x="13167" y="2785"/>
                </a:cubicBezTo>
                <a:cubicBezTo>
                  <a:pt x="13157" y="2786"/>
                  <a:pt x="13148" y="2792"/>
                  <a:pt x="13139" y="2797"/>
                </a:cubicBezTo>
                <a:cubicBezTo>
                  <a:pt x="13131" y="2802"/>
                  <a:pt x="13123" y="2806"/>
                  <a:pt x="13116" y="2807"/>
                </a:cubicBezTo>
                <a:cubicBezTo>
                  <a:pt x="13097" y="2753"/>
                  <a:pt x="13070" y="2727"/>
                  <a:pt x="13033" y="2727"/>
                </a:cubicBezTo>
                <a:cubicBezTo>
                  <a:pt x="13011" y="2727"/>
                  <a:pt x="12988" y="2736"/>
                  <a:pt x="12965" y="2744"/>
                </a:cubicBezTo>
                <a:cubicBezTo>
                  <a:pt x="12943" y="2753"/>
                  <a:pt x="12919" y="2762"/>
                  <a:pt x="12897" y="2762"/>
                </a:cubicBezTo>
                <a:lnTo>
                  <a:pt x="12891" y="2762"/>
                </a:lnTo>
                <a:cubicBezTo>
                  <a:pt x="12871" y="2762"/>
                  <a:pt x="12852" y="2762"/>
                  <a:pt x="12833" y="2764"/>
                </a:cubicBezTo>
                <a:cubicBezTo>
                  <a:pt x="12826" y="2732"/>
                  <a:pt x="12810" y="2678"/>
                  <a:pt x="12777" y="2678"/>
                </a:cubicBezTo>
                <a:cubicBezTo>
                  <a:pt x="12752" y="2678"/>
                  <a:pt x="12726" y="2710"/>
                  <a:pt x="12701" y="2744"/>
                </a:cubicBezTo>
                <a:cubicBezTo>
                  <a:pt x="12675" y="2779"/>
                  <a:pt x="12627" y="2845"/>
                  <a:pt x="12582" y="2845"/>
                </a:cubicBezTo>
                <a:cubicBezTo>
                  <a:pt x="12574" y="2845"/>
                  <a:pt x="12567" y="2843"/>
                  <a:pt x="12560" y="2839"/>
                </a:cubicBezTo>
                <a:cubicBezTo>
                  <a:pt x="12542" y="2829"/>
                  <a:pt x="12534" y="2808"/>
                  <a:pt x="12524" y="2784"/>
                </a:cubicBezTo>
                <a:cubicBezTo>
                  <a:pt x="12517" y="2764"/>
                  <a:pt x="12509" y="2742"/>
                  <a:pt x="12494" y="2725"/>
                </a:cubicBezTo>
                <a:cubicBezTo>
                  <a:pt x="12482" y="2711"/>
                  <a:pt x="12468" y="2709"/>
                  <a:pt x="12458" y="2709"/>
                </a:cubicBezTo>
                <a:cubicBezTo>
                  <a:pt x="12455" y="2709"/>
                  <a:pt x="12443" y="2710"/>
                  <a:pt x="12441" y="2710"/>
                </a:cubicBezTo>
                <a:cubicBezTo>
                  <a:pt x="12434" y="2710"/>
                  <a:pt x="12430" y="2709"/>
                  <a:pt x="12426" y="2706"/>
                </a:cubicBezTo>
                <a:cubicBezTo>
                  <a:pt x="12420" y="2701"/>
                  <a:pt x="12417" y="2691"/>
                  <a:pt x="12414" y="2675"/>
                </a:cubicBezTo>
                <a:cubicBezTo>
                  <a:pt x="12410" y="2658"/>
                  <a:pt x="12406" y="2640"/>
                  <a:pt x="12395" y="2626"/>
                </a:cubicBezTo>
                <a:cubicBezTo>
                  <a:pt x="12384" y="2611"/>
                  <a:pt x="12368" y="2603"/>
                  <a:pt x="12348" y="2603"/>
                </a:cubicBezTo>
                <a:cubicBezTo>
                  <a:pt x="12335" y="2603"/>
                  <a:pt x="12322" y="2606"/>
                  <a:pt x="12311" y="2609"/>
                </a:cubicBezTo>
                <a:lnTo>
                  <a:pt x="12301" y="2611"/>
                </a:lnTo>
                <a:cubicBezTo>
                  <a:pt x="12290" y="2614"/>
                  <a:pt x="12289" y="2631"/>
                  <a:pt x="12289" y="2644"/>
                </a:cubicBezTo>
                <a:cubicBezTo>
                  <a:pt x="12286" y="2698"/>
                  <a:pt x="12280" y="2705"/>
                  <a:pt x="12276" y="2705"/>
                </a:cubicBezTo>
                <a:cubicBezTo>
                  <a:pt x="12264" y="2705"/>
                  <a:pt x="12256" y="2660"/>
                  <a:pt x="12252" y="2633"/>
                </a:cubicBezTo>
                <a:cubicBezTo>
                  <a:pt x="12249" y="2619"/>
                  <a:pt x="12247" y="2608"/>
                  <a:pt x="12245" y="2600"/>
                </a:cubicBezTo>
                <a:cubicBezTo>
                  <a:pt x="12230" y="2545"/>
                  <a:pt x="12206" y="2536"/>
                  <a:pt x="12180" y="2533"/>
                </a:cubicBezTo>
                <a:cubicBezTo>
                  <a:pt x="12172" y="2504"/>
                  <a:pt x="12149" y="2473"/>
                  <a:pt x="12149" y="2472"/>
                </a:cubicBezTo>
                <a:cubicBezTo>
                  <a:pt x="12128" y="2449"/>
                  <a:pt x="12105" y="2433"/>
                  <a:pt x="12082" y="2425"/>
                </a:cubicBezTo>
                <a:cubicBezTo>
                  <a:pt x="12050" y="2414"/>
                  <a:pt x="12015" y="2409"/>
                  <a:pt x="11982" y="2409"/>
                </a:cubicBezTo>
                <a:cubicBezTo>
                  <a:pt x="11963" y="2409"/>
                  <a:pt x="11945" y="2411"/>
                  <a:pt x="11929" y="2415"/>
                </a:cubicBezTo>
                <a:cubicBezTo>
                  <a:pt x="11901" y="2421"/>
                  <a:pt x="11887" y="2442"/>
                  <a:pt x="11873" y="2461"/>
                </a:cubicBezTo>
                <a:cubicBezTo>
                  <a:pt x="11867" y="2470"/>
                  <a:pt x="11860" y="2479"/>
                  <a:pt x="11852" y="2488"/>
                </a:cubicBezTo>
                <a:cubicBezTo>
                  <a:pt x="11842" y="2498"/>
                  <a:pt x="11832" y="2504"/>
                  <a:pt x="11822" y="2504"/>
                </a:cubicBezTo>
                <a:cubicBezTo>
                  <a:pt x="11808" y="2504"/>
                  <a:pt x="11794" y="2494"/>
                  <a:pt x="11782" y="2477"/>
                </a:cubicBezTo>
                <a:cubicBezTo>
                  <a:pt x="11745" y="2422"/>
                  <a:pt x="11720" y="2412"/>
                  <a:pt x="11672" y="2398"/>
                </a:cubicBezTo>
                <a:cubicBezTo>
                  <a:pt x="11669" y="2397"/>
                  <a:pt x="11656" y="2395"/>
                  <a:pt x="11639" y="2392"/>
                </a:cubicBezTo>
                <a:cubicBezTo>
                  <a:pt x="11601" y="2385"/>
                  <a:pt x="11505" y="2368"/>
                  <a:pt x="11483" y="2356"/>
                </a:cubicBezTo>
                <a:cubicBezTo>
                  <a:pt x="11478" y="2325"/>
                  <a:pt x="11474" y="2294"/>
                  <a:pt x="11469" y="2263"/>
                </a:cubicBezTo>
                <a:cubicBezTo>
                  <a:pt x="11463" y="2220"/>
                  <a:pt x="11456" y="2177"/>
                  <a:pt x="11451" y="2134"/>
                </a:cubicBezTo>
                <a:cubicBezTo>
                  <a:pt x="11447" y="2110"/>
                  <a:pt x="11446" y="2085"/>
                  <a:pt x="11444" y="2059"/>
                </a:cubicBezTo>
                <a:cubicBezTo>
                  <a:pt x="11441" y="2014"/>
                  <a:pt x="11438" y="1968"/>
                  <a:pt x="11426" y="1924"/>
                </a:cubicBezTo>
                <a:cubicBezTo>
                  <a:pt x="11411" y="1868"/>
                  <a:pt x="11371" y="1825"/>
                  <a:pt x="11334" y="1825"/>
                </a:cubicBezTo>
                <a:cubicBezTo>
                  <a:pt x="11325" y="1825"/>
                  <a:pt x="11315" y="1828"/>
                  <a:pt x="11307" y="1833"/>
                </a:cubicBezTo>
                <a:cubicBezTo>
                  <a:pt x="11254" y="1865"/>
                  <a:pt x="11263" y="2031"/>
                  <a:pt x="11268" y="2120"/>
                </a:cubicBezTo>
                <a:cubicBezTo>
                  <a:pt x="11268" y="2122"/>
                  <a:pt x="11268" y="2124"/>
                  <a:pt x="11268" y="2126"/>
                </a:cubicBezTo>
                <a:cubicBezTo>
                  <a:pt x="11223" y="2127"/>
                  <a:pt x="11074" y="2130"/>
                  <a:pt x="10856" y="2130"/>
                </a:cubicBezTo>
                <a:cubicBezTo>
                  <a:pt x="10776" y="2130"/>
                  <a:pt x="10687" y="2129"/>
                  <a:pt x="10590" y="2128"/>
                </a:cubicBezTo>
                <a:lnTo>
                  <a:pt x="10590" y="2128"/>
                </a:lnTo>
                <a:lnTo>
                  <a:pt x="10580" y="2128"/>
                </a:lnTo>
                <a:cubicBezTo>
                  <a:pt x="10049" y="2123"/>
                  <a:pt x="9247" y="2098"/>
                  <a:pt x="8435" y="2014"/>
                </a:cubicBezTo>
                <a:cubicBezTo>
                  <a:pt x="8375" y="2008"/>
                  <a:pt x="8314" y="2001"/>
                  <a:pt x="8254" y="1994"/>
                </a:cubicBezTo>
                <a:lnTo>
                  <a:pt x="8253" y="1993"/>
                </a:lnTo>
                <a:cubicBezTo>
                  <a:pt x="7679" y="1921"/>
                  <a:pt x="7122" y="1796"/>
                  <a:pt x="6630" y="1686"/>
                </a:cubicBezTo>
                <a:cubicBezTo>
                  <a:pt x="6448" y="1645"/>
                  <a:pt x="6276" y="1607"/>
                  <a:pt x="6122" y="1576"/>
                </a:cubicBezTo>
                <a:cubicBezTo>
                  <a:pt x="5379" y="1424"/>
                  <a:pt x="4932" y="1259"/>
                  <a:pt x="4192" y="987"/>
                </a:cubicBezTo>
                <a:cubicBezTo>
                  <a:pt x="4099" y="952"/>
                  <a:pt x="4000" y="915"/>
                  <a:pt x="3895" y="877"/>
                </a:cubicBezTo>
                <a:lnTo>
                  <a:pt x="3894" y="877"/>
                </a:lnTo>
                <a:cubicBezTo>
                  <a:pt x="3800" y="842"/>
                  <a:pt x="3702" y="806"/>
                  <a:pt x="3597" y="769"/>
                </a:cubicBezTo>
                <a:cubicBezTo>
                  <a:pt x="2645" y="425"/>
                  <a:pt x="1864" y="17"/>
                  <a:pt x="1831" y="0"/>
                </a:cubicBezTo>
                <a:lnTo>
                  <a:pt x="1822" y="42"/>
                </a:lnTo>
                <a:cubicBezTo>
                  <a:pt x="1820" y="41"/>
                  <a:pt x="1819" y="39"/>
                  <a:pt x="1819" y="39"/>
                </a:cubicBezTo>
                <a:cubicBezTo>
                  <a:pt x="1829" y="56"/>
                  <a:pt x="1862" y="203"/>
                  <a:pt x="1865" y="238"/>
                </a:cubicBezTo>
                <a:cubicBezTo>
                  <a:pt x="1859" y="246"/>
                  <a:pt x="1845" y="253"/>
                  <a:pt x="1833" y="258"/>
                </a:cubicBezTo>
                <a:cubicBezTo>
                  <a:pt x="1813" y="266"/>
                  <a:pt x="1791" y="276"/>
                  <a:pt x="1778" y="303"/>
                </a:cubicBezTo>
                <a:cubicBezTo>
                  <a:pt x="1760" y="341"/>
                  <a:pt x="1760" y="390"/>
                  <a:pt x="1761" y="432"/>
                </a:cubicBezTo>
                <a:cubicBezTo>
                  <a:pt x="1761" y="474"/>
                  <a:pt x="1762" y="510"/>
                  <a:pt x="1746" y="530"/>
                </a:cubicBezTo>
                <a:cubicBezTo>
                  <a:pt x="1729" y="551"/>
                  <a:pt x="1665" y="583"/>
                  <a:pt x="1633" y="583"/>
                </a:cubicBezTo>
                <a:cubicBezTo>
                  <a:pt x="1630" y="583"/>
                  <a:pt x="1628" y="583"/>
                  <a:pt x="1626" y="582"/>
                </a:cubicBezTo>
                <a:cubicBezTo>
                  <a:pt x="1601" y="573"/>
                  <a:pt x="1381" y="289"/>
                  <a:pt x="1341" y="182"/>
                </a:cubicBezTo>
                <a:cubicBezTo>
                  <a:pt x="1332" y="159"/>
                  <a:pt x="1321" y="154"/>
                  <a:pt x="1314" y="154"/>
                </a:cubicBezTo>
                <a:cubicBezTo>
                  <a:pt x="1266" y="154"/>
                  <a:pt x="1211" y="406"/>
                  <a:pt x="1189" y="515"/>
                </a:cubicBezTo>
                <a:lnTo>
                  <a:pt x="1188" y="519"/>
                </a:lnTo>
                <a:lnTo>
                  <a:pt x="1214" y="1422"/>
                </a:lnTo>
                <a:lnTo>
                  <a:pt x="1099" y="1987"/>
                </a:lnTo>
                <a:lnTo>
                  <a:pt x="1099" y="1987"/>
                </a:lnTo>
                <a:lnTo>
                  <a:pt x="1081" y="2072"/>
                </a:lnTo>
                <a:cubicBezTo>
                  <a:pt x="1081" y="2072"/>
                  <a:pt x="1099" y="2269"/>
                  <a:pt x="1100" y="2274"/>
                </a:cubicBezTo>
                <a:cubicBezTo>
                  <a:pt x="1105" y="2338"/>
                  <a:pt x="1049" y="2494"/>
                  <a:pt x="1011" y="2598"/>
                </a:cubicBezTo>
                <a:cubicBezTo>
                  <a:pt x="994" y="2645"/>
                  <a:pt x="979" y="2685"/>
                  <a:pt x="972" y="2712"/>
                </a:cubicBezTo>
                <a:cubicBezTo>
                  <a:pt x="950" y="2789"/>
                  <a:pt x="928" y="2866"/>
                  <a:pt x="905" y="2943"/>
                </a:cubicBezTo>
                <a:cubicBezTo>
                  <a:pt x="849" y="3135"/>
                  <a:pt x="791" y="3333"/>
                  <a:pt x="747" y="3534"/>
                </a:cubicBezTo>
                <a:cubicBezTo>
                  <a:pt x="733" y="3599"/>
                  <a:pt x="722" y="3660"/>
                  <a:pt x="710" y="3719"/>
                </a:cubicBezTo>
                <a:cubicBezTo>
                  <a:pt x="681" y="3874"/>
                  <a:pt x="655" y="4008"/>
                  <a:pt x="598" y="4153"/>
                </a:cubicBezTo>
                <a:cubicBezTo>
                  <a:pt x="577" y="4206"/>
                  <a:pt x="556" y="4257"/>
                  <a:pt x="535" y="4307"/>
                </a:cubicBezTo>
                <a:cubicBezTo>
                  <a:pt x="483" y="4431"/>
                  <a:pt x="434" y="4547"/>
                  <a:pt x="393" y="4686"/>
                </a:cubicBezTo>
                <a:cubicBezTo>
                  <a:pt x="319" y="4845"/>
                  <a:pt x="321" y="5112"/>
                  <a:pt x="324" y="5369"/>
                </a:cubicBezTo>
                <a:cubicBezTo>
                  <a:pt x="324" y="5417"/>
                  <a:pt x="324" y="5465"/>
                  <a:pt x="324" y="5511"/>
                </a:cubicBezTo>
                <a:cubicBezTo>
                  <a:pt x="324" y="5610"/>
                  <a:pt x="321" y="5679"/>
                  <a:pt x="315" y="5737"/>
                </a:cubicBezTo>
                <a:cubicBezTo>
                  <a:pt x="307" y="5817"/>
                  <a:pt x="289" y="5889"/>
                  <a:pt x="269" y="5965"/>
                </a:cubicBezTo>
                <a:cubicBezTo>
                  <a:pt x="255" y="6020"/>
                  <a:pt x="240" y="6077"/>
                  <a:pt x="230" y="6137"/>
                </a:cubicBezTo>
                <a:cubicBezTo>
                  <a:pt x="223" y="6178"/>
                  <a:pt x="219" y="6224"/>
                  <a:pt x="215" y="6272"/>
                </a:cubicBezTo>
                <a:cubicBezTo>
                  <a:pt x="207" y="6381"/>
                  <a:pt x="198" y="6493"/>
                  <a:pt x="151" y="6552"/>
                </a:cubicBezTo>
                <a:cubicBezTo>
                  <a:pt x="141" y="6565"/>
                  <a:pt x="129" y="6567"/>
                  <a:pt x="115" y="6569"/>
                </a:cubicBezTo>
                <a:cubicBezTo>
                  <a:pt x="96" y="6572"/>
                  <a:pt x="72" y="6576"/>
                  <a:pt x="51" y="6614"/>
                </a:cubicBezTo>
                <a:cubicBezTo>
                  <a:pt x="11" y="6687"/>
                  <a:pt x="-8" y="6905"/>
                  <a:pt x="3" y="6990"/>
                </a:cubicBezTo>
                <a:cubicBezTo>
                  <a:pt x="15" y="7082"/>
                  <a:pt x="39" y="7163"/>
                  <a:pt x="62" y="7241"/>
                </a:cubicBezTo>
                <a:cubicBezTo>
                  <a:pt x="100" y="7371"/>
                  <a:pt x="136" y="7492"/>
                  <a:pt x="117" y="7655"/>
                </a:cubicBezTo>
                <a:cubicBezTo>
                  <a:pt x="111" y="7710"/>
                  <a:pt x="97" y="7758"/>
                  <a:pt x="83" y="7805"/>
                </a:cubicBezTo>
                <a:cubicBezTo>
                  <a:pt x="63" y="7873"/>
                  <a:pt x="42" y="7943"/>
                  <a:pt x="44" y="8032"/>
                </a:cubicBezTo>
                <a:cubicBezTo>
                  <a:pt x="47" y="8173"/>
                  <a:pt x="85" y="8300"/>
                  <a:pt x="121" y="8424"/>
                </a:cubicBezTo>
                <a:cubicBezTo>
                  <a:pt x="161" y="8557"/>
                  <a:pt x="198" y="8684"/>
                  <a:pt x="194" y="8822"/>
                </a:cubicBezTo>
                <a:cubicBezTo>
                  <a:pt x="193" y="8844"/>
                  <a:pt x="189" y="8878"/>
                  <a:pt x="185" y="8915"/>
                </a:cubicBezTo>
                <a:cubicBezTo>
                  <a:pt x="172" y="9023"/>
                  <a:pt x="164" y="9102"/>
                  <a:pt x="183" y="9139"/>
                </a:cubicBezTo>
                <a:cubicBezTo>
                  <a:pt x="190" y="9152"/>
                  <a:pt x="199" y="9159"/>
                  <a:pt x="210" y="9159"/>
                </a:cubicBezTo>
                <a:cubicBezTo>
                  <a:pt x="220" y="9159"/>
                  <a:pt x="232" y="9153"/>
                  <a:pt x="247" y="9139"/>
                </a:cubicBezTo>
                <a:cubicBezTo>
                  <a:pt x="246" y="9186"/>
                  <a:pt x="260" y="9239"/>
                  <a:pt x="273" y="9288"/>
                </a:cubicBezTo>
                <a:cubicBezTo>
                  <a:pt x="284" y="9331"/>
                  <a:pt x="295" y="9375"/>
                  <a:pt x="294" y="9403"/>
                </a:cubicBezTo>
                <a:cubicBezTo>
                  <a:pt x="293" y="9417"/>
                  <a:pt x="286" y="9430"/>
                  <a:pt x="278" y="9444"/>
                </a:cubicBezTo>
                <a:cubicBezTo>
                  <a:pt x="268" y="9462"/>
                  <a:pt x="256" y="9482"/>
                  <a:pt x="255" y="9509"/>
                </a:cubicBezTo>
                <a:cubicBezTo>
                  <a:pt x="250" y="9650"/>
                  <a:pt x="265" y="9840"/>
                  <a:pt x="309" y="9950"/>
                </a:cubicBezTo>
                <a:cubicBezTo>
                  <a:pt x="331" y="10004"/>
                  <a:pt x="368" y="10032"/>
                  <a:pt x="404" y="10059"/>
                </a:cubicBezTo>
                <a:cubicBezTo>
                  <a:pt x="450" y="10094"/>
                  <a:pt x="491" y="10125"/>
                  <a:pt x="494" y="10204"/>
                </a:cubicBezTo>
                <a:cubicBezTo>
                  <a:pt x="496" y="10236"/>
                  <a:pt x="475" y="10262"/>
                  <a:pt x="456" y="10287"/>
                </a:cubicBezTo>
                <a:cubicBezTo>
                  <a:pt x="440" y="10307"/>
                  <a:pt x="426" y="10326"/>
                  <a:pt x="419" y="10349"/>
                </a:cubicBezTo>
                <a:cubicBezTo>
                  <a:pt x="399" y="10414"/>
                  <a:pt x="401" y="10458"/>
                  <a:pt x="404" y="10525"/>
                </a:cubicBezTo>
                <a:lnTo>
                  <a:pt x="405" y="10537"/>
                </a:lnTo>
                <a:cubicBezTo>
                  <a:pt x="415" y="10788"/>
                  <a:pt x="470" y="11000"/>
                  <a:pt x="523" y="11174"/>
                </a:cubicBezTo>
                <a:cubicBezTo>
                  <a:pt x="535" y="11214"/>
                  <a:pt x="550" y="11254"/>
                  <a:pt x="565" y="11293"/>
                </a:cubicBezTo>
                <a:cubicBezTo>
                  <a:pt x="587" y="11351"/>
                  <a:pt x="609" y="11411"/>
                  <a:pt x="622" y="11472"/>
                </a:cubicBezTo>
                <a:cubicBezTo>
                  <a:pt x="632" y="11519"/>
                  <a:pt x="636" y="11566"/>
                  <a:pt x="639" y="11617"/>
                </a:cubicBezTo>
                <a:cubicBezTo>
                  <a:pt x="644" y="11681"/>
                  <a:pt x="649" y="11748"/>
                  <a:pt x="668" y="11812"/>
                </a:cubicBezTo>
                <a:lnTo>
                  <a:pt x="670" y="11816"/>
                </a:lnTo>
                <a:lnTo>
                  <a:pt x="672" y="11819"/>
                </a:lnTo>
                <a:cubicBezTo>
                  <a:pt x="718" y="11880"/>
                  <a:pt x="703" y="11935"/>
                  <a:pt x="682" y="12011"/>
                </a:cubicBezTo>
                <a:cubicBezTo>
                  <a:pt x="677" y="12030"/>
                  <a:pt x="672" y="12050"/>
                  <a:pt x="668" y="12070"/>
                </a:cubicBezTo>
                <a:cubicBezTo>
                  <a:pt x="646" y="12166"/>
                  <a:pt x="645" y="12239"/>
                  <a:pt x="662" y="12295"/>
                </a:cubicBezTo>
                <a:cubicBezTo>
                  <a:pt x="689" y="12378"/>
                  <a:pt x="751" y="12407"/>
                  <a:pt x="824" y="12441"/>
                </a:cubicBezTo>
                <a:cubicBezTo>
                  <a:pt x="846" y="12451"/>
                  <a:pt x="868" y="12461"/>
                  <a:pt x="891" y="12474"/>
                </a:cubicBezTo>
                <a:cubicBezTo>
                  <a:pt x="967" y="12516"/>
                  <a:pt x="1074" y="12594"/>
                  <a:pt x="1156" y="12729"/>
                </a:cubicBezTo>
                <a:cubicBezTo>
                  <a:pt x="1181" y="12771"/>
                  <a:pt x="1197" y="12829"/>
                  <a:pt x="1213" y="12886"/>
                </a:cubicBezTo>
                <a:cubicBezTo>
                  <a:pt x="1231" y="12951"/>
                  <a:pt x="1249" y="13018"/>
                  <a:pt x="1282" y="13064"/>
                </a:cubicBezTo>
                <a:cubicBezTo>
                  <a:pt x="1311" y="13104"/>
                  <a:pt x="1345" y="13110"/>
                  <a:pt x="1373" y="13110"/>
                </a:cubicBezTo>
                <a:cubicBezTo>
                  <a:pt x="1380" y="13110"/>
                  <a:pt x="1387" y="13110"/>
                  <a:pt x="1394" y="13109"/>
                </a:cubicBezTo>
                <a:cubicBezTo>
                  <a:pt x="1400" y="13109"/>
                  <a:pt x="1407" y="13109"/>
                  <a:pt x="1413" y="13109"/>
                </a:cubicBezTo>
                <a:cubicBezTo>
                  <a:pt x="1447" y="13109"/>
                  <a:pt x="1469" y="13119"/>
                  <a:pt x="1482" y="13175"/>
                </a:cubicBezTo>
                <a:cubicBezTo>
                  <a:pt x="1486" y="13192"/>
                  <a:pt x="1483" y="13219"/>
                  <a:pt x="1481" y="13245"/>
                </a:cubicBezTo>
                <a:cubicBezTo>
                  <a:pt x="1478" y="13282"/>
                  <a:pt x="1475" y="13319"/>
                  <a:pt x="1486" y="13348"/>
                </a:cubicBezTo>
                <a:cubicBezTo>
                  <a:pt x="1499" y="13383"/>
                  <a:pt x="1507" y="13400"/>
                  <a:pt x="1523" y="13400"/>
                </a:cubicBezTo>
                <a:lnTo>
                  <a:pt x="1531" y="13400"/>
                </a:lnTo>
                <a:cubicBezTo>
                  <a:pt x="1534" y="13400"/>
                  <a:pt x="1540" y="13401"/>
                  <a:pt x="1549" y="13409"/>
                </a:cubicBezTo>
                <a:cubicBezTo>
                  <a:pt x="1562" y="13420"/>
                  <a:pt x="1576" y="13422"/>
                  <a:pt x="1589" y="13424"/>
                </a:cubicBezTo>
                <a:cubicBezTo>
                  <a:pt x="1603" y="13426"/>
                  <a:pt x="1616" y="13427"/>
                  <a:pt x="1629" y="13442"/>
                </a:cubicBezTo>
                <a:cubicBezTo>
                  <a:pt x="1643" y="13457"/>
                  <a:pt x="1652" y="13489"/>
                  <a:pt x="1662" y="13519"/>
                </a:cubicBezTo>
                <a:cubicBezTo>
                  <a:pt x="1671" y="13548"/>
                  <a:pt x="1680" y="13577"/>
                  <a:pt x="1693" y="13599"/>
                </a:cubicBezTo>
                <a:cubicBezTo>
                  <a:pt x="1705" y="13618"/>
                  <a:pt x="1721" y="13625"/>
                  <a:pt x="1735" y="13631"/>
                </a:cubicBezTo>
                <a:cubicBezTo>
                  <a:pt x="1752" y="13637"/>
                  <a:pt x="1762" y="13642"/>
                  <a:pt x="1769" y="13659"/>
                </a:cubicBezTo>
                <a:cubicBezTo>
                  <a:pt x="1774" y="13672"/>
                  <a:pt x="1771" y="13693"/>
                  <a:pt x="1768" y="13714"/>
                </a:cubicBezTo>
                <a:cubicBezTo>
                  <a:pt x="1765" y="13740"/>
                  <a:pt x="1761" y="13770"/>
                  <a:pt x="1770" y="13796"/>
                </a:cubicBezTo>
                <a:cubicBezTo>
                  <a:pt x="1787" y="13850"/>
                  <a:pt x="1813" y="13875"/>
                  <a:pt x="1836" y="13897"/>
                </a:cubicBezTo>
                <a:cubicBezTo>
                  <a:pt x="1864" y="13925"/>
                  <a:pt x="1889" y="13950"/>
                  <a:pt x="1899" y="14024"/>
                </a:cubicBezTo>
                <a:cubicBezTo>
                  <a:pt x="1902" y="14056"/>
                  <a:pt x="1892" y="14122"/>
                  <a:pt x="1880" y="14192"/>
                </a:cubicBezTo>
                <a:cubicBezTo>
                  <a:pt x="1861" y="14313"/>
                  <a:pt x="1839" y="14451"/>
                  <a:pt x="1871" y="14524"/>
                </a:cubicBezTo>
                <a:cubicBezTo>
                  <a:pt x="1883" y="14553"/>
                  <a:pt x="1901" y="14569"/>
                  <a:pt x="1927" y="14573"/>
                </a:cubicBezTo>
                <a:cubicBezTo>
                  <a:pt x="1932" y="14574"/>
                  <a:pt x="2785" y="14717"/>
                  <a:pt x="2934" y="14742"/>
                </a:cubicBezTo>
                <a:lnTo>
                  <a:pt x="2884" y="14893"/>
                </a:lnTo>
                <a:lnTo>
                  <a:pt x="4505" y="16371"/>
                </a:lnTo>
                <a:lnTo>
                  <a:pt x="5315" y="16524"/>
                </a:lnTo>
                <a:lnTo>
                  <a:pt x="5315" y="16524"/>
                </a:lnTo>
                <a:lnTo>
                  <a:pt x="5693" y="16596"/>
                </a:lnTo>
                <a:lnTo>
                  <a:pt x="5731" y="16225"/>
                </a:lnTo>
                <a:cubicBezTo>
                  <a:pt x="5820" y="16236"/>
                  <a:pt x="6360" y="16300"/>
                  <a:pt x="6434" y="16309"/>
                </a:cubicBezTo>
                <a:lnTo>
                  <a:pt x="6434" y="16309"/>
                </a:lnTo>
                <a:lnTo>
                  <a:pt x="6442" y="16310"/>
                </a:lnTo>
                <a:cubicBezTo>
                  <a:pt x="6493" y="16317"/>
                  <a:pt x="6541" y="16446"/>
                  <a:pt x="6579" y="16550"/>
                </a:cubicBezTo>
                <a:cubicBezTo>
                  <a:pt x="6595" y="16595"/>
                  <a:pt x="6611" y="16637"/>
                  <a:pt x="6625" y="16665"/>
                </a:cubicBezTo>
                <a:cubicBezTo>
                  <a:pt x="6647" y="16707"/>
                  <a:pt x="6669" y="16751"/>
                  <a:pt x="6690" y="16796"/>
                </a:cubicBezTo>
                <a:cubicBezTo>
                  <a:pt x="6746" y="16909"/>
                  <a:pt x="6803" y="17027"/>
                  <a:pt x="6868" y="17123"/>
                </a:cubicBezTo>
                <a:cubicBezTo>
                  <a:pt x="6895" y="17163"/>
                  <a:pt x="6925" y="17197"/>
                  <a:pt x="6955" y="17230"/>
                </a:cubicBezTo>
                <a:cubicBezTo>
                  <a:pt x="7014" y="17296"/>
                  <a:pt x="7069" y="17359"/>
                  <a:pt x="7099" y="17463"/>
                </a:cubicBezTo>
                <a:cubicBezTo>
                  <a:pt x="7129" y="17565"/>
                  <a:pt x="7146" y="17678"/>
                  <a:pt x="7162" y="17787"/>
                </a:cubicBezTo>
                <a:cubicBezTo>
                  <a:pt x="7186" y="17944"/>
                  <a:pt x="7211" y="18105"/>
                  <a:pt x="7271" y="18241"/>
                </a:cubicBezTo>
                <a:cubicBezTo>
                  <a:pt x="7381" y="18486"/>
                  <a:pt x="7561" y="18658"/>
                  <a:pt x="7693" y="18759"/>
                </a:cubicBezTo>
                <a:cubicBezTo>
                  <a:pt x="7707" y="18769"/>
                  <a:pt x="7722" y="18781"/>
                  <a:pt x="7737" y="18793"/>
                </a:cubicBezTo>
                <a:cubicBezTo>
                  <a:pt x="7783" y="18829"/>
                  <a:pt x="7836" y="18871"/>
                  <a:pt x="7876" y="18894"/>
                </a:cubicBezTo>
                <a:cubicBezTo>
                  <a:pt x="7879" y="18895"/>
                  <a:pt x="7883" y="18896"/>
                  <a:pt x="7886" y="18896"/>
                </a:cubicBezTo>
                <a:cubicBezTo>
                  <a:pt x="7933" y="18896"/>
                  <a:pt x="7991" y="18710"/>
                  <a:pt x="8062" y="18467"/>
                </a:cubicBezTo>
                <a:cubicBezTo>
                  <a:pt x="8081" y="18401"/>
                  <a:pt x="8099" y="18338"/>
                  <a:pt x="8106" y="18324"/>
                </a:cubicBezTo>
                <a:cubicBezTo>
                  <a:pt x="8146" y="18245"/>
                  <a:pt x="8207" y="18206"/>
                  <a:pt x="8292" y="18206"/>
                </a:cubicBezTo>
                <a:cubicBezTo>
                  <a:pt x="8367" y="18206"/>
                  <a:pt x="8448" y="18236"/>
                  <a:pt x="8513" y="18261"/>
                </a:cubicBezTo>
                <a:lnTo>
                  <a:pt x="8527" y="18266"/>
                </a:lnTo>
                <a:cubicBezTo>
                  <a:pt x="8695" y="18329"/>
                  <a:pt x="8882" y="18578"/>
                  <a:pt x="8953" y="18834"/>
                </a:cubicBezTo>
                <a:cubicBezTo>
                  <a:pt x="8972" y="18900"/>
                  <a:pt x="8991" y="18965"/>
                  <a:pt x="9010" y="19027"/>
                </a:cubicBezTo>
                <a:cubicBezTo>
                  <a:pt x="9052" y="19164"/>
                  <a:pt x="9091" y="19293"/>
                  <a:pt x="9120" y="19441"/>
                </a:cubicBezTo>
                <a:cubicBezTo>
                  <a:pt x="9137" y="19528"/>
                  <a:pt x="9170" y="19563"/>
                  <a:pt x="9202" y="19596"/>
                </a:cubicBezTo>
                <a:cubicBezTo>
                  <a:pt x="9222" y="19617"/>
                  <a:pt x="9242" y="19637"/>
                  <a:pt x="9258" y="19670"/>
                </a:cubicBezTo>
                <a:cubicBezTo>
                  <a:pt x="9279" y="19713"/>
                  <a:pt x="9290" y="19768"/>
                  <a:pt x="9301" y="19827"/>
                </a:cubicBezTo>
                <a:cubicBezTo>
                  <a:pt x="9314" y="19893"/>
                  <a:pt x="9327" y="19962"/>
                  <a:pt x="9358" y="20019"/>
                </a:cubicBezTo>
                <a:cubicBezTo>
                  <a:pt x="9374" y="20049"/>
                  <a:pt x="9395" y="20072"/>
                  <a:pt x="9415" y="20094"/>
                </a:cubicBezTo>
                <a:cubicBezTo>
                  <a:pt x="9446" y="20127"/>
                  <a:pt x="9474" y="20158"/>
                  <a:pt x="9485" y="20212"/>
                </a:cubicBezTo>
                <a:cubicBezTo>
                  <a:pt x="9493" y="20252"/>
                  <a:pt x="9489" y="20306"/>
                  <a:pt x="9485" y="20363"/>
                </a:cubicBezTo>
                <a:cubicBezTo>
                  <a:pt x="9482" y="20414"/>
                  <a:pt x="9479" y="20466"/>
                  <a:pt x="9484" y="20512"/>
                </a:cubicBezTo>
                <a:cubicBezTo>
                  <a:pt x="9494" y="20600"/>
                  <a:pt x="9524" y="20671"/>
                  <a:pt x="9552" y="20740"/>
                </a:cubicBezTo>
                <a:cubicBezTo>
                  <a:pt x="9562" y="20763"/>
                  <a:pt x="9571" y="20786"/>
                  <a:pt x="9580" y="20810"/>
                </a:cubicBezTo>
                <a:cubicBezTo>
                  <a:pt x="9599" y="20861"/>
                  <a:pt x="9607" y="20906"/>
                  <a:pt x="9614" y="20954"/>
                </a:cubicBezTo>
                <a:cubicBezTo>
                  <a:pt x="9619" y="20983"/>
                  <a:pt x="9624" y="21013"/>
                  <a:pt x="9632" y="21046"/>
                </a:cubicBezTo>
                <a:cubicBezTo>
                  <a:pt x="9671" y="21211"/>
                  <a:pt x="9761" y="21238"/>
                  <a:pt x="9847" y="21264"/>
                </a:cubicBezTo>
                <a:cubicBezTo>
                  <a:pt x="9888" y="21277"/>
                  <a:pt x="9931" y="21290"/>
                  <a:pt x="9966" y="21317"/>
                </a:cubicBezTo>
                <a:cubicBezTo>
                  <a:pt x="9984" y="21331"/>
                  <a:pt x="9998" y="21353"/>
                  <a:pt x="10014" y="21377"/>
                </a:cubicBezTo>
                <a:cubicBezTo>
                  <a:pt x="10033" y="21406"/>
                  <a:pt x="10053" y="21437"/>
                  <a:pt x="10080" y="21453"/>
                </a:cubicBezTo>
                <a:cubicBezTo>
                  <a:pt x="10118" y="21475"/>
                  <a:pt x="10157" y="21476"/>
                  <a:pt x="10194" y="21476"/>
                </a:cubicBezTo>
                <a:cubicBezTo>
                  <a:pt x="10230" y="21477"/>
                  <a:pt x="10263" y="21477"/>
                  <a:pt x="10296" y="21494"/>
                </a:cubicBezTo>
                <a:cubicBezTo>
                  <a:pt x="10317" y="21504"/>
                  <a:pt x="10336" y="21521"/>
                  <a:pt x="10356" y="21540"/>
                </a:cubicBezTo>
                <a:cubicBezTo>
                  <a:pt x="10390" y="21569"/>
                  <a:pt x="10424" y="21600"/>
                  <a:pt x="10466" y="21600"/>
                </a:cubicBezTo>
                <a:cubicBezTo>
                  <a:pt x="10470" y="21600"/>
                  <a:pt x="10474" y="21600"/>
                  <a:pt x="10479" y="21599"/>
                </a:cubicBezTo>
                <a:cubicBezTo>
                  <a:pt x="10537" y="21590"/>
                  <a:pt x="10579" y="21574"/>
                  <a:pt x="10596" y="21526"/>
                </a:cubicBezTo>
                <a:cubicBezTo>
                  <a:pt x="10609" y="21489"/>
                  <a:pt x="10606" y="21440"/>
                  <a:pt x="10587" y="21371"/>
                </a:cubicBezTo>
                <a:cubicBezTo>
                  <a:pt x="10571" y="21316"/>
                  <a:pt x="10552" y="21260"/>
                  <a:pt x="10533" y="21206"/>
                </a:cubicBezTo>
                <a:cubicBezTo>
                  <a:pt x="10492" y="21087"/>
                  <a:pt x="10450" y="20964"/>
                  <a:pt x="10441" y="20830"/>
                </a:cubicBezTo>
                <a:cubicBezTo>
                  <a:pt x="10431" y="20662"/>
                  <a:pt x="10476" y="20459"/>
                  <a:pt x="10517" y="20280"/>
                </a:cubicBezTo>
                <a:cubicBezTo>
                  <a:pt x="10528" y="20227"/>
                  <a:pt x="10540" y="20177"/>
                  <a:pt x="10549" y="20130"/>
                </a:cubicBezTo>
                <a:cubicBezTo>
                  <a:pt x="10596" y="19898"/>
                  <a:pt x="10647" y="19681"/>
                  <a:pt x="10762" y="19567"/>
                </a:cubicBezTo>
                <a:cubicBezTo>
                  <a:pt x="10775" y="19554"/>
                  <a:pt x="10785" y="19548"/>
                  <a:pt x="10793" y="19548"/>
                </a:cubicBezTo>
                <a:cubicBezTo>
                  <a:pt x="10800" y="19548"/>
                  <a:pt x="10806" y="19552"/>
                  <a:pt x="10813" y="19557"/>
                </a:cubicBezTo>
                <a:cubicBezTo>
                  <a:pt x="10822" y="19563"/>
                  <a:pt x="10833" y="19571"/>
                  <a:pt x="10849" y="19571"/>
                </a:cubicBezTo>
                <a:cubicBezTo>
                  <a:pt x="10858" y="19571"/>
                  <a:pt x="10867" y="19568"/>
                  <a:pt x="10878" y="19562"/>
                </a:cubicBezTo>
                <a:cubicBezTo>
                  <a:pt x="10902" y="19550"/>
                  <a:pt x="10923" y="19515"/>
                  <a:pt x="10931" y="19472"/>
                </a:cubicBezTo>
                <a:cubicBezTo>
                  <a:pt x="10939" y="19436"/>
                  <a:pt x="10936" y="19400"/>
                  <a:pt x="10925" y="19374"/>
                </a:cubicBezTo>
                <a:cubicBezTo>
                  <a:pt x="10917" y="19358"/>
                  <a:pt x="10907" y="19346"/>
                  <a:pt x="10898" y="19334"/>
                </a:cubicBezTo>
                <a:cubicBezTo>
                  <a:pt x="10892" y="19327"/>
                  <a:pt x="10882" y="19315"/>
                  <a:pt x="10881" y="19310"/>
                </a:cubicBezTo>
                <a:cubicBezTo>
                  <a:pt x="10881" y="19310"/>
                  <a:pt x="10883" y="19300"/>
                  <a:pt x="10906" y="19283"/>
                </a:cubicBezTo>
                <a:cubicBezTo>
                  <a:pt x="10921" y="19272"/>
                  <a:pt x="10942" y="19265"/>
                  <a:pt x="10964" y="19265"/>
                </a:cubicBezTo>
                <a:cubicBezTo>
                  <a:pt x="10996" y="19265"/>
                  <a:pt x="11023" y="19279"/>
                  <a:pt x="11036" y="19302"/>
                </a:cubicBezTo>
                <a:lnTo>
                  <a:pt x="11039" y="19307"/>
                </a:lnTo>
                <a:lnTo>
                  <a:pt x="11044" y="19308"/>
                </a:lnTo>
                <a:cubicBezTo>
                  <a:pt x="11054" y="19311"/>
                  <a:pt x="11065" y="19312"/>
                  <a:pt x="11075" y="19312"/>
                </a:cubicBezTo>
                <a:cubicBezTo>
                  <a:pt x="11075" y="19312"/>
                  <a:pt x="11075" y="19312"/>
                  <a:pt x="11075" y="19312"/>
                </a:cubicBezTo>
                <a:cubicBezTo>
                  <a:pt x="11190" y="19312"/>
                  <a:pt x="11290" y="19168"/>
                  <a:pt x="11386" y="19029"/>
                </a:cubicBezTo>
                <a:cubicBezTo>
                  <a:pt x="11463" y="18920"/>
                  <a:pt x="11542" y="18806"/>
                  <a:pt x="11623" y="18773"/>
                </a:cubicBezTo>
                <a:cubicBezTo>
                  <a:pt x="11633" y="18769"/>
                  <a:pt x="11642" y="18766"/>
                  <a:pt x="11650" y="18764"/>
                </a:cubicBezTo>
                <a:cubicBezTo>
                  <a:pt x="11692" y="18750"/>
                  <a:pt x="11731" y="18737"/>
                  <a:pt x="11753" y="18646"/>
                </a:cubicBezTo>
                <a:lnTo>
                  <a:pt x="11763" y="18607"/>
                </a:lnTo>
                <a:lnTo>
                  <a:pt x="11738" y="18617"/>
                </a:lnTo>
                <a:cubicBezTo>
                  <a:pt x="11732" y="18619"/>
                  <a:pt x="11727" y="18620"/>
                  <a:pt x="11721" y="18620"/>
                </a:cubicBezTo>
                <a:cubicBezTo>
                  <a:pt x="11670" y="18620"/>
                  <a:pt x="11614" y="18547"/>
                  <a:pt x="11594" y="18478"/>
                </a:cubicBezTo>
                <a:cubicBezTo>
                  <a:pt x="11602" y="18488"/>
                  <a:pt x="11610" y="18500"/>
                  <a:pt x="11612" y="18506"/>
                </a:cubicBezTo>
                <a:cubicBezTo>
                  <a:pt x="11611" y="18501"/>
                  <a:pt x="11613" y="18493"/>
                  <a:pt x="11616" y="18490"/>
                </a:cubicBezTo>
                <a:lnTo>
                  <a:pt x="11627" y="18531"/>
                </a:lnTo>
                <a:cubicBezTo>
                  <a:pt x="11660" y="18509"/>
                  <a:pt x="11661" y="18458"/>
                  <a:pt x="11661" y="18421"/>
                </a:cubicBezTo>
                <a:cubicBezTo>
                  <a:pt x="11662" y="18377"/>
                  <a:pt x="11664" y="18368"/>
                  <a:pt x="11682" y="18368"/>
                </a:cubicBezTo>
                <a:cubicBezTo>
                  <a:pt x="11686" y="18368"/>
                  <a:pt x="11690" y="18368"/>
                  <a:pt x="11695" y="18370"/>
                </a:cubicBezTo>
                <a:cubicBezTo>
                  <a:pt x="11689" y="18429"/>
                  <a:pt x="11685" y="18488"/>
                  <a:pt x="11704" y="18516"/>
                </a:cubicBezTo>
                <a:cubicBezTo>
                  <a:pt x="11712" y="18528"/>
                  <a:pt x="11721" y="18534"/>
                  <a:pt x="11731" y="18534"/>
                </a:cubicBezTo>
                <a:cubicBezTo>
                  <a:pt x="11744" y="18534"/>
                  <a:pt x="11755" y="18525"/>
                  <a:pt x="11765" y="18517"/>
                </a:cubicBezTo>
                <a:cubicBezTo>
                  <a:pt x="11774" y="18510"/>
                  <a:pt x="11782" y="18503"/>
                  <a:pt x="11790" y="18503"/>
                </a:cubicBezTo>
                <a:cubicBezTo>
                  <a:pt x="11795" y="18503"/>
                  <a:pt x="11803" y="18511"/>
                  <a:pt x="11811" y="18518"/>
                </a:cubicBezTo>
                <a:cubicBezTo>
                  <a:pt x="11822" y="18528"/>
                  <a:pt x="11833" y="18538"/>
                  <a:pt x="11844" y="18538"/>
                </a:cubicBezTo>
                <a:cubicBezTo>
                  <a:pt x="11848" y="18538"/>
                  <a:pt x="11852" y="18536"/>
                  <a:pt x="11856" y="18533"/>
                </a:cubicBezTo>
                <a:cubicBezTo>
                  <a:pt x="11879" y="18516"/>
                  <a:pt x="11882" y="18463"/>
                  <a:pt x="11879" y="18406"/>
                </a:cubicBezTo>
                <a:cubicBezTo>
                  <a:pt x="11890" y="18407"/>
                  <a:pt x="11900" y="18407"/>
                  <a:pt x="11910" y="18408"/>
                </a:cubicBezTo>
                <a:cubicBezTo>
                  <a:pt x="11935" y="18410"/>
                  <a:pt x="11960" y="18412"/>
                  <a:pt x="11985" y="18412"/>
                </a:cubicBezTo>
                <a:cubicBezTo>
                  <a:pt x="11997" y="18412"/>
                  <a:pt x="12009" y="18412"/>
                  <a:pt x="12021" y="18411"/>
                </a:cubicBezTo>
                <a:cubicBezTo>
                  <a:pt x="12049" y="18408"/>
                  <a:pt x="12079" y="18404"/>
                  <a:pt x="12112" y="18399"/>
                </a:cubicBezTo>
                <a:lnTo>
                  <a:pt x="12112" y="18399"/>
                </a:lnTo>
                <a:lnTo>
                  <a:pt x="12119" y="18398"/>
                </a:lnTo>
                <a:lnTo>
                  <a:pt x="12145" y="18394"/>
                </a:lnTo>
                <a:lnTo>
                  <a:pt x="12144" y="18393"/>
                </a:lnTo>
                <a:cubicBezTo>
                  <a:pt x="12194" y="18385"/>
                  <a:pt x="12244" y="18376"/>
                  <a:pt x="12293" y="18366"/>
                </a:cubicBezTo>
                <a:cubicBezTo>
                  <a:pt x="12301" y="18364"/>
                  <a:pt x="12310" y="18362"/>
                  <a:pt x="12318" y="18361"/>
                </a:cubicBezTo>
                <a:cubicBezTo>
                  <a:pt x="12354" y="18354"/>
                  <a:pt x="12392" y="18347"/>
                  <a:pt x="12426" y="18328"/>
                </a:cubicBezTo>
                <a:cubicBezTo>
                  <a:pt x="12441" y="18319"/>
                  <a:pt x="12452" y="18315"/>
                  <a:pt x="12461" y="18315"/>
                </a:cubicBezTo>
                <a:cubicBezTo>
                  <a:pt x="12473" y="18315"/>
                  <a:pt x="12479" y="18323"/>
                  <a:pt x="12492" y="18341"/>
                </a:cubicBezTo>
                <a:cubicBezTo>
                  <a:pt x="12502" y="18355"/>
                  <a:pt x="12515" y="18372"/>
                  <a:pt x="12535" y="18388"/>
                </a:cubicBezTo>
                <a:cubicBezTo>
                  <a:pt x="12539" y="18392"/>
                  <a:pt x="12544" y="18397"/>
                  <a:pt x="12550" y="18402"/>
                </a:cubicBezTo>
                <a:cubicBezTo>
                  <a:pt x="12575" y="18425"/>
                  <a:pt x="12610" y="18457"/>
                  <a:pt x="12641" y="18457"/>
                </a:cubicBezTo>
                <a:cubicBezTo>
                  <a:pt x="12658" y="18457"/>
                  <a:pt x="12672" y="18448"/>
                  <a:pt x="12682" y="18429"/>
                </a:cubicBezTo>
                <a:cubicBezTo>
                  <a:pt x="12687" y="18429"/>
                  <a:pt x="12693" y="18429"/>
                  <a:pt x="12698" y="18429"/>
                </a:cubicBezTo>
                <a:cubicBezTo>
                  <a:pt x="12721" y="18429"/>
                  <a:pt x="12740" y="18433"/>
                  <a:pt x="12757" y="18442"/>
                </a:cubicBezTo>
                <a:cubicBezTo>
                  <a:pt x="12763" y="18445"/>
                  <a:pt x="12770" y="18450"/>
                  <a:pt x="12776" y="18455"/>
                </a:cubicBezTo>
                <a:cubicBezTo>
                  <a:pt x="12788" y="18465"/>
                  <a:pt x="12802" y="18477"/>
                  <a:pt x="12818" y="18477"/>
                </a:cubicBezTo>
                <a:cubicBezTo>
                  <a:pt x="12825" y="18477"/>
                  <a:pt x="12833" y="18474"/>
                  <a:pt x="12840" y="18469"/>
                </a:cubicBezTo>
                <a:lnTo>
                  <a:pt x="12848" y="18463"/>
                </a:lnTo>
                <a:lnTo>
                  <a:pt x="12848" y="18448"/>
                </a:lnTo>
                <a:cubicBezTo>
                  <a:pt x="12847" y="18415"/>
                  <a:pt x="12835" y="18383"/>
                  <a:pt x="12824" y="18352"/>
                </a:cubicBezTo>
                <a:cubicBezTo>
                  <a:pt x="12813" y="18319"/>
                  <a:pt x="12801" y="18285"/>
                  <a:pt x="12806" y="18261"/>
                </a:cubicBezTo>
                <a:cubicBezTo>
                  <a:pt x="12815" y="18220"/>
                  <a:pt x="12863" y="18214"/>
                  <a:pt x="12891" y="18214"/>
                </a:cubicBezTo>
                <a:cubicBezTo>
                  <a:pt x="12905" y="18214"/>
                  <a:pt x="12917" y="18215"/>
                  <a:pt x="12927" y="18217"/>
                </a:cubicBezTo>
                <a:cubicBezTo>
                  <a:pt x="12971" y="18224"/>
                  <a:pt x="13007" y="18263"/>
                  <a:pt x="13045" y="18305"/>
                </a:cubicBezTo>
                <a:cubicBezTo>
                  <a:pt x="13052" y="18313"/>
                  <a:pt x="13059" y="18320"/>
                  <a:pt x="13066" y="18327"/>
                </a:cubicBezTo>
                <a:cubicBezTo>
                  <a:pt x="13093" y="18356"/>
                  <a:pt x="13127" y="18370"/>
                  <a:pt x="13159" y="18383"/>
                </a:cubicBezTo>
                <a:cubicBezTo>
                  <a:pt x="13196" y="18398"/>
                  <a:pt x="13232" y="18412"/>
                  <a:pt x="13257" y="18449"/>
                </a:cubicBezTo>
                <a:cubicBezTo>
                  <a:pt x="13272" y="18471"/>
                  <a:pt x="13278" y="18504"/>
                  <a:pt x="13285" y="18539"/>
                </a:cubicBezTo>
                <a:cubicBezTo>
                  <a:pt x="13293" y="18581"/>
                  <a:pt x="13301" y="18624"/>
                  <a:pt x="13324" y="18650"/>
                </a:cubicBezTo>
                <a:cubicBezTo>
                  <a:pt x="13346" y="18676"/>
                  <a:pt x="13378" y="18680"/>
                  <a:pt x="13406" y="18680"/>
                </a:cubicBezTo>
                <a:cubicBezTo>
                  <a:pt x="13416" y="18680"/>
                  <a:pt x="13426" y="18680"/>
                  <a:pt x="13435" y="18679"/>
                </a:cubicBezTo>
                <a:cubicBezTo>
                  <a:pt x="13444" y="18679"/>
                  <a:pt x="13453" y="18678"/>
                  <a:pt x="13462" y="18678"/>
                </a:cubicBezTo>
                <a:cubicBezTo>
                  <a:pt x="13476" y="18678"/>
                  <a:pt x="13486" y="18679"/>
                  <a:pt x="13493" y="18682"/>
                </a:cubicBezTo>
                <a:lnTo>
                  <a:pt x="13508" y="18686"/>
                </a:lnTo>
                <a:lnTo>
                  <a:pt x="13510" y="18663"/>
                </a:lnTo>
                <a:cubicBezTo>
                  <a:pt x="13512" y="18629"/>
                  <a:pt x="13518" y="18601"/>
                  <a:pt x="13526" y="18591"/>
                </a:cubicBezTo>
                <a:cubicBezTo>
                  <a:pt x="13528" y="18587"/>
                  <a:pt x="13541" y="18574"/>
                  <a:pt x="13589" y="18574"/>
                </a:cubicBezTo>
                <a:cubicBezTo>
                  <a:pt x="13634" y="18574"/>
                  <a:pt x="13688" y="18586"/>
                  <a:pt x="13714" y="18596"/>
                </a:cubicBezTo>
                <a:cubicBezTo>
                  <a:pt x="13708" y="18654"/>
                  <a:pt x="13702" y="18714"/>
                  <a:pt x="13705" y="18753"/>
                </a:cubicBezTo>
                <a:lnTo>
                  <a:pt x="13706" y="18768"/>
                </a:lnTo>
                <a:lnTo>
                  <a:pt x="13715" y="18772"/>
                </a:lnTo>
                <a:cubicBezTo>
                  <a:pt x="13719" y="18774"/>
                  <a:pt x="13723" y="18775"/>
                  <a:pt x="13727" y="18775"/>
                </a:cubicBezTo>
                <a:cubicBezTo>
                  <a:pt x="13776" y="18775"/>
                  <a:pt x="13794" y="18667"/>
                  <a:pt x="13798" y="18645"/>
                </a:cubicBezTo>
                <a:cubicBezTo>
                  <a:pt x="13819" y="18504"/>
                  <a:pt x="13737" y="18453"/>
                  <a:pt x="13657" y="18404"/>
                </a:cubicBezTo>
                <a:cubicBezTo>
                  <a:pt x="13592" y="18364"/>
                  <a:pt x="13526" y="18323"/>
                  <a:pt x="13505" y="18236"/>
                </a:cubicBezTo>
                <a:cubicBezTo>
                  <a:pt x="13515" y="18245"/>
                  <a:pt x="13524" y="18257"/>
                  <a:pt x="13534" y="18269"/>
                </a:cubicBezTo>
                <a:cubicBezTo>
                  <a:pt x="13539" y="18274"/>
                  <a:pt x="13544" y="18280"/>
                  <a:pt x="13550" y="18286"/>
                </a:cubicBezTo>
                <a:cubicBezTo>
                  <a:pt x="13587" y="18328"/>
                  <a:pt x="13612" y="18330"/>
                  <a:pt x="13649" y="18330"/>
                </a:cubicBezTo>
                <a:lnTo>
                  <a:pt x="13666" y="18330"/>
                </a:lnTo>
                <a:cubicBezTo>
                  <a:pt x="13735" y="18330"/>
                  <a:pt x="13775" y="18385"/>
                  <a:pt x="13822" y="18449"/>
                </a:cubicBezTo>
                <a:cubicBezTo>
                  <a:pt x="13843" y="18478"/>
                  <a:pt x="13865" y="18507"/>
                  <a:pt x="13890" y="18533"/>
                </a:cubicBezTo>
                <a:cubicBezTo>
                  <a:pt x="13922" y="18565"/>
                  <a:pt x="13968" y="18570"/>
                  <a:pt x="14008" y="18574"/>
                </a:cubicBezTo>
                <a:cubicBezTo>
                  <a:pt x="14027" y="18577"/>
                  <a:pt x="14045" y="18579"/>
                  <a:pt x="14061" y="18583"/>
                </a:cubicBezTo>
                <a:cubicBezTo>
                  <a:pt x="14080" y="18589"/>
                  <a:pt x="14094" y="18623"/>
                  <a:pt x="14108" y="18660"/>
                </a:cubicBezTo>
                <a:cubicBezTo>
                  <a:pt x="14125" y="18703"/>
                  <a:pt x="14144" y="18751"/>
                  <a:pt x="14178" y="18752"/>
                </a:cubicBezTo>
                <a:cubicBezTo>
                  <a:pt x="14218" y="18752"/>
                  <a:pt x="14261" y="18618"/>
                  <a:pt x="14265" y="18563"/>
                </a:cubicBezTo>
                <a:cubicBezTo>
                  <a:pt x="14269" y="18523"/>
                  <a:pt x="14256" y="18512"/>
                  <a:pt x="14250" y="18510"/>
                </a:cubicBezTo>
                <a:cubicBezTo>
                  <a:pt x="14226" y="18499"/>
                  <a:pt x="14203" y="18498"/>
                  <a:pt x="14181" y="18498"/>
                </a:cubicBezTo>
                <a:cubicBezTo>
                  <a:pt x="14167" y="18498"/>
                  <a:pt x="14154" y="18498"/>
                  <a:pt x="14141" y="18495"/>
                </a:cubicBezTo>
                <a:cubicBezTo>
                  <a:pt x="14094" y="18486"/>
                  <a:pt x="14033" y="18455"/>
                  <a:pt x="14001" y="18406"/>
                </a:cubicBezTo>
                <a:cubicBezTo>
                  <a:pt x="13964" y="18349"/>
                  <a:pt x="13945" y="18279"/>
                  <a:pt x="13925" y="18204"/>
                </a:cubicBezTo>
                <a:lnTo>
                  <a:pt x="13919" y="18182"/>
                </a:lnTo>
                <a:cubicBezTo>
                  <a:pt x="13916" y="18171"/>
                  <a:pt x="13912" y="18162"/>
                  <a:pt x="13908" y="18155"/>
                </a:cubicBezTo>
                <a:cubicBezTo>
                  <a:pt x="13903" y="18145"/>
                  <a:pt x="13900" y="18138"/>
                  <a:pt x="13900" y="18131"/>
                </a:cubicBezTo>
                <a:cubicBezTo>
                  <a:pt x="13900" y="18127"/>
                  <a:pt x="13905" y="18115"/>
                  <a:pt x="13908" y="18109"/>
                </a:cubicBezTo>
                <a:cubicBezTo>
                  <a:pt x="13911" y="18103"/>
                  <a:pt x="13914" y="18095"/>
                  <a:pt x="13916" y="18087"/>
                </a:cubicBezTo>
                <a:cubicBezTo>
                  <a:pt x="13921" y="18117"/>
                  <a:pt x="13930" y="18139"/>
                  <a:pt x="13944" y="18139"/>
                </a:cubicBezTo>
                <a:cubicBezTo>
                  <a:pt x="13966" y="18139"/>
                  <a:pt x="13975" y="18092"/>
                  <a:pt x="13975" y="18045"/>
                </a:cubicBezTo>
                <a:cubicBezTo>
                  <a:pt x="13975" y="17998"/>
                  <a:pt x="13966" y="17950"/>
                  <a:pt x="13944" y="17950"/>
                </a:cubicBezTo>
                <a:cubicBezTo>
                  <a:pt x="13924" y="17950"/>
                  <a:pt x="13915" y="17992"/>
                  <a:pt x="13914" y="18036"/>
                </a:cubicBezTo>
                <a:cubicBezTo>
                  <a:pt x="13890" y="17946"/>
                  <a:pt x="13795" y="17936"/>
                  <a:pt x="13723" y="17930"/>
                </a:cubicBezTo>
                <a:cubicBezTo>
                  <a:pt x="13700" y="17928"/>
                  <a:pt x="13679" y="17926"/>
                  <a:pt x="13668" y="17922"/>
                </a:cubicBezTo>
                <a:cubicBezTo>
                  <a:pt x="13640" y="17912"/>
                  <a:pt x="13543" y="17853"/>
                  <a:pt x="13530" y="17828"/>
                </a:cubicBezTo>
                <a:cubicBezTo>
                  <a:pt x="13529" y="17804"/>
                  <a:pt x="13533" y="17783"/>
                  <a:pt x="13541" y="17769"/>
                </a:cubicBezTo>
                <a:cubicBezTo>
                  <a:pt x="13550" y="17753"/>
                  <a:pt x="13564" y="17745"/>
                  <a:pt x="13580" y="17745"/>
                </a:cubicBezTo>
                <a:lnTo>
                  <a:pt x="13584" y="17745"/>
                </a:lnTo>
                <a:cubicBezTo>
                  <a:pt x="13620" y="17748"/>
                  <a:pt x="13662" y="17785"/>
                  <a:pt x="13703" y="17820"/>
                </a:cubicBezTo>
                <a:cubicBezTo>
                  <a:pt x="13733" y="17847"/>
                  <a:pt x="13763" y="17874"/>
                  <a:pt x="13793" y="17888"/>
                </a:cubicBezTo>
                <a:cubicBezTo>
                  <a:pt x="13838" y="17909"/>
                  <a:pt x="13867" y="17920"/>
                  <a:pt x="13880" y="17920"/>
                </a:cubicBezTo>
                <a:cubicBezTo>
                  <a:pt x="13882" y="17920"/>
                  <a:pt x="13890" y="17920"/>
                  <a:pt x="13895" y="17911"/>
                </a:cubicBezTo>
                <a:lnTo>
                  <a:pt x="13899" y="17902"/>
                </a:lnTo>
                <a:lnTo>
                  <a:pt x="13898" y="17892"/>
                </a:lnTo>
                <a:cubicBezTo>
                  <a:pt x="13896" y="17872"/>
                  <a:pt x="13888" y="17857"/>
                  <a:pt x="13879" y="17843"/>
                </a:cubicBezTo>
                <a:cubicBezTo>
                  <a:pt x="13867" y="17822"/>
                  <a:pt x="13863" y="17814"/>
                  <a:pt x="13866" y="17803"/>
                </a:cubicBezTo>
                <a:cubicBezTo>
                  <a:pt x="13867" y="17798"/>
                  <a:pt x="13870" y="17786"/>
                  <a:pt x="13894" y="17786"/>
                </a:cubicBezTo>
                <a:cubicBezTo>
                  <a:pt x="13908" y="17786"/>
                  <a:pt x="13925" y="17791"/>
                  <a:pt x="13939" y="17795"/>
                </a:cubicBezTo>
                <a:cubicBezTo>
                  <a:pt x="13947" y="17797"/>
                  <a:pt x="13954" y="17799"/>
                  <a:pt x="13959" y="17800"/>
                </a:cubicBezTo>
                <a:cubicBezTo>
                  <a:pt x="13967" y="17801"/>
                  <a:pt x="13974" y="17802"/>
                  <a:pt x="13981" y="17802"/>
                </a:cubicBezTo>
                <a:cubicBezTo>
                  <a:pt x="13987" y="17802"/>
                  <a:pt x="13993" y="17801"/>
                  <a:pt x="13998" y="17800"/>
                </a:cubicBezTo>
                <a:cubicBezTo>
                  <a:pt x="14000" y="17800"/>
                  <a:pt x="14002" y="17799"/>
                  <a:pt x="14003" y="17798"/>
                </a:cubicBezTo>
                <a:lnTo>
                  <a:pt x="14005" y="17803"/>
                </a:lnTo>
                <a:lnTo>
                  <a:pt x="14015" y="17800"/>
                </a:lnTo>
                <a:cubicBezTo>
                  <a:pt x="14031" y="17794"/>
                  <a:pt x="14047" y="17782"/>
                  <a:pt x="14068" y="17761"/>
                </a:cubicBezTo>
                <a:cubicBezTo>
                  <a:pt x="14147" y="17685"/>
                  <a:pt x="14219" y="17668"/>
                  <a:pt x="14297" y="17649"/>
                </a:cubicBezTo>
                <a:cubicBezTo>
                  <a:pt x="14327" y="17642"/>
                  <a:pt x="14359" y="17634"/>
                  <a:pt x="14393" y="17622"/>
                </a:cubicBezTo>
                <a:cubicBezTo>
                  <a:pt x="14428" y="17598"/>
                  <a:pt x="14464" y="17585"/>
                  <a:pt x="14503" y="17583"/>
                </a:cubicBezTo>
                <a:cubicBezTo>
                  <a:pt x="14507" y="17583"/>
                  <a:pt x="14510" y="17583"/>
                  <a:pt x="14513" y="17583"/>
                </a:cubicBezTo>
                <a:lnTo>
                  <a:pt x="14529" y="17583"/>
                </a:lnTo>
                <a:lnTo>
                  <a:pt x="14529" y="17582"/>
                </a:lnTo>
                <a:cubicBezTo>
                  <a:pt x="14550" y="17586"/>
                  <a:pt x="14570" y="17594"/>
                  <a:pt x="14588" y="17610"/>
                </a:cubicBezTo>
                <a:cubicBezTo>
                  <a:pt x="14591" y="17613"/>
                  <a:pt x="14598" y="17622"/>
                  <a:pt x="14604" y="17630"/>
                </a:cubicBezTo>
                <a:cubicBezTo>
                  <a:pt x="14621" y="17653"/>
                  <a:pt x="14640" y="17679"/>
                  <a:pt x="14657" y="17679"/>
                </a:cubicBezTo>
                <a:cubicBezTo>
                  <a:pt x="14662" y="17679"/>
                  <a:pt x="14667" y="17677"/>
                  <a:pt x="14671" y="17672"/>
                </a:cubicBezTo>
                <a:cubicBezTo>
                  <a:pt x="14684" y="17657"/>
                  <a:pt x="14683" y="17622"/>
                  <a:pt x="14677" y="17526"/>
                </a:cubicBezTo>
                <a:cubicBezTo>
                  <a:pt x="14675" y="17491"/>
                  <a:pt x="14671" y="17439"/>
                  <a:pt x="14672" y="17408"/>
                </a:cubicBezTo>
                <a:cubicBezTo>
                  <a:pt x="14677" y="17433"/>
                  <a:pt x="14683" y="17469"/>
                  <a:pt x="14686" y="17486"/>
                </a:cubicBezTo>
                <a:cubicBezTo>
                  <a:pt x="14690" y="17508"/>
                  <a:pt x="14692" y="17520"/>
                  <a:pt x="14694" y="17526"/>
                </a:cubicBezTo>
                <a:cubicBezTo>
                  <a:pt x="14714" y="17595"/>
                  <a:pt x="14762" y="17669"/>
                  <a:pt x="14822" y="17670"/>
                </a:cubicBezTo>
                <a:cubicBezTo>
                  <a:pt x="14864" y="17670"/>
                  <a:pt x="14891" y="17629"/>
                  <a:pt x="14915" y="17593"/>
                </a:cubicBezTo>
                <a:cubicBezTo>
                  <a:pt x="14931" y="17570"/>
                  <a:pt x="14945" y="17548"/>
                  <a:pt x="14963" y="17536"/>
                </a:cubicBezTo>
                <a:cubicBezTo>
                  <a:pt x="14977" y="17526"/>
                  <a:pt x="14993" y="17522"/>
                  <a:pt x="15012" y="17522"/>
                </a:cubicBezTo>
                <a:cubicBezTo>
                  <a:pt x="15032" y="17522"/>
                  <a:pt x="15054" y="17527"/>
                  <a:pt x="15076" y="17532"/>
                </a:cubicBezTo>
                <a:cubicBezTo>
                  <a:pt x="15097" y="17537"/>
                  <a:pt x="15120" y="17542"/>
                  <a:pt x="15141" y="17542"/>
                </a:cubicBezTo>
                <a:lnTo>
                  <a:pt x="15147" y="17542"/>
                </a:lnTo>
                <a:cubicBezTo>
                  <a:pt x="15201" y="17540"/>
                  <a:pt x="15251" y="17531"/>
                  <a:pt x="15300" y="17522"/>
                </a:cubicBezTo>
                <a:cubicBezTo>
                  <a:pt x="15354" y="17513"/>
                  <a:pt x="15406" y="17504"/>
                  <a:pt x="15457" y="17504"/>
                </a:cubicBezTo>
                <a:cubicBezTo>
                  <a:pt x="15549" y="17504"/>
                  <a:pt x="15624" y="17534"/>
                  <a:pt x="15700" y="17601"/>
                </a:cubicBezTo>
                <a:cubicBezTo>
                  <a:pt x="15741" y="17637"/>
                  <a:pt x="15777" y="17690"/>
                  <a:pt x="15811" y="17741"/>
                </a:cubicBezTo>
                <a:cubicBezTo>
                  <a:pt x="15848" y="17796"/>
                  <a:pt x="15885" y="17852"/>
                  <a:pt x="15932" y="17891"/>
                </a:cubicBezTo>
                <a:cubicBezTo>
                  <a:pt x="15968" y="17922"/>
                  <a:pt x="16004" y="17938"/>
                  <a:pt x="16039" y="17938"/>
                </a:cubicBezTo>
                <a:lnTo>
                  <a:pt x="16039" y="17938"/>
                </a:lnTo>
                <a:cubicBezTo>
                  <a:pt x="16144" y="17938"/>
                  <a:pt x="16223" y="17804"/>
                  <a:pt x="16299" y="17674"/>
                </a:cubicBezTo>
                <a:cubicBezTo>
                  <a:pt x="16346" y="17595"/>
                  <a:pt x="16391" y="17520"/>
                  <a:pt x="16439" y="17478"/>
                </a:cubicBezTo>
                <a:cubicBezTo>
                  <a:pt x="16445" y="17473"/>
                  <a:pt x="16490" y="17459"/>
                  <a:pt x="16516" y="17456"/>
                </a:cubicBezTo>
                <a:cubicBezTo>
                  <a:pt x="16511" y="17482"/>
                  <a:pt x="16511" y="17506"/>
                  <a:pt x="16516" y="17527"/>
                </a:cubicBezTo>
                <a:cubicBezTo>
                  <a:pt x="16529" y="17583"/>
                  <a:pt x="16572" y="17610"/>
                  <a:pt x="16617" y="17638"/>
                </a:cubicBezTo>
                <a:cubicBezTo>
                  <a:pt x="16649" y="17658"/>
                  <a:pt x="16681" y="17678"/>
                  <a:pt x="16700" y="17707"/>
                </a:cubicBezTo>
                <a:cubicBezTo>
                  <a:pt x="16732" y="17753"/>
                  <a:pt x="16760" y="17821"/>
                  <a:pt x="16790" y="17893"/>
                </a:cubicBezTo>
                <a:cubicBezTo>
                  <a:pt x="16844" y="18025"/>
                  <a:pt x="16900" y="18162"/>
                  <a:pt x="16990" y="18191"/>
                </a:cubicBezTo>
                <a:cubicBezTo>
                  <a:pt x="16997" y="18193"/>
                  <a:pt x="17003" y="18194"/>
                  <a:pt x="17011" y="18194"/>
                </a:cubicBezTo>
                <a:cubicBezTo>
                  <a:pt x="17022" y="18194"/>
                  <a:pt x="17034" y="18191"/>
                  <a:pt x="17045" y="18189"/>
                </a:cubicBezTo>
                <a:cubicBezTo>
                  <a:pt x="17056" y="18187"/>
                  <a:pt x="17066" y="18185"/>
                  <a:pt x="17075" y="18185"/>
                </a:cubicBezTo>
                <a:cubicBezTo>
                  <a:pt x="17093" y="18185"/>
                  <a:pt x="17105" y="18192"/>
                  <a:pt x="17115" y="18210"/>
                </a:cubicBezTo>
                <a:cubicBezTo>
                  <a:pt x="17140" y="18254"/>
                  <a:pt x="17121" y="18330"/>
                  <a:pt x="17101" y="18367"/>
                </a:cubicBezTo>
                <a:lnTo>
                  <a:pt x="17122" y="18397"/>
                </a:lnTo>
                <a:cubicBezTo>
                  <a:pt x="17121" y="18398"/>
                  <a:pt x="17119" y="18399"/>
                  <a:pt x="17116" y="18399"/>
                </a:cubicBezTo>
                <a:cubicBezTo>
                  <a:pt x="17116" y="18399"/>
                  <a:pt x="17115" y="18399"/>
                  <a:pt x="17115" y="18399"/>
                </a:cubicBezTo>
                <a:cubicBezTo>
                  <a:pt x="17130" y="18410"/>
                  <a:pt x="17169" y="18546"/>
                  <a:pt x="17173" y="18571"/>
                </a:cubicBezTo>
                <a:cubicBezTo>
                  <a:pt x="17177" y="18631"/>
                  <a:pt x="17168" y="18695"/>
                  <a:pt x="17159" y="18756"/>
                </a:cubicBezTo>
                <a:cubicBezTo>
                  <a:pt x="17156" y="18775"/>
                  <a:pt x="17153" y="18794"/>
                  <a:pt x="17151" y="18812"/>
                </a:cubicBezTo>
                <a:cubicBezTo>
                  <a:pt x="17067" y="19485"/>
                  <a:pt x="17419" y="19958"/>
                  <a:pt x="17730" y="20376"/>
                </a:cubicBezTo>
                <a:cubicBezTo>
                  <a:pt x="17881" y="20578"/>
                  <a:pt x="18023" y="20769"/>
                  <a:pt x="18114" y="20972"/>
                </a:cubicBezTo>
                <a:cubicBezTo>
                  <a:pt x="18124" y="20994"/>
                  <a:pt x="18126" y="21008"/>
                  <a:pt x="18123" y="21023"/>
                </a:cubicBezTo>
                <a:cubicBezTo>
                  <a:pt x="18121" y="21031"/>
                  <a:pt x="18115" y="21038"/>
                  <a:pt x="18109" y="21046"/>
                </a:cubicBezTo>
                <a:cubicBezTo>
                  <a:pt x="18101" y="21055"/>
                  <a:pt x="18092" y="21066"/>
                  <a:pt x="18088" y="21083"/>
                </a:cubicBezTo>
                <a:cubicBezTo>
                  <a:pt x="18070" y="21165"/>
                  <a:pt x="18086" y="21237"/>
                  <a:pt x="18131" y="21270"/>
                </a:cubicBezTo>
                <a:cubicBezTo>
                  <a:pt x="18140" y="21277"/>
                  <a:pt x="18154" y="21285"/>
                  <a:pt x="18169" y="21285"/>
                </a:cubicBezTo>
                <a:cubicBezTo>
                  <a:pt x="18178" y="21285"/>
                  <a:pt x="18187" y="21282"/>
                  <a:pt x="18194" y="21275"/>
                </a:cubicBezTo>
                <a:cubicBezTo>
                  <a:pt x="18203" y="21265"/>
                  <a:pt x="18226" y="21222"/>
                  <a:pt x="18217" y="21190"/>
                </a:cubicBezTo>
                <a:cubicBezTo>
                  <a:pt x="18209" y="21162"/>
                  <a:pt x="18193" y="21148"/>
                  <a:pt x="18179" y="21136"/>
                </a:cubicBezTo>
                <a:cubicBezTo>
                  <a:pt x="18171" y="21129"/>
                  <a:pt x="18161" y="21121"/>
                  <a:pt x="18160" y="21113"/>
                </a:cubicBezTo>
                <a:cubicBezTo>
                  <a:pt x="18160" y="21112"/>
                  <a:pt x="18159" y="21106"/>
                  <a:pt x="18163" y="21095"/>
                </a:cubicBezTo>
                <a:cubicBezTo>
                  <a:pt x="18181" y="21104"/>
                  <a:pt x="18196" y="21121"/>
                  <a:pt x="18212" y="21139"/>
                </a:cubicBezTo>
                <a:cubicBezTo>
                  <a:pt x="18234" y="21165"/>
                  <a:pt x="18257" y="21190"/>
                  <a:pt x="18287" y="21196"/>
                </a:cubicBezTo>
                <a:cubicBezTo>
                  <a:pt x="18292" y="21197"/>
                  <a:pt x="18296" y="21198"/>
                  <a:pt x="18301" y="21198"/>
                </a:cubicBezTo>
                <a:cubicBezTo>
                  <a:pt x="18347" y="21198"/>
                  <a:pt x="18394" y="21154"/>
                  <a:pt x="18429" y="21116"/>
                </a:cubicBezTo>
                <a:cubicBezTo>
                  <a:pt x="18433" y="21111"/>
                  <a:pt x="18437" y="21107"/>
                  <a:pt x="18443" y="21101"/>
                </a:cubicBezTo>
                <a:cubicBezTo>
                  <a:pt x="18463" y="21081"/>
                  <a:pt x="18489" y="21056"/>
                  <a:pt x="18498" y="21025"/>
                </a:cubicBezTo>
                <a:cubicBezTo>
                  <a:pt x="18513" y="20977"/>
                  <a:pt x="18491" y="20946"/>
                  <a:pt x="18476" y="20925"/>
                </a:cubicBezTo>
                <a:cubicBezTo>
                  <a:pt x="18472" y="20920"/>
                  <a:pt x="18469" y="20915"/>
                  <a:pt x="18466" y="20910"/>
                </a:cubicBezTo>
                <a:cubicBezTo>
                  <a:pt x="18434" y="20857"/>
                  <a:pt x="18472" y="20699"/>
                  <a:pt x="18500" y="20584"/>
                </a:cubicBezTo>
                <a:cubicBezTo>
                  <a:pt x="18513" y="20529"/>
                  <a:pt x="18525" y="20481"/>
                  <a:pt x="18529" y="20449"/>
                </a:cubicBezTo>
                <a:cubicBezTo>
                  <a:pt x="18562" y="20152"/>
                  <a:pt x="18567" y="19619"/>
                  <a:pt x="18447" y="19367"/>
                </a:cubicBezTo>
                <a:cubicBezTo>
                  <a:pt x="18397" y="19262"/>
                  <a:pt x="18358" y="19150"/>
                  <a:pt x="18321" y="19041"/>
                </a:cubicBezTo>
                <a:cubicBezTo>
                  <a:pt x="18293" y="18960"/>
                  <a:pt x="18265" y="18877"/>
                  <a:pt x="18231" y="18796"/>
                </a:cubicBezTo>
                <a:cubicBezTo>
                  <a:pt x="18219" y="18767"/>
                  <a:pt x="18207" y="18740"/>
                  <a:pt x="18195" y="18713"/>
                </a:cubicBezTo>
                <a:cubicBezTo>
                  <a:pt x="18154" y="18620"/>
                  <a:pt x="18118" y="18540"/>
                  <a:pt x="18107" y="18418"/>
                </a:cubicBezTo>
                <a:cubicBezTo>
                  <a:pt x="18099" y="18326"/>
                  <a:pt x="18037" y="18154"/>
                  <a:pt x="18005" y="18062"/>
                </a:cubicBezTo>
                <a:lnTo>
                  <a:pt x="17998" y="18043"/>
                </a:lnTo>
                <a:cubicBezTo>
                  <a:pt x="17983" y="18002"/>
                  <a:pt x="17961" y="17974"/>
                  <a:pt x="17940" y="17948"/>
                </a:cubicBezTo>
                <a:cubicBezTo>
                  <a:pt x="17920" y="17923"/>
                  <a:pt x="17901" y="17900"/>
                  <a:pt x="17889" y="17866"/>
                </a:cubicBezTo>
                <a:cubicBezTo>
                  <a:pt x="17876" y="17831"/>
                  <a:pt x="17874" y="17789"/>
                  <a:pt x="17871" y="17745"/>
                </a:cubicBezTo>
                <a:cubicBezTo>
                  <a:pt x="17868" y="17700"/>
                  <a:pt x="17864" y="17653"/>
                  <a:pt x="17850" y="17609"/>
                </a:cubicBezTo>
                <a:cubicBezTo>
                  <a:pt x="17839" y="17578"/>
                  <a:pt x="17825" y="17549"/>
                  <a:pt x="17811" y="17521"/>
                </a:cubicBezTo>
                <a:cubicBezTo>
                  <a:pt x="17793" y="17484"/>
                  <a:pt x="17776" y="17449"/>
                  <a:pt x="17766" y="17408"/>
                </a:cubicBezTo>
                <a:cubicBezTo>
                  <a:pt x="17759" y="17379"/>
                  <a:pt x="17758" y="17346"/>
                  <a:pt x="17756" y="17311"/>
                </a:cubicBezTo>
                <a:cubicBezTo>
                  <a:pt x="17754" y="17258"/>
                  <a:pt x="17751" y="17202"/>
                  <a:pt x="17728" y="17157"/>
                </a:cubicBezTo>
                <a:cubicBezTo>
                  <a:pt x="17715" y="17132"/>
                  <a:pt x="17697" y="17126"/>
                  <a:pt x="17681" y="17121"/>
                </a:cubicBezTo>
                <a:cubicBezTo>
                  <a:pt x="17670" y="17117"/>
                  <a:pt x="17659" y="17113"/>
                  <a:pt x="17656" y="17105"/>
                </a:cubicBezTo>
                <a:cubicBezTo>
                  <a:pt x="17633" y="17054"/>
                  <a:pt x="17637" y="17040"/>
                  <a:pt x="17645" y="17010"/>
                </a:cubicBezTo>
                <a:cubicBezTo>
                  <a:pt x="17651" y="16988"/>
                  <a:pt x="17658" y="16960"/>
                  <a:pt x="17657" y="16914"/>
                </a:cubicBezTo>
                <a:cubicBezTo>
                  <a:pt x="17656" y="16835"/>
                  <a:pt x="17647" y="16761"/>
                  <a:pt x="17639" y="16688"/>
                </a:cubicBezTo>
                <a:lnTo>
                  <a:pt x="17634" y="16645"/>
                </a:lnTo>
                <a:cubicBezTo>
                  <a:pt x="17626" y="16580"/>
                  <a:pt x="17620" y="16510"/>
                  <a:pt x="17620" y="16434"/>
                </a:cubicBezTo>
                <a:cubicBezTo>
                  <a:pt x="17620" y="16395"/>
                  <a:pt x="17619" y="16385"/>
                  <a:pt x="17602" y="16368"/>
                </a:cubicBezTo>
                <a:cubicBezTo>
                  <a:pt x="17600" y="16366"/>
                  <a:pt x="17597" y="16364"/>
                  <a:pt x="17594" y="16360"/>
                </a:cubicBezTo>
                <a:cubicBezTo>
                  <a:pt x="17569" y="16334"/>
                  <a:pt x="17573" y="16282"/>
                  <a:pt x="17580" y="16217"/>
                </a:cubicBezTo>
                <a:cubicBezTo>
                  <a:pt x="17581" y="16208"/>
                  <a:pt x="17582" y="16199"/>
                  <a:pt x="17583" y="16191"/>
                </a:cubicBezTo>
                <a:cubicBezTo>
                  <a:pt x="17584" y="16180"/>
                  <a:pt x="17585" y="16167"/>
                  <a:pt x="17585" y="16154"/>
                </a:cubicBezTo>
                <a:cubicBezTo>
                  <a:pt x="17585" y="16134"/>
                  <a:pt x="17586" y="16111"/>
                  <a:pt x="17590" y="16097"/>
                </a:cubicBezTo>
                <a:cubicBezTo>
                  <a:pt x="17593" y="16088"/>
                  <a:pt x="17598" y="16084"/>
                  <a:pt x="17606" y="16077"/>
                </a:cubicBezTo>
                <a:cubicBezTo>
                  <a:pt x="17611" y="16072"/>
                  <a:pt x="17618" y="16066"/>
                  <a:pt x="17624" y="16058"/>
                </a:cubicBezTo>
                <a:cubicBezTo>
                  <a:pt x="17647" y="16024"/>
                  <a:pt x="17657" y="15945"/>
                  <a:pt x="17651" y="15902"/>
                </a:cubicBezTo>
                <a:cubicBezTo>
                  <a:pt x="17649" y="15892"/>
                  <a:pt x="17625" y="15836"/>
                  <a:pt x="17605" y="15810"/>
                </a:cubicBezTo>
                <a:cubicBezTo>
                  <a:pt x="17614" y="15784"/>
                  <a:pt x="17628" y="15762"/>
                  <a:pt x="17642" y="15739"/>
                </a:cubicBezTo>
                <a:cubicBezTo>
                  <a:pt x="17657" y="15714"/>
                  <a:pt x="17672" y="15689"/>
                  <a:pt x="17683" y="15658"/>
                </a:cubicBezTo>
                <a:cubicBezTo>
                  <a:pt x="17694" y="15627"/>
                  <a:pt x="17698" y="15597"/>
                  <a:pt x="17702" y="15567"/>
                </a:cubicBezTo>
                <a:cubicBezTo>
                  <a:pt x="17706" y="15538"/>
                  <a:pt x="17709" y="15510"/>
                  <a:pt x="17720" y="15484"/>
                </a:cubicBezTo>
                <a:lnTo>
                  <a:pt x="17721" y="15484"/>
                </a:lnTo>
                <a:cubicBezTo>
                  <a:pt x="17722" y="15480"/>
                  <a:pt x="17724" y="15477"/>
                  <a:pt x="17726" y="15473"/>
                </a:cubicBezTo>
                <a:cubicBezTo>
                  <a:pt x="17747" y="15434"/>
                  <a:pt x="17774" y="15403"/>
                  <a:pt x="17801" y="15373"/>
                </a:cubicBezTo>
                <a:cubicBezTo>
                  <a:pt x="17850" y="15318"/>
                  <a:pt x="17900" y="15262"/>
                  <a:pt x="17917" y="15150"/>
                </a:cubicBezTo>
                <a:cubicBezTo>
                  <a:pt x="17920" y="15128"/>
                  <a:pt x="17919" y="15102"/>
                  <a:pt x="17918" y="15074"/>
                </a:cubicBezTo>
                <a:cubicBezTo>
                  <a:pt x="17916" y="15013"/>
                  <a:pt x="17916" y="14975"/>
                  <a:pt x="17941" y="14962"/>
                </a:cubicBezTo>
                <a:cubicBezTo>
                  <a:pt x="17966" y="14962"/>
                  <a:pt x="18062" y="14979"/>
                  <a:pt x="18073" y="14985"/>
                </a:cubicBezTo>
                <a:lnTo>
                  <a:pt x="18078" y="14965"/>
                </a:lnTo>
                <a:lnTo>
                  <a:pt x="18088" y="14948"/>
                </a:lnTo>
                <a:cubicBezTo>
                  <a:pt x="18056" y="14902"/>
                  <a:pt x="18054" y="14882"/>
                  <a:pt x="18055" y="14875"/>
                </a:cubicBezTo>
                <a:cubicBezTo>
                  <a:pt x="18057" y="14859"/>
                  <a:pt x="18080" y="14845"/>
                  <a:pt x="18101" y="14833"/>
                </a:cubicBezTo>
                <a:cubicBezTo>
                  <a:pt x="18134" y="14813"/>
                  <a:pt x="18171" y="14790"/>
                  <a:pt x="18183" y="14736"/>
                </a:cubicBezTo>
                <a:cubicBezTo>
                  <a:pt x="18191" y="14705"/>
                  <a:pt x="18192" y="14679"/>
                  <a:pt x="18192" y="14656"/>
                </a:cubicBezTo>
                <a:cubicBezTo>
                  <a:pt x="18194" y="14621"/>
                  <a:pt x="18194" y="14598"/>
                  <a:pt x="18218" y="14566"/>
                </a:cubicBezTo>
                <a:cubicBezTo>
                  <a:pt x="18229" y="14551"/>
                  <a:pt x="18239" y="14543"/>
                  <a:pt x="18249" y="14535"/>
                </a:cubicBezTo>
                <a:cubicBezTo>
                  <a:pt x="18267" y="14520"/>
                  <a:pt x="18285" y="14505"/>
                  <a:pt x="18301" y="14457"/>
                </a:cubicBezTo>
                <a:cubicBezTo>
                  <a:pt x="18323" y="14391"/>
                  <a:pt x="18330" y="14315"/>
                  <a:pt x="18337" y="14241"/>
                </a:cubicBezTo>
                <a:cubicBezTo>
                  <a:pt x="18343" y="14182"/>
                  <a:pt x="18348" y="14127"/>
                  <a:pt x="18360" y="14077"/>
                </a:cubicBezTo>
                <a:cubicBezTo>
                  <a:pt x="18390" y="13950"/>
                  <a:pt x="18434" y="13871"/>
                  <a:pt x="18502" y="13821"/>
                </a:cubicBezTo>
                <a:cubicBezTo>
                  <a:pt x="18531" y="13799"/>
                  <a:pt x="18554" y="13774"/>
                  <a:pt x="18575" y="13744"/>
                </a:cubicBezTo>
                <a:lnTo>
                  <a:pt x="18576" y="13745"/>
                </a:lnTo>
                <a:lnTo>
                  <a:pt x="18583" y="13733"/>
                </a:lnTo>
                <a:cubicBezTo>
                  <a:pt x="18583" y="13733"/>
                  <a:pt x="18584" y="13732"/>
                  <a:pt x="18584" y="13732"/>
                </a:cubicBezTo>
                <a:lnTo>
                  <a:pt x="18588" y="13725"/>
                </a:lnTo>
                <a:lnTo>
                  <a:pt x="18588" y="13724"/>
                </a:lnTo>
                <a:cubicBezTo>
                  <a:pt x="18612" y="13684"/>
                  <a:pt x="18631" y="13638"/>
                  <a:pt x="18651" y="13587"/>
                </a:cubicBezTo>
                <a:cubicBezTo>
                  <a:pt x="18666" y="13591"/>
                  <a:pt x="18687" y="13604"/>
                  <a:pt x="18707" y="13617"/>
                </a:cubicBezTo>
                <a:cubicBezTo>
                  <a:pt x="18734" y="13634"/>
                  <a:pt x="18762" y="13652"/>
                  <a:pt x="18786" y="13652"/>
                </a:cubicBezTo>
                <a:cubicBezTo>
                  <a:pt x="18792" y="13652"/>
                  <a:pt x="18799" y="13651"/>
                  <a:pt x="18804" y="13648"/>
                </a:cubicBezTo>
                <a:cubicBezTo>
                  <a:pt x="18858" y="13618"/>
                  <a:pt x="18847" y="13539"/>
                  <a:pt x="18839" y="13486"/>
                </a:cubicBezTo>
                <a:cubicBezTo>
                  <a:pt x="18836" y="13469"/>
                  <a:pt x="18834" y="13452"/>
                  <a:pt x="18833" y="13438"/>
                </a:cubicBezTo>
                <a:cubicBezTo>
                  <a:pt x="18829" y="13372"/>
                  <a:pt x="18839" y="13349"/>
                  <a:pt x="18861" y="13300"/>
                </a:cubicBezTo>
                <a:cubicBezTo>
                  <a:pt x="18865" y="13291"/>
                  <a:pt x="18869" y="13281"/>
                  <a:pt x="18874" y="13270"/>
                </a:cubicBezTo>
                <a:cubicBezTo>
                  <a:pt x="18897" y="13215"/>
                  <a:pt x="18925" y="13164"/>
                  <a:pt x="18953" y="13114"/>
                </a:cubicBezTo>
                <a:cubicBezTo>
                  <a:pt x="18977" y="13068"/>
                  <a:pt x="19003" y="13021"/>
                  <a:pt x="19025" y="12971"/>
                </a:cubicBezTo>
                <a:cubicBezTo>
                  <a:pt x="19050" y="12915"/>
                  <a:pt x="19093" y="12874"/>
                  <a:pt x="19137" y="12831"/>
                </a:cubicBezTo>
                <a:cubicBezTo>
                  <a:pt x="19174" y="12795"/>
                  <a:pt x="19211" y="12759"/>
                  <a:pt x="19240" y="12713"/>
                </a:cubicBezTo>
                <a:cubicBezTo>
                  <a:pt x="19257" y="12732"/>
                  <a:pt x="19281" y="12750"/>
                  <a:pt x="19303" y="12750"/>
                </a:cubicBezTo>
                <a:cubicBezTo>
                  <a:pt x="19322" y="12750"/>
                  <a:pt x="19338" y="12735"/>
                  <a:pt x="19347" y="12708"/>
                </a:cubicBezTo>
                <a:cubicBezTo>
                  <a:pt x="19367" y="12646"/>
                  <a:pt x="19322" y="12552"/>
                  <a:pt x="19298" y="12526"/>
                </a:cubicBezTo>
                <a:cubicBezTo>
                  <a:pt x="19290" y="12517"/>
                  <a:pt x="19280" y="12508"/>
                  <a:pt x="19269" y="12500"/>
                </a:cubicBezTo>
                <a:cubicBezTo>
                  <a:pt x="19228" y="12467"/>
                  <a:pt x="19210" y="12446"/>
                  <a:pt x="19222" y="12400"/>
                </a:cubicBezTo>
                <a:cubicBezTo>
                  <a:pt x="19235" y="12354"/>
                  <a:pt x="19248" y="12354"/>
                  <a:pt x="19253" y="12354"/>
                </a:cubicBezTo>
                <a:cubicBezTo>
                  <a:pt x="19294" y="12354"/>
                  <a:pt x="19354" y="12492"/>
                  <a:pt x="19377" y="12543"/>
                </a:cubicBezTo>
                <a:lnTo>
                  <a:pt x="19402" y="12600"/>
                </a:lnTo>
                <a:lnTo>
                  <a:pt x="19407" y="12547"/>
                </a:lnTo>
                <a:cubicBezTo>
                  <a:pt x="19416" y="12456"/>
                  <a:pt x="19388" y="12311"/>
                  <a:pt x="19347" y="12244"/>
                </a:cubicBezTo>
                <a:cubicBezTo>
                  <a:pt x="19333" y="12220"/>
                  <a:pt x="19305" y="12181"/>
                  <a:pt x="19276" y="12181"/>
                </a:cubicBezTo>
                <a:cubicBezTo>
                  <a:pt x="19261" y="12181"/>
                  <a:pt x="19241" y="12191"/>
                  <a:pt x="19227" y="12237"/>
                </a:cubicBezTo>
                <a:cubicBezTo>
                  <a:pt x="19214" y="12228"/>
                  <a:pt x="19198" y="12206"/>
                  <a:pt x="19187" y="12180"/>
                </a:cubicBezTo>
                <a:cubicBezTo>
                  <a:pt x="19177" y="12158"/>
                  <a:pt x="19173" y="12137"/>
                  <a:pt x="19176" y="12123"/>
                </a:cubicBezTo>
                <a:cubicBezTo>
                  <a:pt x="19181" y="12095"/>
                  <a:pt x="19192" y="12084"/>
                  <a:pt x="19216" y="12084"/>
                </a:cubicBezTo>
                <a:cubicBezTo>
                  <a:pt x="19225" y="12084"/>
                  <a:pt x="19234" y="12086"/>
                  <a:pt x="19243" y="12087"/>
                </a:cubicBezTo>
                <a:cubicBezTo>
                  <a:pt x="19253" y="12088"/>
                  <a:pt x="19262" y="12090"/>
                  <a:pt x="19271" y="12090"/>
                </a:cubicBezTo>
                <a:cubicBezTo>
                  <a:pt x="19278" y="12090"/>
                  <a:pt x="19284" y="12089"/>
                  <a:pt x="19290" y="12087"/>
                </a:cubicBezTo>
                <a:cubicBezTo>
                  <a:pt x="19305" y="12081"/>
                  <a:pt x="19313" y="12071"/>
                  <a:pt x="19318" y="12064"/>
                </a:cubicBezTo>
                <a:cubicBezTo>
                  <a:pt x="19319" y="12062"/>
                  <a:pt x="19321" y="12060"/>
                  <a:pt x="19321" y="12060"/>
                </a:cubicBezTo>
                <a:cubicBezTo>
                  <a:pt x="19322" y="12060"/>
                  <a:pt x="19326" y="12061"/>
                  <a:pt x="19334" y="12067"/>
                </a:cubicBezTo>
                <a:lnTo>
                  <a:pt x="19335" y="12068"/>
                </a:lnTo>
                <a:cubicBezTo>
                  <a:pt x="19391" y="12210"/>
                  <a:pt x="19413" y="12229"/>
                  <a:pt x="19427" y="12229"/>
                </a:cubicBezTo>
                <a:cubicBezTo>
                  <a:pt x="19435" y="12229"/>
                  <a:pt x="19443" y="12220"/>
                  <a:pt x="19447" y="12206"/>
                </a:cubicBezTo>
                <a:cubicBezTo>
                  <a:pt x="19458" y="12159"/>
                  <a:pt x="19452" y="12105"/>
                  <a:pt x="19446" y="12053"/>
                </a:cubicBezTo>
                <a:cubicBezTo>
                  <a:pt x="19442" y="12015"/>
                  <a:pt x="19438" y="11980"/>
                  <a:pt x="19441" y="11950"/>
                </a:cubicBezTo>
                <a:cubicBezTo>
                  <a:pt x="19443" y="11934"/>
                  <a:pt x="19442" y="11923"/>
                  <a:pt x="19442" y="11915"/>
                </a:cubicBezTo>
                <a:cubicBezTo>
                  <a:pt x="19442" y="11902"/>
                  <a:pt x="19442" y="11900"/>
                  <a:pt x="19448" y="11888"/>
                </a:cubicBezTo>
                <a:cubicBezTo>
                  <a:pt x="19453" y="11882"/>
                  <a:pt x="19483" y="11866"/>
                  <a:pt x="19495" y="11860"/>
                </a:cubicBezTo>
                <a:lnTo>
                  <a:pt x="19509" y="11886"/>
                </a:lnTo>
                <a:lnTo>
                  <a:pt x="19513" y="11839"/>
                </a:lnTo>
                <a:cubicBezTo>
                  <a:pt x="19517" y="11789"/>
                  <a:pt x="19514" y="11739"/>
                  <a:pt x="19512" y="11690"/>
                </a:cubicBezTo>
                <a:cubicBezTo>
                  <a:pt x="19511" y="11675"/>
                  <a:pt x="19510" y="11660"/>
                  <a:pt x="19509" y="11645"/>
                </a:cubicBezTo>
                <a:cubicBezTo>
                  <a:pt x="19532" y="11689"/>
                  <a:pt x="19554" y="11715"/>
                  <a:pt x="19574" y="11715"/>
                </a:cubicBezTo>
                <a:cubicBezTo>
                  <a:pt x="19578" y="11715"/>
                  <a:pt x="19581" y="11714"/>
                  <a:pt x="19585" y="11712"/>
                </a:cubicBezTo>
                <a:cubicBezTo>
                  <a:pt x="19591" y="11710"/>
                  <a:pt x="19595" y="11702"/>
                  <a:pt x="19597" y="11691"/>
                </a:cubicBezTo>
                <a:cubicBezTo>
                  <a:pt x="19609" y="11631"/>
                  <a:pt x="19521" y="11353"/>
                  <a:pt x="19505" y="11320"/>
                </a:cubicBezTo>
                <a:cubicBezTo>
                  <a:pt x="19493" y="11298"/>
                  <a:pt x="19479" y="11276"/>
                  <a:pt x="19466" y="11256"/>
                </a:cubicBezTo>
                <a:cubicBezTo>
                  <a:pt x="19441" y="11219"/>
                  <a:pt x="19416" y="11181"/>
                  <a:pt x="19406" y="11136"/>
                </a:cubicBezTo>
                <a:cubicBezTo>
                  <a:pt x="19399" y="11102"/>
                  <a:pt x="19398" y="11077"/>
                  <a:pt x="19399" y="11057"/>
                </a:cubicBezTo>
                <a:lnTo>
                  <a:pt x="19400" y="11041"/>
                </a:lnTo>
                <a:cubicBezTo>
                  <a:pt x="19400" y="11038"/>
                  <a:pt x="19400" y="11035"/>
                  <a:pt x="19400" y="11032"/>
                </a:cubicBezTo>
                <a:lnTo>
                  <a:pt x="19400" y="11029"/>
                </a:lnTo>
                <a:lnTo>
                  <a:pt x="19400" y="11029"/>
                </a:lnTo>
                <a:cubicBezTo>
                  <a:pt x="19400" y="10982"/>
                  <a:pt x="19388" y="10966"/>
                  <a:pt x="19342" y="10954"/>
                </a:cubicBezTo>
                <a:cubicBezTo>
                  <a:pt x="19342" y="10923"/>
                  <a:pt x="19344" y="10890"/>
                  <a:pt x="19346" y="10854"/>
                </a:cubicBezTo>
                <a:cubicBezTo>
                  <a:pt x="19351" y="10791"/>
                  <a:pt x="19355" y="10726"/>
                  <a:pt x="19344" y="10669"/>
                </a:cubicBezTo>
                <a:cubicBezTo>
                  <a:pt x="19339" y="10643"/>
                  <a:pt x="19329" y="10624"/>
                  <a:pt x="19321" y="10607"/>
                </a:cubicBezTo>
                <a:cubicBezTo>
                  <a:pt x="19307" y="10579"/>
                  <a:pt x="19298" y="10560"/>
                  <a:pt x="19308" y="10521"/>
                </a:cubicBezTo>
                <a:cubicBezTo>
                  <a:pt x="19310" y="10512"/>
                  <a:pt x="19319" y="10503"/>
                  <a:pt x="19327" y="10494"/>
                </a:cubicBezTo>
                <a:cubicBezTo>
                  <a:pt x="19337" y="10482"/>
                  <a:pt x="19349" y="10469"/>
                  <a:pt x="19355" y="10450"/>
                </a:cubicBezTo>
                <a:cubicBezTo>
                  <a:pt x="19365" y="10424"/>
                  <a:pt x="19368" y="10385"/>
                  <a:pt x="19371" y="10354"/>
                </a:cubicBezTo>
                <a:lnTo>
                  <a:pt x="19373" y="10337"/>
                </a:lnTo>
                <a:cubicBezTo>
                  <a:pt x="19379" y="10275"/>
                  <a:pt x="19383" y="10215"/>
                  <a:pt x="19364" y="10175"/>
                </a:cubicBezTo>
                <a:cubicBezTo>
                  <a:pt x="19356" y="10159"/>
                  <a:pt x="19345" y="10147"/>
                  <a:pt x="19332" y="10140"/>
                </a:cubicBezTo>
                <a:cubicBezTo>
                  <a:pt x="19362" y="10078"/>
                  <a:pt x="19375" y="10045"/>
                  <a:pt x="19379" y="10027"/>
                </a:cubicBezTo>
                <a:cubicBezTo>
                  <a:pt x="19400" y="10022"/>
                  <a:pt x="19416" y="10010"/>
                  <a:pt x="19426" y="9990"/>
                </a:cubicBezTo>
                <a:cubicBezTo>
                  <a:pt x="19445" y="9955"/>
                  <a:pt x="19443" y="9905"/>
                  <a:pt x="19440" y="9852"/>
                </a:cubicBezTo>
                <a:lnTo>
                  <a:pt x="19439" y="9827"/>
                </a:lnTo>
                <a:cubicBezTo>
                  <a:pt x="19438" y="9791"/>
                  <a:pt x="19438" y="9754"/>
                  <a:pt x="19447" y="9722"/>
                </a:cubicBezTo>
                <a:cubicBezTo>
                  <a:pt x="19452" y="9705"/>
                  <a:pt x="19456" y="9690"/>
                  <a:pt x="19460" y="9675"/>
                </a:cubicBezTo>
                <a:cubicBezTo>
                  <a:pt x="19492" y="9564"/>
                  <a:pt x="19507" y="9509"/>
                  <a:pt x="19493" y="9368"/>
                </a:cubicBezTo>
                <a:lnTo>
                  <a:pt x="19494" y="9368"/>
                </a:lnTo>
                <a:lnTo>
                  <a:pt x="19491" y="9346"/>
                </a:lnTo>
                <a:cubicBezTo>
                  <a:pt x="19490" y="9335"/>
                  <a:pt x="19489" y="9321"/>
                  <a:pt x="19488" y="9303"/>
                </a:cubicBezTo>
                <a:cubicBezTo>
                  <a:pt x="19478" y="9179"/>
                  <a:pt x="19465" y="9055"/>
                  <a:pt x="19429" y="9027"/>
                </a:cubicBezTo>
                <a:lnTo>
                  <a:pt x="19416" y="9016"/>
                </a:lnTo>
                <a:cubicBezTo>
                  <a:pt x="19363" y="8974"/>
                  <a:pt x="19339" y="8955"/>
                  <a:pt x="19308" y="8865"/>
                </a:cubicBezTo>
                <a:cubicBezTo>
                  <a:pt x="19302" y="8846"/>
                  <a:pt x="19297" y="8819"/>
                  <a:pt x="19292" y="8790"/>
                </a:cubicBezTo>
                <a:cubicBezTo>
                  <a:pt x="19287" y="8760"/>
                  <a:pt x="19281" y="8730"/>
                  <a:pt x="19274" y="8703"/>
                </a:cubicBezTo>
                <a:lnTo>
                  <a:pt x="19272" y="8699"/>
                </a:lnTo>
                <a:lnTo>
                  <a:pt x="19256" y="8678"/>
                </a:lnTo>
                <a:cubicBezTo>
                  <a:pt x="19291" y="8694"/>
                  <a:pt x="19305" y="8743"/>
                  <a:pt x="19322" y="8803"/>
                </a:cubicBezTo>
                <a:cubicBezTo>
                  <a:pt x="19334" y="8848"/>
                  <a:pt x="19349" y="8900"/>
                  <a:pt x="19374" y="8939"/>
                </a:cubicBezTo>
                <a:lnTo>
                  <a:pt x="19385" y="8955"/>
                </a:lnTo>
                <a:lnTo>
                  <a:pt x="19394" y="8938"/>
                </a:lnTo>
                <a:cubicBezTo>
                  <a:pt x="19410" y="8909"/>
                  <a:pt x="19435" y="8889"/>
                  <a:pt x="19461" y="8868"/>
                </a:cubicBezTo>
                <a:cubicBezTo>
                  <a:pt x="19503" y="8834"/>
                  <a:pt x="19547" y="8799"/>
                  <a:pt x="19559" y="8719"/>
                </a:cubicBezTo>
                <a:cubicBezTo>
                  <a:pt x="19563" y="8686"/>
                  <a:pt x="19563" y="8657"/>
                  <a:pt x="19563" y="8630"/>
                </a:cubicBezTo>
                <a:cubicBezTo>
                  <a:pt x="19563" y="8584"/>
                  <a:pt x="19563" y="8545"/>
                  <a:pt x="19585" y="8493"/>
                </a:cubicBezTo>
                <a:cubicBezTo>
                  <a:pt x="19595" y="8473"/>
                  <a:pt x="19678" y="8367"/>
                  <a:pt x="19694" y="8363"/>
                </a:cubicBezTo>
                <a:cubicBezTo>
                  <a:pt x="19689" y="8363"/>
                  <a:pt x="19684" y="8355"/>
                  <a:pt x="19684" y="8347"/>
                </a:cubicBezTo>
                <a:lnTo>
                  <a:pt x="19698" y="8346"/>
                </a:lnTo>
                <a:lnTo>
                  <a:pt x="19711" y="8345"/>
                </a:lnTo>
                <a:lnTo>
                  <a:pt x="19711" y="8345"/>
                </a:lnTo>
                <a:cubicBezTo>
                  <a:pt x="19710" y="8294"/>
                  <a:pt x="19682" y="8259"/>
                  <a:pt x="19651" y="8247"/>
                </a:cubicBezTo>
                <a:cubicBezTo>
                  <a:pt x="19656" y="8225"/>
                  <a:pt x="19663" y="8202"/>
                  <a:pt x="19669" y="8179"/>
                </a:cubicBezTo>
                <a:cubicBezTo>
                  <a:pt x="19689" y="8109"/>
                  <a:pt x="19709" y="8037"/>
                  <a:pt x="19705" y="7970"/>
                </a:cubicBezTo>
                <a:lnTo>
                  <a:pt x="19703" y="7942"/>
                </a:lnTo>
                <a:cubicBezTo>
                  <a:pt x="19698" y="7838"/>
                  <a:pt x="19693" y="7763"/>
                  <a:pt x="19700" y="7657"/>
                </a:cubicBezTo>
                <a:lnTo>
                  <a:pt x="19701" y="7649"/>
                </a:lnTo>
                <a:cubicBezTo>
                  <a:pt x="19704" y="7603"/>
                  <a:pt x="19706" y="7560"/>
                  <a:pt x="19689" y="7512"/>
                </a:cubicBezTo>
                <a:cubicBezTo>
                  <a:pt x="19689" y="7512"/>
                  <a:pt x="19669" y="7472"/>
                  <a:pt x="19651" y="7450"/>
                </a:cubicBezTo>
                <a:cubicBezTo>
                  <a:pt x="19659" y="7432"/>
                  <a:pt x="19675" y="7424"/>
                  <a:pt x="19702" y="7424"/>
                </a:cubicBezTo>
                <a:cubicBezTo>
                  <a:pt x="19711" y="7424"/>
                  <a:pt x="19719" y="7425"/>
                  <a:pt x="19728" y="7425"/>
                </a:cubicBezTo>
                <a:cubicBezTo>
                  <a:pt x="19737" y="7426"/>
                  <a:pt x="19745" y="7427"/>
                  <a:pt x="19752" y="7427"/>
                </a:cubicBezTo>
                <a:cubicBezTo>
                  <a:pt x="19770" y="7427"/>
                  <a:pt x="19790" y="7424"/>
                  <a:pt x="19801" y="7402"/>
                </a:cubicBezTo>
                <a:cubicBezTo>
                  <a:pt x="19808" y="7387"/>
                  <a:pt x="19810" y="7367"/>
                  <a:pt x="19807" y="7343"/>
                </a:cubicBezTo>
                <a:lnTo>
                  <a:pt x="19806" y="7328"/>
                </a:lnTo>
                <a:lnTo>
                  <a:pt x="19797" y="7325"/>
                </a:lnTo>
                <a:cubicBezTo>
                  <a:pt x="19793" y="7324"/>
                  <a:pt x="19791" y="7323"/>
                  <a:pt x="19788" y="7321"/>
                </a:cubicBezTo>
                <a:cubicBezTo>
                  <a:pt x="19788" y="7321"/>
                  <a:pt x="19787" y="7321"/>
                  <a:pt x="19787" y="7321"/>
                </a:cubicBezTo>
                <a:cubicBezTo>
                  <a:pt x="19804" y="7259"/>
                  <a:pt x="19872" y="7226"/>
                  <a:pt x="19928" y="7198"/>
                </a:cubicBezTo>
                <a:cubicBezTo>
                  <a:pt x="19950" y="7188"/>
                  <a:pt x="19970" y="7178"/>
                  <a:pt x="19985" y="7168"/>
                </a:cubicBezTo>
                <a:lnTo>
                  <a:pt x="20004" y="7154"/>
                </a:lnTo>
                <a:cubicBezTo>
                  <a:pt x="20086" y="7098"/>
                  <a:pt x="20163" y="7045"/>
                  <a:pt x="20232" y="6945"/>
                </a:cubicBezTo>
                <a:cubicBezTo>
                  <a:pt x="20240" y="6933"/>
                  <a:pt x="20252" y="6920"/>
                  <a:pt x="20265" y="6905"/>
                </a:cubicBezTo>
                <a:cubicBezTo>
                  <a:pt x="20310" y="6854"/>
                  <a:pt x="20365" y="6791"/>
                  <a:pt x="20358" y="6710"/>
                </a:cubicBezTo>
                <a:cubicBezTo>
                  <a:pt x="20352" y="6634"/>
                  <a:pt x="20293" y="6634"/>
                  <a:pt x="20274" y="6634"/>
                </a:cubicBezTo>
                <a:cubicBezTo>
                  <a:pt x="20260" y="6634"/>
                  <a:pt x="20247" y="6636"/>
                  <a:pt x="20235" y="6637"/>
                </a:cubicBezTo>
                <a:cubicBezTo>
                  <a:pt x="20227" y="6638"/>
                  <a:pt x="20220" y="6639"/>
                  <a:pt x="20213" y="6639"/>
                </a:cubicBezTo>
                <a:lnTo>
                  <a:pt x="20198" y="6638"/>
                </a:lnTo>
                <a:cubicBezTo>
                  <a:pt x="20190" y="6638"/>
                  <a:pt x="20182" y="6637"/>
                  <a:pt x="20173" y="6637"/>
                </a:cubicBezTo>
                <a:cubicBezTo>
                  <a:pt x="20134" y="6637"/>
                  <a:pt x="20086" y="6647"/>
                  <a:pt x="20063" y="6717"/>
                </a:cubicBezTo>
                <a:cubicBezTo>
                  <a:pt x="20058" y="6734"/>
                  <a:pt x="20056" y="6751"/>
                  <a:pt x="20054" y="6767"/>
                </a:cubicBezTo>
                <a:cubicBezTo>
                  <a:pt x="20051" y="6788"/>
                  <a:pt x="20049" y="6805"/>
                  <a:pt x="20039" y="6819"/>
                </a:cubicBezTo>
                <a:cubicBezTo>
                  <a:pt x="20025" y="6840"/>
                  <a:pt x="20001" y="6849"/>
                  <a:pt x="19981" y="6854"/>
                </a:cubicBezTo>
                <a:cubicBezTo>
                  <a:pt x="19969" y="6857"/>
                  <a:pt x="19958" y="6860"/>
                  <a:pt x="19948" y="6862"/>
                </a:cubicBezTo>
                <a:cubicBezTo>
                  <a:pt x="19912" y="6869"/>
                  <a:pt x="19880" y="6877"/>
                  <a:pt x="19848" y="6909"/>
                </a:cubicBezTo>
                <a:cubicBezTo>
                  <a:pt x="19864" y="6888"/>
                  <a:pt x="19881" y="6869"/>
                  <a:pt x="19899" y="6850"/>
                </a:cubicBezTo>
                <a:cubicBezTo>
                  <a:pt x="19908" y="6841"/>
                  <a:pt x="19916" y="6833"/>
                  <a:pt x="19925" y="6823"/>
                </a:cubicBezTo>
                <a:cubicBezTo>
                  <a:pt x="19940" y="6806"/>
                  <a:pt x="19954" y="6786"/>
                  <a:pt x="19968" y="6767"/>
                </a:cubicBezTo>
                <a:cubicBezTo>
                  <a:pt x="19988" y="6739"/>
                  <a:pt x="20006" y="6713"/>
                  <a:pt x="20028" y="6695"/>
                </a:cubicBezTo>
                <a:cubicBezTo>
                  <a:pt x="20063" y="6666"/>
                  <a:pt x="20099" y="6649"/>
                  <a:pt x="20138" y="6631"/>
                </a:cubicBezTo>
                <a:cubicBezTo>
                  <a:pt x="20181" y="6611"/>
                  <a:pt x="20224" y="6591"/>
                  <a:pt x="20265" y="6554"/>
                </a:cubicBezTo>
                <a:lnTo>
                  <a:pt x="20275" y="6545"/>
                </a:lnTo>
                <a:cubicBezTo>
                  <a:pt x="20298" y="6523"/>
                  <a:pt x="20327" y="6497"/>
                  <a:pt x="20352" y="6497"/>
                </a:cubicBezTo>
                <a:cubicBezTo>
                  <a:pt x="20354" y="6497"/>
                  <a:pt x="20357" y="6497"/>
                  <a:pt x="20360" y="6498"/>
                </a:cubicBezTo>
                <a:lnTo>
                  <a:pt x="20360" y="6498"/>
                </a:lnTo>
                <a:cubicBezTo>
                  <a:pt x="20367" y="6499"/>
                  <a:pt x="20373" y="6504"/>
                  <a:pt x="20378" y="6511"/>
                </a:cubicBezTo>
                <a:cubicBezTo>
                  <a:pt x="20384" y="6518"/>
                  <a:pt x="20389" y="6535"/>
                  <a:pt x="20393" y="6552"/>
                </a:cubicBezTo>
                <a:cubicBezTo>
                  <a:pt x="20402" y="6584"/>
                  <a:pt x="20411" y="6619"/>
                  <a:pt x="20434" y="6626"/>
                </a:cubicBezTo>
                <a:cubicBezTo>
                  <a:pt x="20438" y="6628"/>
                  <a:pt x="20442" y="6629"/>
                  <a:pt x="20446" y="6629"/>
                </a:cubicBezTo>
                <a:cubicBezTo>
                  <a:pt x="20461" y="6629"/>
                  <a:pt x="20468" y="6618"/>
                  <a:pt x="20472" y="6609"/>
                </a:cubicBezTo>
                <a:cubicBezTo>
                  <a:pt x="20485" y="6579"/>
                  <a:pt x="20474" y="6529"/>
                  <a:pt x="20461" y="6476"/>
                </a:cubicBezTo>
                <a:cubicBezTo>
                  <a:pt x="20457" y="6458"/>
                  <a:pt x="20451" y="6432"/>
                  <a:pt x="20450" y="6420"/>
                </a:cubicBezTo>
                <a:cubicBezTo>
                  <a:pt x="20474" y="6401"/>
                  <a:pt x="20492" y="6370"/>
                  <a:pt x="20510" y="6340"/>
                </a:cubicBezTo>
                <a:cubicBezTo>
                  <a:pt x="20526" y="6313"/>
                  <a:pt x="20541" y="6288"/>
                  <a:pt x="20558" y="6272"/>
                </a:cubicBezTo>
                <a:cubicBezTo>
                  <a:pt x="20572" y="6260"/>
                  <a:pt x="20581" y="6254"/>
                  <a:pt x="20588" y="6253"/>
                </a:cubicBezTo>
                <a:lnTo>
                  <a:pt x="20589" y="6253"/>
                </a:lnTo>
                <a:cubicBezTo>
                  <a:pt x="20590" y="6252"/>
                  <a:pt x="20591" y="6252"/>
                  <a:pt x="20593" y="6252"/>
                </a:cubicBezTo>
                <a:cubicBezTo>
                  <a:pt x="20601" y="6252"/>
                  <a:pt x="20609" y="6260"/>
                  <a:pt x="20623" y="6276"/>
                </a:cubicBezTo>
                <a:cubicBezTo>
                  <a:pt x="20632" y="6285"/>
                  <a:pt x="20642" y="6296"/>
                  <a:pt x="20655" y="6308"/>
                </a:cubicBezTo>
                <a:cubicBezTo>
                  <a:pt x="20680" y="6331"/>
                  <a:pt x="20692" y="6338"/>
                  <a:pt x="20703" y="6338"/>
                </a:cubicBezTo>
                <a:cubicBezTo>
                  <a:pt x="20717" y="6338"/>
                  <a:pt x="20725" y="6326"/>
                  <a:pt x="20735" y="6312"/>
                </a:cubicBezTo>
                <a:cubicBezTo>
                  <a:pt x="20742" y="6301"/>
                  <a:pt x="20751" y="6287"/>
                  <a:pt x="20766" y="6272"/>
                </a:cubicBezTo>
                <a:cubicBezTo>
                  <a:pt x="20781" y="6257"/>
                  <a:pt x="20823" y="6249"/>
                  <a:pt x="20864" y="6243"/>
                </a:cubicBezTo>
                <a:cubicBezTo>
                  <a:pt x="20931" y="6231"/>
                  <a:pt x="21001" y="6219"/>
                  <a:pt x="21022" y="6164"/>
                </a:cubicBezTo>
                <a:cubicBezTo>
                  <a:pt x="21027" y="6151"/>
                  <a:pt x="21032" y="6129"/>
                  <a:pt x="21025" y="6099"/>
                </a:cubicBezTo>
                <a:lnTo>
                  <a:pt x="21020" y="6079"/>
                </a:lnTo>
                <a:lnTo>
                  <a:pt x="21008" y="6086"/>
                </a:lnTo>
                <a:cubicBezTo>
                  <a:pt x="21001" y="6090"/>
                  <a:pt x="20993" y="6094"/>
                  <a:pt x="20986" y="6099"/>
                </a:cubicBezTo>
                <a:cubicBezTo>
                  <a:pt x="20950" y="6119"/>
                  <a:pt x="20910" y="6143"/>
                  <a:pt x="20875" y="6143"/>
                </a:cubicBezTo>
                <a:cubicBezTo>
                  <a:pt x="20862" y="6143"/>
                  <a:pt x="20851" y="6140"/>
                  <a:pt x="20842" y="6134"/>
                </a:cubicBezTo>
                <a:cubicBezTo>
                  <a:pt x="20820" y="6122"/>
                  <a:pt x="20803" y="6095"/>
                  <a:pt x="20796" y="6064"/>
                </a:cubicBezTo>
                <a:cubicBezTo>
                  <a:pt x="20790" y="6036"/>
                  <a:pt x="20792" y="6006"/>
                  <a:pt x="20803" y="5978"/>
                </a:cubicBezTo>
                <a:cubicBezTo>
                  <a:pt x="20820" y="5933"/>
                  <a:pt x="20847" y="5928"/>
                  <a:pt x="20879" y="5922"/>
                </a:cubicBezTo>
                <a:cubicBezTo>
                  <a:pt x="20902" y="5918"/>
                  <a:pt x="20926" y="5913"/>
                  <a:pt x="20947" y="5891"/>
                </a:cubicBezTo>
                <a:cubicBezTo>
                  <a:pt x="20969" y="5869"/>
                  <a:pt x="20982" y="5832"/>
                  <a:pt x="20985" y="5784"/>
                </a:cubicBezTo>
                <a:cubicBezTo>
                  <a:pt x="20989" y="5706"/>
                  <a:pt x="20965" y="5618"/>
                  <a:pt x="20939" y="5579"/>
                </a:cubicBezTo>
                <a:cubicBezTo>
                  <a:pt x="20912" y="5539"/>
                  <a:pt x="20889" y="5518"/>
                  <a:pt x="20869" y="5518"/>
                </a:cubicBezTo>
                <a:cubicBezTo>
                  <a:pt x="20853" y="5518"/>
                  <a:pt x="20841" y="5531"/>
                  <a:pt x="20834" y="5554"/>
                </a:cubicBezTo>
                <a:cubicBezTo>
                  <a:pt x="20822" y="5593"/>
                  <a:pt x="20830" y="5655"/>
                  <a:pt x="20852" y="5712"/>
                </a:cubicBezTo>
                <a:cubicBezTo>
                  <a:pt x="20821" y="5727"/>
                  <a:pt x="20802" y="5761"/>
                  <a:pt x="20796" y="5811"/>
                </a:cubicBezTo>
                <a:cubicBezTo>
                  <a:pt x="20781" y="5787"/>
                  <a:pt x="20765" y="5766"/>
                  <a:pt x="20749" y="5745"/>
                </a:cubicBezTo>
                <a:cubicBezTo>
                  <a:pt x="20738" y="5730"/>
                  <a:pt x="20727" y="5716"/>
                  <a:pt x="20716" y="5700"/>
                </a:cubicBezTo>
                <a:cubicBezTo>
                  <a:pt x="20696" y="5672"/>
                  <a:pt x="20680" y="5640"/>
                  <a:pt x="20664" y="5607"/>
                </a:cubicBezTo>
                <a:cubicBezTo>
                  <a:pt x="20656" y="5589"/>
                  <a:pt x="20647" y="5571"/>
                  <a:pt x="20637" y="5553"/>
                </a:cubicBezTo>
                <a:cubicBezTo>
                  <a:pt x="20627" y="5534"/>
                  <a:pt x="20613" y="5517"/>
                  <a:pt x="20598" y="5498"/>
                </a:cubicBezTo>
                <a:cubicBezTo>
                  <a:pt x="20578" y="5474"/>
                  <a:pt x="20558" y="5450"/>
                  <a:pt x="20551" y="5425"/>
                </a:cubicBezTo>
                <a:cubicBezTo>
                  <a:pt x="20538" y="5381"/>
                  <a:pt x="20550" y="5350"/>
                  <a:pt x="20564" y="5311"/>
                </a:cubicBezTo>
                <a:cubicBezTo>
                  <a:pt x="20574" y="5286"/>
                  <a:pt x="20583" y="5260"/>
                  <a:pt x="20587" y="5229"/>
                </a:cubicBezTo>
                <a:cubicBezTo>
                  <a:pt x="20596" y="5147"/>
                  <a:pt x="20562" y="5058"/>
                  <a:pt x="20523" y="5013"/>
                </a:cubicBezTo>
                <a:lnTo>
                  <a:pt x="20515" y="5003"/>
                </a:lnTo>
                <a:lnTo>
                  <a:pt x="20507" y="5014"/>
                </a:lnTo>
                <a:lnTo>
                  <a:pt x="20504" y="5019"/>
                </a:lnTo>
                <a:lnTo>
                  <a:pt x="20502" y="5024"/>
                </a:lnTo>
                <a:cubicBezTo>
                  <a:pt x="20496" y="5051"/>
                  <a:pt x="20490" y="5073"/>
                  <a:pt x="20480" y="5090"/>
                </a:cubicBezTo>
                <a:cubicBezTo>
                  <a:pt x="20477" y="5073"/>
                  <a:pt x="20474" y="5057"/>
                  <a:pt x="20471" y="5041"/>
                </a:cubicBezTo>
                <a:lnTo>
                  <a:pt x="20471" y="5038"/>
                </a:lnTo>
                <a:cubicBezTo>
                  <a:pt x="20459" y="4963"/>
                  <a:pt x="20459" y="4905"/>
                  <a:pt x="20470" y="4847"/>
                </a:cubicBezTo>
                <a:lnTo>
                  <a:pt x="20470" y="4846"/>
                </a:lnTo>
                <a:cubicBezTo>
                  <a:pt x="20474" y="4826"/>
                  <a:pt x="20479" y="4806"/>
                  <a:pt x="20486" y="4784"/>
                </a:cubicBezTo>
                <a:cubicBezTo>
                  <a:pt x="20488" y="4781"/>
                  <a:pt x="20492" y="4772"/>
                  <a:pt x="20497" y="4761"/>
                </a:cubicBezTo>
                <a:cubicBezTo>
                  <a:pt x="20551" y="4649"/>
                  <a:pt x="20584" y="4563"/>
                  <a:pt x="20575" y="4511"/>
                </a:cubicBezTo>
                <a:cubicBezTo>
                  <a:pt x="20572" y="4495"/>
                  <a:pt x="20565" y="4483"/>
                  <a:pt x="20555" y="4477"/>
                </a:cubicBezTo>
                <a:cubicBezTo>
                  <a:pt x="20554" y="4476"/>
                  <a:pt x="20554" y="4472"/>
                  <a:pt x="20553" y="4471"/>
                </a:cubicBezTo>
                <a:cubicBezTo>
                  <a:pt x="20546" y="4421"/>
                  <a:pt x="20595" y="4262"/>
                  <a:pt x="20616" y="4225"/>
                </a:cubicBezTo>
                <a:cubicBezTo>
                  <a:pt x="20629" y="4203"/>
                  <a:pt x="20646" y="4191"/>
                  <a:pt x="20663" y="4178"/>
                </a:cubicBezTo>
                <a:cubicBezTo>
                  <a:pt x="20683" y="4163"/>
                  <a:pt x="20703" y="4147"/>
                  <a:pt x="20720" y="4117"/>
                </a:cubicBezTo>
                <a:cubicBezTo>
                  <a:pt x="20775" y="4021"/>
                  <a:pt x="20844" y="3950"/>
                  <a:pt x="20911" y="3881"/>
                </a:cubicBezTo>
                <a:cubicBezTo>
                  <a:pt x="20966" y="3824"/>
                  <a:pt x="21024" y="3765"/>
                  <a:pt x="21073" y="3692"/>
                </a:cubicBezTo>
                <a:cubicBezTo>
                  <a:pt x="21123" y="3617"/>
                  <a:pt x="21158" y="3535"/>
                  <a:pt x="21178" y="3448"/>
                </a:cubicBezTo>
                <a:cubicBezTo>
                  <a:pt x="21214" y="3293"/>
                  <a:pt x="21295" y="3139"/>
                  <a:pt x="21394" y="3035"/>
                </a:cubicBezTo>
                <a:cubicBezTo>
                  <a:pt x="21399" y="3031"/>
                  <a:pt x="21404" y="3027"/>
                  <a:pt x="21409" y="3022"/>
                </a:cubicBezTo>
                <a:cubicBezTo>
                  <a:pt x="21426" y="3008"/>
                  <a:pt x="21446" y="2991"/>
                  <a:pt x="21454" y="2958"/>
                </a:cubicBezTo>
                <a:cubicBezTo>
                  <a:pt x="21459" y="2937"/>
                  <a:pt x="21451" y="2886"/>
                  <a:pt x="21445" y="2859"/>
                </a:cubicBezTo>
                <a:cubicBezTo>
                  <a:pt x="21453" y="2848"/>
                  <a:pt x="21459" y="2847"/>
                  <a:pt x="21463" y="2847"/>
                </a:cubicBezTo>
                <a:cubicBezTo>
                  <a:pt x="21476" y="2847"/>
                  <a:pt x="21492" y="2865"/>
                  <a:pt x="21507" y="2882"/>
                </a:cubicBezTo>
                <a:cubicBezTo>
                  <a:pt x="21526" y="2904"/>
                  <a:pt x="21545" y="2926"/>
                  <a:pt x="21567" y="2926"/>
                </a:cubicBezTo>
                <a:cubicBezTo>
                  <a:pt x="21571" y="2926"/>
                  <a:pt x="21575" y="2925"/>
                  <a:pt x="21579" y="2923"/>
                </a:cubicBezTo>
                <a:lnTo>
                  <a:pt x="21589" y="2919"/>
                </a:lnTo>
                <a:lnTo>
                  <a:pt x="21589" y="2903"/>
                </a:lnTo>
                <a:cubicBezTo>
                  <a:pt x="21592" y="2798"/>
                  <a:pt x="21564" y="2770"/>
                  <a:pt x="21534" y="274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Gill Sans"/>
            </a:endParaRPr>
          </a:p>
        </p:txBody>
      </p:sp>
      <p:graphicFrame>
        <p:nvGraphicFramePr>
          <p:cNvPr id="13" name="Chart 26">
            <a:extLst>
              <a:ext uri="{FF2B5EF4-FFF2-40B4-BE49-F238E27FC236}">
                <a16:creationId xmlns:a16="http://schemas.microsoft.com/office/drawing/2014/main" id="{65B35DFC-FA97-45E3-8A99-A35E7F1B53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6105555"/>
              </p:ext>
            </p:extLst>
          </p:nvPr>
        </p:nvGraphicFramePr>
        <p:xfrm>
          <a:off x="4432263" y="2438647"/>
          <a:ext cx="6406555" cy="1850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Chart 26">
            <a:extLst>
              <a:ext uri="{FF2B5EF4-FFF2-40B4-BE49-F238E27FC236}">
                <a16:creationId xmlns:a16="http://schemas.microsoft.com/office/drawing/2014/main" id="{6778D497-3EC6-43A3-9E8F-3DDCAFF032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3366793"/>
              </p:ext>
            </p:extLst>
          </p:nvPr>
        </p:nvGraphicFramePr>
        <p:xfrm>
          <a:off x="4432262" y="4539247"/>
          <a:ext cx="6406555" cy="1850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Rectangle 24">
            <a:extLst>
              <a:ext uri="{FF2B5EF4-FFF2-40B4-BE49-F238E27FC236}">
                <a16:creationId xmlns:a16="http://schemas.microsoft.com/office/drawing/2014/main" id="{54A75621-2366-4325-B159-62D8DD12AB40}"/>
              </a:ext>
            </a:extLst>
          </p:cNvPr>
          <p:cNvSpPr/>
          <p:nvPr/>
        </p:nvSpPr>
        <p:spPr>
          <a:xfrm>
            <a:off x="5024920" y="4423381"/>
            <a:ext cx="419166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Allo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-HCT (single, n = 43; auto-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allo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-HCT, n = 28)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09BB1FF6-9792-4114-8425-02B7339E0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1898" y="-220167"/>
            <a:ext cx="9839681" cy="214213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cap="none" dirty="0">
                <a:latin typeface="Arial" panose="020B0604020202020204" pitchFamily="34" charset="0"/>
                <a:cs typeface="Arial" panose="020B0604020202020204" pitchFamily="34" charset="0"/>
              </a:rPr>
              <a:t>Despite the availability of newer therapies and HCT, their outcomes need further improvements</a:t>
            </a:r>
            <a:r>
              <a:rPr lang="en-US" sz="5400" cap="none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pPCL</a:t>
            </a:r>
            <a:endParaRPr lang="en-US" sz="54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9041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8">
            <a:extLst>
              <a:ext uri="{FF2B5EF4-FFF2-40B4-BE49-F238E27FC236}">
                <a16:creationId xmlns:a16="http://schemas.microsoft.com/office/drawing/2014/main" id="{C6342DF4-63D9-4472-A104-C34AD329FA05}"/>
              </a:ext>
            </a:extLst>
          </p:cNvPr>
          <p:cNvSpPr/>
          <p:nvPr/>
        </p:nvSpPr>
        <p:spPr bwMode="auto">
          <a:xfrm>
            <a:off x="268288" y="209550"/>
            <a:ext cx="1189037" cy="1282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84" h="20404" extrusionOk="0">
                <a:moveTo>
                  <a:pt x="14231" y="19204"/>
                </a:moveTo>
                <a:cubicBezTo>
                  <a:pt x="11659" y="18909"/>
                  <a:pt x="10616" y="16419"/>
                  <a:pt x="10616" y="16419"/>
                </a:cubicBezTo>
                <a:cubicBezTo>
                  <a:pt x="10616" y="16419"/>
                  <a:pt x="12277" y="18137"/>
                  <a:pt x="14622" y="18285"/>
                </a:cubicBezTo>
                <a:cubicBezTo>
                  <a:pt x="16966" y="18434"/>
                  <a:pt x="18041" y="17397"/>
                  <a:pt x="18041" y="17397"/>
                </a:cubicBezTo>
                <a:cubicBezTo>
                  <a:pt x="18041" y="17397"/>
                  <a:pt x="16803" y="19500"/>
                  <a:pt x="14231" y="19204"/>
                </a:cubicBezTo>
                <a:close/>
                <a:moveTo>
                  <a:pt x="1783" y="7466"/>
                </a:moveTo>
                <a:cubicBezTo>
                  <a:pt x="199" y="5702"/>
                  <a:pt x="486" y="3104"/>
                  <a:pt x="2423" y="1663"/>
                </a:cubicBezTo>
                <a:cubicBezTo>
                  <a:pt x="4363" y="222"/>
                  <a:pt x="7219" y="482"/>
                  <a:pt x="8805" y="2245"/>
                </a:cubicBezTo>
                <a:lnTo>
                  <a:pt x="12922" y="6822"/>
                </a:lnTo>
                <a:lnTo>
                  <a:pt x="5900" y="12044"/>
                </a:lnTo>
                <a:cubicBezTo>
                  <a:pt x="5900" y="12044"/>
                  <a:pt x="1783" y="7466"/>
                  <a:pt x="1783" y="7466"/>
                </a:cubicBezTo>
                <a:close/>
                <a:moveTo>
                  <a:pt x="19085" y="12509"/>
                </a:moveTo>
                <a:lnTo>
                  <a:pt x="9431" y="1774"/>
                </a:lnTo>
                <a:cubicBezTo>
                  <a:pt x="7574" y="-293"/>
                  <a:pt x="4224" y="-598"/>
                  <a:pt x="1951" y="1091"/>
                </a:cubicBezTo>
                <a:cubicBezTo>
                  <a:pt x="-321" y="2782"/>
                  <a:pt x="-658" y="5828"/>
                  <a:pt x="1200" y="7895"/>
                </a:cubicBezTo>
                <a:lnTo>
                  <a:pt x="10853" y="18630"/>
                </a:lnTo>
                <a:cubicBezTo>
                  <a:pt x="12710" y="20697"/>
                  <a:pt x="16061" y="21002"/>
                  <a:pt x="18333" y="19313"/>
                </a:cubicBezTo>
                <a:cubicBezTo>
                  <a:pt x="20606" y="17622"/>
                  <a:pt x="20942" y="14576"/>
                  <a:pt x="19085" y="12509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lIns="38100" tIns="38100" rIns="38100" bIns="38100" anchor="ctr"/>
          <a:lstStyle/>
          <a:p>
            <a:pPr defTabSz="363220" eaLnBrk="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defRPr/>
            </a:pPr>
            <a:endParaRPr sz="1584" kern="0" spc="16">
              <a:latin typeface="+mn-lt"/>
              <a:ea typeface="+mn-ea"/>
              <a:cs typeface="+mn-cs"/>
            </a:endParaRPr>
          </a:p>
        </p:txBody>
      </p:sp>
      <p:sp>
        <p:nvSpPr>
          <p:cNvPr id="8" name="Rectangle 34">
            <a:extLst>
              <a:ext uri="{FF2B5EF4-FFF2-40B4-BE49-F238E27FC236}">
                <a16:creationId xmlns:a16="http://schemas.microsoft.com/office/drawing/2014/main" id="{6E93B582-8656-49EE-907C-42EBAF528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3425" y="6493937"/>
            <a:ext cx="63069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742950" indent="-28575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143000" indent="-22860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600200" indent="-22860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057400" indent="-228600"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5146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29718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4290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38862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404B5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r>
              <a:rPr lang="pl-PL" alt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Lemieux Ch. et al. </a:t>
            </a:r>
            <a:r>
              <a:rPr lang="en-US" altLang="en-US" sz="11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Biology of Blood and Marrow Transplantation</a:t>
            </a:r>
            <a:r>
              <a:rPr lang="pl-PL" alt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2020;26:e328-e332.</a:t>
            </a:r>
            <a:endParaRPr lang="en-US" alt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8BB0A3D-B5C1-4938-8E1E-182E84A54938}"/>
              </a:ext>
            </a:extLst>
          </p:cNvPr>
          <p:cNvSpPr/>
          <p:nvPr/>
        </p:nvSpPr>
        <p:spPr>
          <a:xfrm>
            <a:off x="374294" y="2258782"/>
            <a:ext cx="35182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from the Stanford University Medical Center</a:t>
            </a: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14 pts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pPCL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&amp; 2 with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sPCL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treated with auto- or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allo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-HCT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All patients treated with PI or IMiD before HCT, and 5 had maintenance therapy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Progression was the main reason of death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(10/11, 91%)</a:t>
            </a:r>
            <a:endParaRPr lang="en-US" sz="1400" b="0" i="0" dirty="0">
              <a:effectLst/>
            </a:endParaRP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F8CAE3D4-ABE2-47CA-98DE-B498D2CCBD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2357064"/>
              </p:ext>
            </p:extLst>
          </p:nvPr>
        </p:nvGraphicFramePr>
        <p:xfrm>
          <a:off x="4602744" y="2581947"/>
          <a:ext cx="6722894" cy="1793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:a16="http://schemas.microsoft.com/office/drawing/2014/main" id="{463D39D4-CF50-4EA6-B996-2D1C05AC49DD}"/>
              </a:ext>
            </a:extLst>
          </p:cNvPr>
          <p:cNvSpPr/>
          <p:nvPr/>
        </p:nvSpPr>
        <p:spPr>
          <a:xfrm>
            <a:off x="4602744" y="2342191"/>
            <a:ext cx="345799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≥VGPR depending on the type of HCT</a:t>
            </a:r>
          </a:p>
        </p:txBody>
      </p:sp>
      <p:sp>
        <p:nvSpPr>
          <p:cNvPr id="10" name="Kształt">
            <a:extLst>
              <a:ext uri="{FF2B5EF4-FFF2-40B4-BE49-F238E27FC236}">
                <a16:creationId xmlns:a16="http://schemas.microsoft.com/office/drawing/2014/main" id="{4F032730-6058-4F2D-A570-DBDE326AB869}"/>
              </a:ext>
            </a:extLst>
          </p:cNvPr>
          <p:cNvSpPr>
            <a:spLocks noChangeAspect="1"/>
          </p:cNvSpPr>
          <p:nvPr/>
        </p:nvSpPr>
        <p:spPr>
          <a:xfrm>
            <a:off x="9997435" y="628429"/>
            <a:ext cx="1682766" cy="1040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600" extrusionOk="0">
                <a:moveTo>
                  <a:pt x="19444" y="11502"/>
                </a:moveTo>
                <a:cubicBezTo>
                  <a:pt x="19464" y="11549"/>
                  <a:pt x="19482" y="11591"/>
                  <a:pt x="19499" y="11625"/>
                </a:cubicBezTo>
                <a:lnTo>
                  <a:pt x="19481" y="11625"/>
                </a:lnTo>
                <a:cubicBezTo>
                  <a:pt x="19481" y="11618"/>
                  <a:pt x="19484" y="11613"/>
                  <a:pt x="19486" y="11612"/>
                </a:cubicBezTo>
                <a:cubicBezTo>
                  <a:pt x="19486" y="11612"/>
                  <a:pt x="19483" y="11614"/>
                  <a:pt x="19474" y="11614"/>
                </a:cubicBezTo>
                <a:cubicBezTo>
                  <a:pt x="19422" y="11614"/>
                  <a:pt x="19337" y="11569"/>
                  <a:pt x="19332" y="11546"/>
                </a:cubicBezTo>
                <a:lnTo>
                  <a:pt x="19305" y="11544"/>
                </a:lnTo>
                <a:cubicBezTo>
                  <a:pt x="19303" y="11571"/>
                  <a:pt x="19305" y="11596"/>
                  <a:pt x="19306" y="11621"/>
                </a:cubicBezTo>
                <a:cubicBezTo>
                  <a:pt x="19307" y="11634"/>
                  <a:pt x="19308" y="11647"/>
                  <a:pt x="19308" y="11660"/>
                </a:cubicBezTo>
                <a:cubicBezTo>
                  <a:pt x="19289" y="11650"/>
                  <a:pt x="19249" y="11619"/>
                  <a:pt x="19243" y="11608"/>
                </a:cubicBezTo>
                <a:cubicBezTo>
                  <a:pt x="19226" y="11571"/>
                  <a:pt x="19237" y="11525"/>
                  <a:pt x="19245" y="11500"/>
                </a:cubicBezTo>
                <a:cubicBezTo>
                  <a:pt x="19268" y="11428"/>
                  <a:pt x="19319" y="11369"/>
                  <a:pt x="19359" y="11369"/>
                </a:cubicBezTo>
                <a:cubicBezTo>
                  <a:pt x="19369" y="11369"/>
                  <a:pt x="19379" y="11373"/>
                  <a:pt x="19387" y="11382"/>
                </a:cubicBezTo>
                <a:cubicBezTo>
                  <a:pt x="19399" y="11394"/>
                  <a:pt x="19422" y="11449"/>
                  <a:pt x="19444" y="11502"/>
                </a:cubicBezTo>
                <a:close/>
                <a:moveTo>
                  <a:pt x="21534" y="2740"/>
                </a:moveTo>
                <a:cubicBezTo>
                  <a:pt x="21520" y="2727"/>
                  <a:pt x="21506" y="2713"/>
                  <a:pt x="21492" y="2689"/>
                </a:cubicBezTo>
                <a:cubicBezTo>
                  <a:pt x="21479" y="2666"/>
                  <a:pt x="21467" y="2635"/>
                  <a:pt x="21454" y="2603"/>
                </a:cubicBezTo>
                <a:cubicBezTo>
                  <a:pt x="21428" y="2538"/>
                  <a:pt x="21400" y="2465"/>
                  <a:pt x="21351" y="2440"/>
                </a:cubicBezTo>
                <a:cubicBezTo>
                  <a:pt x="21347" y="2438"/>
                  <a:pt x="21342" y="2437"/>
                  <a:pt x="21338" y="2437"/>
                </a:cubicBezTo>
                <a:cubicBezTo>
                  <a:pt x="21323" y="2437"/>
                  <a:pt x="21311" y="2449"/>
                  <a:pt x="21301" y="2460"/>
                </a:cubicBezTo>
                <a:cubicBezTo>
                  <a:pt x="21293" y="2469"/>
                  <a:pt x="21285" y="2477"/>
                  <a:pt x="21278" y="2477"/>
                </a:cubicBezTo>
                <a:cubicBezTo>
                  <a:pt x="21275" y="2477"/>
                  <a:pt x="21273" y="2476"/>
                  <a:pt x="21270" y="2474"/>
                </a:cubicBezTo>
                <a:cubicBezTo>
                  <a:pt x="21241" y="2453"/>
                  <a:pt x="21234" y="2400"/>
                  <a:pt x="21227" y="2345"/>
                </a:cubicBezTo>
                <a:cubicBezTo>
                  <a:pt x="21225" y="2332"/>
                  <a:pt x="21224" y="2319"/>
                  <a:pt x="21222" y="2306"/>
                </a:cubicBezTo>
                <a:cubicBezTo>
                  <a:pt x="21202" y="2180"/>
                  <a:pt x="21191" y="2170"/>
                  <a:pt x="21131" y="2166"/>
                </a:cubicBezTo>
                <a:cubicBezTo>
                  <a:pt x="21123" y="2166"/>
                  <a:pt x="21113" y="2165"/>
                  <a:pt x="21103" y="2164"/>
                </a:cubicBezTo>
                <a:cubicBezTo>
                  <a:pt x="21088" y="2162"/>
                  <a:pt x="21071" y="2152"/>
                  <a:pt x="21054" y="2142"/>
                </a:cubicBezTo>
                <a:cubicBezTo>
                  <a:pt x="21047" y="2137"/>
                  <a:pt x="21040" y="2133"/>
                  <a:pt x="21034" y="2130"/>
                </a:cubicBezTo>
                <a:cubicBezTo>
                  <a:pt x="21026" y="2093"/>
                  <a:pt x="21013" y="2031"/>
                  <a:pt x="20998" y="1955"/>
                </a:cubicBezTo>
                <a:cubicBezTo>
                  <a:pt x="20938" y="1658"/>
                  <a:pt x="20838" y="1160"/>
                  <a:pt x="20781" y="1031"/>
                </a:cubicBezTo>
                <a:cubicBezTo>
                  <a:pt x="20770" y="1007"/>
                  <a:pt x="20727" y="980"/>
                  <a:pt x="20627" y="924"/>
                </a:cubicBezTo>
                <a:cubicBezTo>
                  <a:pt x="20599" y="908"/>
                  <a:pt x="20572" y="894"/>
                  <a:pt x="20556" y="883"/>
                </a:cubicBezTo>
                <a:lnTo>
                  <a:pt x="20544" y="875"/>
                </a:lnTo>
                <a:lnTo>
                  <a:pt x="20539" y="894"/>
                </a:lnTo>
                <a:cubicBezTo>
                  <a:pt x="20520" y="960"/>
                  <a:pt x="20454" y="1076"/>
                  <a:pt x="20416" y="1100"/>
                </a:cubicBezTo>
                <a:cubicBezTo>
                  <a:pt x="20404" y="1107"/>
                  <a:pt x="20395" y="1111"/>
                  <a:pt x="20386" y="1111"/>
                </a:cubicBezTo>
                <a:cubicBezTo>
                  <a:pt x="20361" y="1111"/>
                  <a:pt x="20353" y="1075"/>
                  <a:pt x="20346" y="1029"/>
                </a:cubicBezTo>
                <a:cubicBezTo>
                  <a:pt x="20342" y="1003"/>
                  <a:pt x="20337" y="977"/>
                  <a:pt x="20321" y="977"/>
                </a:cubicBezTo>
                <a:cubicBezTo>
                  <a:pt x="20207" y="979"/>
                  <a:pt x="20190" y="1147"/>
                  <a:pt x="20175" y="1294"/>
                </a:cubicBezTo>
                <a:cubicBezTo>
                  <a:pt x="20171" y="1332"/>
                  <a:pt x="20167" y="1370"/>
                  <a:pt x="20162" y="1405"/>
                </a:cubicBezTo>
                <a:cubicBezTo>
                  <a:pt x="20156" y="1444"/>
                  <a:pt x="20146" y="1483"/>
                  <a:pt x="20136" y="1524"/>
                </a:cubicBezTo>
                <a:cubicBezTo>
                  <a:pt x="20118" y="1593"/>
                  <a:pt x="20101" y="1664"/>
                  <a:pt x="20101" y="1741"/>
                </a:cubicBezTo>
                <a:cubicBezTo>
                  <a:pt x="20101" y="1777"/>
                  <a:pt x="20109" y="1807"/>
                  <a:pt x="20116" y="1833"/>
                </a:cubicBezTo>
                <a:cubicBezTo>
                  <a:pt x="20121" y="1852"/>
                  <a:pt x="20126" y="1871"/>
                  <a:pt x="20127" y="1891"/>
                </a:cubicBezTo>
                <a:cubicBezTo>
                  <a:pt x="20131" y="1930"/>
                  <a:pt x="20123" y="1970"/>
                  <a:pt x="20116" y="2012"/>
                </a:cubicBezTo>
                <a:cubicBezTo>
                  <a:pt x="20112" y="2032"/>
                  <a:pt x="20108" y="2053"/>
                  <a:pt x="20105" y="2075"/>
                </a:cubicBezTo>
                <a:cubicBezTo>
                  <a:pt x="20099" y="2127"/>
                  <a:pt x="20086" y="2257"/>
                  <a:pt x="20104" y="2344"/>
                </a:cubicBezTo>
                <a:cubicBezTo>
                  <a:pt x="20109" y="2367"/>
                  <a:pt x="20117" y="2385"/>
                  <a:pt x="20124" y="2403"/>
                </a:cubicBezTo>
                <a:cubicBezTo>
                  <a:pt x="20133" y="2425"/>
                  <a:pt x="20141" y="2445"/>
                  <a:pt x="20143" y="2469"/>
                </a:cubicBezTo>
                <a:cubicBezTo>
                  <a:pt x="20145" y="2508"/>
                  <a:pt x="20133" y="2580"/>
                  <a:pt x="20121" y="2618"/>
                </a:cubicBezTo>
                <a:cubicBezTo>
                  <a:pt x="20114" y="2638"/>
                  <a:pt x="20107" y="2650"/>
                  <a:pt x="20098" y="2663"/>
                </a:cubicBezTo>
                <a:cubicBezTo>
                  <a:pt x="20090" y="2675"/>
                  <a:pt x="20081" y="2689"/>
                  <a:pt x="20072" y="2711"/>
                </a:cubicBezTo>
                <a:cubicBezTo>
                  <a:pt x="20053" y="2763"/>
                  <a:pt x="20052" y="2821"/>
                  <a:pt x="20052" y="2878"/>
                </a:cubicBezTo>
                <a:cubicBezTo>
                  <a:pt x="20052" y="2933"/>
                  <a:pt x="20052" y="2986"/>
                  <a:pt x="20034" y="3027"/>
                </a:cubicBezTo>
                <a:cubicBezTo>
                  <a:pt x="20022" y="3029"/>
                  <a:pt x="19999" y="3038"/>
                  <a:pt x="19985" y="3044"/>
                </a:cubicBezTo>
                <a:lnTo>
                  <a:pt x="19985" y="3044"/>
                </a:lnTo>
                <a:lnTo>
                  <a:pt x="19984" y="3045"/>
                </a:lnTo>
                <a:cubicBezTo>
                  <a:pt x="19983" y="3045"/>
                  <a:pt x="19982" y="3046"/>
                  <a:pt x="19981" y="3046"/>
                </a:cubicBezTo>
                <a:lnTo>
                  <a:pt x="19973" y="3050"/>
                </a:lnTo>
                <a:cubicBezTo>
                  <a:pt x="19970" y="3051"/>
                  <a:pt x="19965" y="3053"/>
                  <a:pt x="19960" y="3055"/>
                </a:cubicBezTo>
                <a:lnTo>
                  <a:pt x="19959" y="3056"/>
                </a:lnTo>
                <a:lnTo>
                  <a:pt x="19959" y="3056"/>
                </a:lnTo>
                <a:cubicBezTo>
                  <a:pt x="19930" y="3070"/>
                  <a:pt x="19879" y="3095"/>
                  <a:pt x="19863" y="3115"/>
                </a:cubicBezTo>
                <a:lnTo>
                  <a:pt x="19857" y="3122"/>
                </a:lnTo>
                <a:lnTo>
                  <a:pt x="19857" y="3355"/>
                </a:lnTo>
                <a:lnTo>
                  <a:pt x="19213" y="3668"/>
                </a:lnTo>
                <a:lnTo>
                  <a:pt x="19213" y="3668"/>
                </a:lnTo>
                <a:lnTo>
                  <a:pt x="18854" y="3842"/>
                </a:lnTo>
                <a:cubicBezTo>
                  <a:pt x="18833" y="3843"/>
                  <a:pt x="18666" y="3861"/>
                  <a:pt x="18576" y="4056"/>
                </a:cubicBezTo>
                <a:cubicBezTo>
                  <a:pt x="18538" y="4137"/>
                  <a:pt x="18504" y="4223"/>
                  <a:pt x="18472" y="4306"/>
                </a:cubicBezTo>
                <a:lnTo>
                  <a:pt x="18469" y="4312"/>
                </a:lnTo>
                <a:cubicBezTo>
                  <a:pt x="18453" y="4352"/>
                  <a:pt x="18449" y="4398"/>
                  <a:pt x="18445" y="4442"/>
                </a:cubicBezTo>
                <a:cubicBezTo>
                  <a:pt x="18442" y="4478"/>
                  <a:pt x="18439" y="4512"/>
                  <a:pt x="18430" y="4542"/>
                </a:cubicBezTo>
                <a:cubicBezTo>
                  <a:pt x="18406" y="4621"/>
                  <a:pt x="18379" y="4676"/>
                  <a:pt x="18337" y="4732"/>
                </a:cubicBezTo>
                <a:cubicBezTo>
                  <a:pt x="18332" y="4739"/>
                  <a:pt x="18327" y="4745"/>
                  <a:pt x="18323" y="4750"/>
                </a:cubicBezTo>
                <a:cubicBezTo>
                  <a:pt x="18290" y="4791"/>
                  <a:pt x="18277" y="4812"/>
                  <a:pt x="18295" y="4897"/>
                </a:cubicBezTo>
                <a:lnTo>
                  <a:pt x="18298" y="4911"/>
                </a:lnTo>
                <a:lnTo>
                  <a:pt x="18308" y="4912"/>
                </a:lnTo>
                <a:cubicBezTo>
                  <a:pt x="18331" y="4913"/>
                  <a:pt x="18369" y="4930"/>
                  <a:pt x="18378" y="4957"/>
                </a:cubicBezTo>
                <a:cubicBezTo>
                  <a:pt x="18379" y="4961"/>
                  <a:pt x="18382" y="4973"/>
                  <a:pt x="18372" y="4996"/>
                </a:cubicBezTo>
                <a:cubicBezTo>
                  <a:pt x="18370" y="5002"/>
                  <a:pt x="18364" y="5006"/>
                  <a:pt x="18358" y="5010"/>
                </a:cubicBezTo>
                <a:cubicBezTo>
                  <a:pt x="18346" y="5017"/>
                  <a:pt x="18327" y="5029"/>
                  <a:pt x="18327" y="5065"/>
                </a:cubicBezTo>
                <a:cubicBezTo>
                  <a:pt x="18326" y="5095"/>
                  <a:pt x="18343" y="5115"/>
                  <a:pt x="18356" y="5132"/>
                </a:cubicBezTo>
                <a:cubicBezTo>
                  <a:pt x="18361" y="5137"/>
                  <a:pt x="18366" y="5143"/>
                  <a:pt x="18368" y="5147"/>
                </a:cubicBezTo>
                <a:cubicBezTo>
                  <a:pt x="18383" y="5176"/>
                  <a:pt x="18402" y="5284"/>
                  <a:pt x="18390" y="5310"/>
                </a:cubicBezTo>
                <a:cubicBezTo>
                  <a:pt x="18383" y="5326"/>
                  <a:pt x="18367" y="5335"/>
                  <a:pt x="18351" y="5345"/>
                </a:cubicBezTo>
                <a:cubicBezTo>
                  <a:pt x="18335" y="5355"/>
                  <a:pt x="18319" y="5365"/>
                  <a:pt x="18307" y="5382"/>
                </a:cubicBezTo>
                <a:cubicBezTo>
                  <a:pt x="18290" y="5406"/>
                  <a:pt x="18277" y="5434"/>
                  <a:pt x="18263" y="5461"/>
                </a:cubicBezTo>
                <a:cubicBezTo>
                  <a:pt x="18250" y="5489"/>
                  <a:pt x="18237" y="5515"/>
                  <a:pt x="18220" y="5539"/>
                </a:cubicBezTo>
                <a:lnTo>
                  <a:pt x="18191" y="5580"/>
                </a:lnTo>
                <a:cubicBezTo>
                  <a:pt x="18178" y="5599"/>
                  <a:pt x="18165" y="5618"/>
                  <a:pt x="18151" y="5637"/>
                </a:cubicBezTo>
                <a:cubicBezTo>
                  <a:pt x="18138" y="5656"/>
                  <a:pt x="18042" y="5670"/>
                  <a:pt x="18000" y="5676"/>
                </a:cubicBezTo>
                <a:cubicBezTo>
                  <a:pt x="17982" y="5678"/>
                  <a:pt x="17966" y="5681"/>
                  <a:pt x="17957" y="5683"/>
                </a:cubicBezTo>
                <a:cubicBezTo>
                  <a:pt x="17942" y="5686"/>
                  <a:pt x="17926" y="5688"/>
                  <a:pt x="17909" y="5688"/>
                </a:cubicBezTo>
                <a:cubicBezTo>
                  <a:pt x="17881" y="5688"/>
                  <a:pt x="17851" y="5684"/>
                  <a:pt x="17823" y="5679"/>
                </a:cubicBezTo>
                <a:cubicBezTo>
                  <a:pt x="17794" y="5675"/>
                  <a:pt x="17765" y="5670"/>
                  <a:pt x="17735" y="5670"/>
                </a:cubicBezTo>
                <a:cubicBezTo>
                  <a:pt x="17704" y="5670"/>
                  <a:pt x="17676" y="5676"/>
                  <a:pt x="17652" y="5687"/>
                </a:cubicBezTo>
                <a:cubicBezTo>
                  <a:pt x="17577" y="5720"/>
                  <a:pt x="17507" y="5779"/>
                  <a:pt x="17440" y="5836"/>
                </a:cubicBezTo>
                <a:lnTo>
                  <a:pt x="17403" y="5867"/>
                </a:lnTo>
                <a:lnTo>
                  <a:pt x="17403" y="6048"/>
                </a:lnTo>
                <a:lnTo>
                  <a:pt x="17415" y="6051"/>
                </a:lnTo>
                <a:cubicBezTo>
                  <a:pt x="17439" y="6057"/>
                  <a:pt x="17469" y="6072"/>
                  <a:pt x="17475" y="6086"/>
                </a:cubicBezTo>
                <a:cubicBezTo>
                  <a:pt x="17477" y="6092"/>
                  <a:pt x="17476" y="6107"/>
                  <a:pt x="17476" y="6120"/>
                </a:cubicBezTo>
                <a:cubicBezTo>
                  <a:pt x="17475" y="6137"/>
                  <a:pt x="17475" y="6155"/>
                  <a:pt x="17479" y="6172"/>
                </a:cubicBezTo>
                <a:cubicBezTo>
                  <a:pt x="17483" y="6190"/>
                  <a:pt x="17490" y="6203"/>
                  <a:pt x="17496" y="6214"/>
                </a:cubicBezTo>
                <a:cubicBezTo>
                  <a:pt x="17505" y="6231"/>
                  <a:pt x="17511" y="6242"/>
                  <a:pt x="17509" y="6264"/>
                </a:cubicBezTo>
                <a:cubicBezTo>
                  <a:pt x="17507" y="6299"/>
                  <a:pt x="17487" y="6333"/>
                  <a:pt x="17469" y="6362"/>
                </a:cubicBezTo>
                <a:cubicBezTo>
                  <a:pt x="17462" y="6374"/>
                  <a:pt x="17455" y="6384"/>
                  <a:pt x="17450" y="6395"/>
                </a:cubicBezTo>
                <a:cubicBezTo>
                  <a:pt x="17439" y="6415"/>
                  <a:pt x="17430" y="6437"/>
                  <a:pt x="17421" y="6458"/>
                </a:cubicBezTo>
                <a:cubicBezTo>
                  <a:pt x="17411" y="6484"/>
                  <a:pt x="17400" y="6508"/>
                  <a:pt x="17388" y="6530"/>
                </a:cubicBezTo>
                <a:cubicBezTo>
                  <a:pt x="17374" y="6554"/>
                  <a:pt x="17360" y="6579"/>
                  <a:pt x="17347" y="6603"/>
                </a:cubicBezTo>
                <a:cubicBezTo>
                  <a:pt x="17312" y="6667"/>
                  <a:pt x="17278" y="6728"/>
                  <a:pt x="17239" y="6784"/>
                </a:cubicBezTo>
                <a:lnTo>
                  <a:pt x="17238" y="6785"/>
                </a:lnTo>
                <a:lnTo>
                  <a:pt x="17233" y="6793"/>
                </a:lnTo>
                <a:cubicBezTo>
                  <a:pt x="17164" y="6887"/>
                  <a:pt x="17086" y="6982"/>
                  <a:pt x="16988" y="7091"/>
                </a:cubicBezTo>
                <a:lnTo>
                  <a:pt x="16988" y="7091"/>
                </a:lnTo>
                <a:cubicBezTo>
                  <a:pt x="16942" y="7142"/>
                  <a:pt x="16896" y="7192"/>
                  <a:pt x="16849" y="7243"/>
                </a:cubicBezTo>
                <a:lnTo>
                  <a:pt x="16815" y="7279"/>
                </a:lnTo>
                <a:cubicBezTo>
                  <a:pt x="16759" y="7340"/>
                  <a:pt x="16716" y="7390"/>
                  <a:pt x="16670" y="7479"/>
                </a:cubicBezTo>
                <a:lnTo>
                  <a:pt x="16651" y="7516"/>
                </a:lnTo>
                <a:cubicBezTo>
                  <a:pt x="16630" y="7555"/>
                  <a:pt x="16609" y="7596"/>
                  <a:pt x="16590" y="7637"/>
                </a:cubicBezTo>
                <a:cubicBezTo>
                  <a:pt x="16574" y="7641"/>
                  <a:pt x="16557" y="7644"/>
                  <a:pt x="16541" y="7646"/>
                </a:cubicBezTo>
                <a:cubicBezTo>
                  <a:pt x="16504" y="7652"/>
                  <a:pt x="16466" y="7658"/>
                  <a:pt x="16430" y="7680"/>
                </a:cubicBezTo>
                <a:cubicBezTo>
                  <a:pt x="16395" y="7703"/>
                  <a:pt x="16371" y="7740"/>
                  <a:pt x="16347" y="7777"/>
                </a:cubicBezTo>
                <a:cubicBezTo>
                  <a:pt x="16335" y="7796"/>
                  <a:pt x="16323" y="7814"/>
                  <a:pt x="16310" y="7831"/>
                </a:cubicBezTo>
                <a:lnTo>
                  <a:pt x="16306" y="7829"/>
                </a:lnTo>
                <a:cubicBezTo>
                  <a:pt x="16278" y="7815"/>
                  <a:pt x="16224" y="7790"/>
                  <a:pt x="16177" y="7783"/>
                </a:cubicBezTo>
                <a:cubicBezTo>
                  <a:pt x="16178" y="7782"/>
                  <a:pt x="16180" y="7782"/>
                  <a:pt x="16181" y="7781"/>
                </a:cubicBezTo>
                <a:cubicBezTo>
                  <a:pt x="16187" y="7777"/>
                  <a:pt x="16193" y="7772"/>
                  <a:pt x="16200" y="7767"/>
                </a:cubicBezTo>
                <a:lnTo>
                  <a:pt x="16193" y="7725"/>
                </a:lnTo>
                <a:cubicBezTo>
                  <a:pt x="16168" y="7725"/>
                  <a:pt x="15955" y="7663"/>
                  <a:pt x="15904" y="7639"/>
                </a:cubicBezTo>
                <a:cubicBezTo>
                  <a:pt x="15911" y="7615"/>
                  <a:pt x="15919" y="7590"/>
                  <a:pt x="15927" y="7564"/>
                </a:cubicBezTo>
                <a:cubicBezTo>
                  <a:pt x="15947" y="7501"/>
                  <a:pt x="15967" y="7437"/>
                  <a:pt x="15974" y="7374"/>
                </a:cubicBezTo>
                <a:cubicBezTo>
                  <a:pt x="15977" y="7349"/>
                  <a:pt x="15976" y="7323"/>
                  <a:pt x="15976" y="7297"/>
                </a:cubicBezTo>
                <a:cubicBezTo>
                  <a:pt x="15975" y="7259"/>
                  <a:pt x="15974" y="7222"/>
                  <a:pt x="15985" y="7193"/>
                </a:cubicBezTo>
                <a:cubicBezTo>
                  <a:pt x="15993" y="7172"/>
                  <a:pt x="16004" y="7155"/>
                  <a:pt x="16016" y="7138"/>
                </a:cubicBezTo>
                <a:cubicBezTo>
                  <a:pt x="16033" y="7114"/>
                  <a:pt x="16049" y="7089"/>
                  <a:pt x="16059" y="7050"/>
                </a:cubicBezTo>
                <a:cubicBezTo>
                  <a:pt x="16068" y="7015"/>
                  <a:pt x="16071" y="6979"/>
                  <a:pt x="16073" y="6944"/>
                </a:cubicBezTo>
                <a:cubicBezTo>
                  <a:pt x="16075" y="6915"/>
                  <a:pt x="16077" y="6887"/>
                  <a:pt x="16083" y="6858"/>
                </a:cubicBezTo>
                <a:cubicBezTo>
                  <a:pt x="16090" y="6827"/>
                  <a:pt x="16094" y="6814"/>
                  <a:pt x="16101" y="6814"/>
                </a:cubicBezTo>
                <a:cubicBezTo>
                  <a:pt x="16103" y="6814"/>
                  <a:pt x="16105" y="6814"/>
                  <a:pt x="16107" y="6815"/>
                </a:cubicBezTo>
                <a:cubicBezTo>
                  <a:pt x="16112" y="6818"/>
                  <a:pt x="16115" y="6829"/>
                  <a:pt x="16119" y="6847"/>
                </a:cubicBezTo>
                <a:cubicBezTo>
                  <a:pt x="16123" y="6865"/>
                  <a:pt x="16128" y="6886"/>
                  <a:pt x="16141" y="6894"/>
                </a:cubicBezTo>
                <a:cubicBezTo>
                  <a:pt x="16145" y="6897"/>
                  <a:pt x="16149" y="6898"/>
                  <a:pt x="16153" y="6898"/>
                </a:cubicBezTo>
                <a:cubicBezTo>
                  <a:pt x="16186" y="6898"/>
                  <a:pt x="16195" y="6808"/>
                  <a:pt x="16197" y="6769"/>
                </a:cubicBezTo>
                <a:cubicBezTo>
                  <a:pt x="16201" y="6701"/>
                  <a:pt x="16200" y="6633"/>
                  <a:pt x="16199" y="6568"/>
                </a:cubicBezTo>
                <a:cubicBezTo>
                  <a:pt x="16198" y="6545"/>
                  <a:pt x="16198" y="6523"/>
                  <a:pt x="16198" y="6500"/>
                </a:cubicBezTo>
                <a:lnTo>
                  <a:pt x="16198" y="6494"/>
                </a:lnTo>
                <a:lnTo>
                  <a:pt x="16196" y="6489"/>
                </a:lnTo>
                <a:cubicBezTo>
                  <a:pt x="16196" y="6489"/>
                  <a:pt x="16163" y="6400"/>
                  <a:pt x="16149" y="6360"/>
                </a:cubicBezTo>
                <a:cubicBezTo>
                  <a:pt x="16132" y="6313"/>
                  <a:pt x="16126" y="6257"/>
                  <a:pt x="16118" y="6198"/>
                </a:cubicBezTo>
                <a:cubicBezTo>
                  <a:pt x="16114" y="6160"/>
                  <a:pt x="16109" y="6119"/>
                  <a:pt x="16101" y="6082"/>
                </a:cubicBezTo>
                <a:cubicBezTo>
                  <a:pt x="16095" y="6056"/>
                  <a:pt x="16090" y="6031"/>
                  <a:pt x="16085" y="6005"/>
                </a:cubicBezTo>
                <a:cubicBezTo>
                  <a:pt x="16071" y="5939"/>
                  <a:pt x="16058" y="5870"/>
                  <a:pt x="16037" y="5807"/>
                </a:cubicBezTo>
                <a:cubicBezTo>
                  <a:pt x="16018" y="5748"/>
                  <a:pt x="15969" y="5647"/>
                  <a:pt x="15908" y="5647"/>
                </a:cubicBezTo>
                <a:cubicBezTo>
                  <a:pt x="15900" y="5647"/>
                  <a:pt x="15893" y="5649"/>
                  <a:pt x="15885" y="5652"/>
                </a:cubicBezTo>
                <a:cubicBezTo>
                  <a:pt x="15854" y="5666"/>
                  <a:pt x="15822" y="5700"/>
                  <a:pt x="15794" y="5729"/>
                </a:cubicBezTo>
                <a:lnTo>
                  <a:pt x="15780" y="5744"/>
                </a:lnTo>
                <a:cubicBezTo>
                  <a:pt x="15747" y="5777"/>
                  <a:pt x="15738" y="5832"/>
                  <a:pt x="15730" y="5880"/>
                </a:cubicBezTo>
                <a:cubicBezTo>
                  <a:pt x="15727" y="5902"/>
                  <a:pt x="15723" y="5923"/>
                  <a:pt x="15718" y="5942"/>
                </a:cubicBezTo>
                <a:cubicBezTo>
                  <a:pt x="15705" y="5986"/>
                  <a:pt x="15680" y="6059"/>
                  <a:pt x="15643" y="6089"/>
                </a:cubicBezTo>
                <a:cubicBezTo>
                  <a:pt x="15637" y="6076"/>
                  <a:pt x="15630" y="6066"/>
                  <a:pt x="15629" y="6066"/>
                </a:cubicBezTo>
                <a:cubicBezTo>
                  <a:pt x="15626" y="6063"/>
                  <a:pt x="15622" y="6062"/>
                  <a:pt x="15619" y="6062"/>
                </a:cubicBezTo>
                <a:cubicBezTo>
                  <a:pt x="15613" y="6062"/>
                  <a:pt x="15608" y="6065"/>
                  <a:pt x="15604" y="6068"/>
                </a:cubicBezTo>
                <a:cubicBezTo>
                  <a:pt x="15603" y="6068"/>
                  <a:pt x="15602" y="6069"/>
                  <a:pt x="15601" y="6069"/>
                </a:cubicBezTo>
                <a:cubicBezTo>
                  <a:pt x="15596" y="6064"/>
                  <a:pt x="15593" y="6057"/>
                  <a:pt x="15588" y="6041"/>
                </a:cubicBezTo>
                <a:lnTo>
                  <a:pt x="15585" y="6030"/>
                </a:lnTo>
                <a:cubicBezTo>
                  <a:pt x="15573" y="5994"/>
                  <a:pt x="15562" y="5955"/>
                  <a:pt x="15551" y="5910"/>
                </a:cubicBezTo>
                <a:cubicBezTo>
                  <a:pt x="15554" y="5903"/>
                  <a:pt x="15557" y="5895"/>
                  <a:pt x="15559" y="5887"/>
                </a:cubicBezTo>
                <a:cubicBezTo>
                  <a:pt x="15569" y="5857"/>
                  <a:pt x="15578" y="5829"/>
                  <a:pt x="15592" y="5814"/>
                </a:cubicBezTo>
                <a:lnTo>
                  <a:pt x="15602" y="5804"/>
                </a:lnTo>
                <a:cubicBezTo>
                  <a:pt x="15632" y="5772"/>
                  <a:pt x="15661" y="5741"/>
                  <a:pt x="15672" y="5669"/>
                </a:cubicBezTo>
                <a:cubicBezTo>
                  <a:pt x="15675" y="5648"/>
                  <a:pt x="15674" y="5627"/>
                  <a:pt x="15673" y="5607"/>
                </a:cubicBezTo>
                <a:cubicBezTo>
                  <a:pt x="15671" y="5574"/>
                  <a:pt x="15671" y="5554"/>
                  <a:pt x="15682" y="5539"/>
                </a:cubicBezTo>
                <a:cubicBezTo>
                  <a:pt x="15686" y="5533"/>
                  <a:pt x="15693" y="5528"/>
                  <a:pt x="15699" y="5522"/>
                </a:cubicBezTo>
                <a:cubicBezTo>
                  <a:pt x="15712" y="5510"/>
                  <a:pt x="15727" y="5497"/>
                  <a:pt x="15735" y="5476"/>
                </a:cubicBezTo>
                <a:cubicBezTo>
                  <a:pt x="15760" y="5410"/>
                  <a:pt x="15739" y="5210"/>
                  <a:pt x="15738" y="5208"/>
                </a:cubicBezTo>
                <a:cubicBezTo>
                  <a:pt x="15726" y="5101"/>
                  <a:pt x="15702" y="5014"/>
                  <a:pt x="15667" y="4950"/>
                </a:cubicBezTo>
                <a:cubicBezTo>
                  <a:pt x="15644" y="4907"/>
                  <a:pt x="15647" y="4895"/>
                  <a:pt x="15647" y="4895"/>
                </a:cubicBezTo>
                <a:cubicBezTo>
                  <a:pt x="15648" y="4892"/>
                  <a:pt x="15654" y="4885"/>
                  <a:pt x="15674" y="4883"/>
                </a:cubicBezTo>
                <a:lnTo>
                  <a:pt x="15690" y="4881"/>
                </a:lnTo>
                <a:lnTo>
                  <a:pt x="15686" y="4856"/>
                </a:lnTo>
                <a:cubicBezTo>
                  <a:pt x="15678" y="4802"/>
                  <a:pt x="15660" y="4738"/>
                  <a:pt x="15637" y="4679"/>
                </a:cubicBezTo>
                <a:cubicBezTo>
                  <a:pt x="15614" y="4619"/>
                  <a:pt x="15570" y="4608"/>
                  <a:pt x="15532" y="4599"/>
                </a:cubicBezTo>
                <a:cubicBezTo>
                  <a:pt x="15514" y="4594"/>
                  <a:pt x="15497" y="4590"/>
                  <a:pt x="15483" y="4581"/>
                </a:cubicBezTo>
                <a:cubicBezTo>
                  <a:pt x="15466" y="4571"/>
                  <a:pt x="15449" y="4567"/>
                  <a:pt x="15432" y="4564"/>
                </a:cubicBezTo>
                <a:cubicBezTo>
                  <a:pt x="15419" y="4561"/>
                  <a:pt x="15406" y="4559"/>
                  <a:pt x="15394" y="4553"/>
                </a:cubicBezTo>
                <a:cubicBezTo>
                  <a:pt x="15372" y="4543"/>
                  <a:pt x="15367" y="4527"/>
                  <a:pt x="15358" y="4503"/>
                </a:cubicBezTo>
                <a:cubicBezTo>
                  <a:pt x="15352" y="4488"/>
                  <a:pt x="15346" y="4472"/>
                  <a:pt x="15335" y="4454"/>
                </a:cubicBezTo>
                <a:cubicBezTo>
                  <a:pt x="15315" y="4422"/>
                  <a:pt x="15288" y="4417"/>
                  <a:pt x="15267" y="4417"/>
                </a:cubicBezTo>
                <a:cubicBezTo>
                  <a:pt x="15260" y="4417"/>
                  <a:pt x="15254" y="4418"/>
                  <a:pt x="15248" y="4418"/>
                </a:cubicBezTo>
                <a:lnTo>
                  <a:pt x="15234" y="4419"/>
                </a:lnTo>
                <a:cubicBezTo>
                  <a:pt x="15209" y="4419"/>
                  <a:pt x="15195" y="4409"/>
                  <a:pt x="15168" y="4389"/>
                </a:cubicBezTo>
                <a:cubicBezTo>
                  <a:pt x="15143" y="4370"/>
                  <a:pt x="15118" y="4360"/>
                  <a:pt x="15094" y="4360"/>
                </a:cubicBezTo>
                <a:cubicBezTo>
                  <a:pt x="15056" y="4360"/>
                  <a:pt x="15022" y="4386"/>
                  <a:pt x="14998" y="4436"/>
                </a:cubicBezTo>
                <a:cubicBezTo>
                  <a:pt x="14975" y="4486"/>
                  <a:pt x="14970" y="4611"/>
                  <a:pt x="14997" y="4661"/>
                </a:cubicBezTo>
                <a:cubicBezTo>
                  <a:pt x="15005" y="4676"/>
                  <a:pt x="15017" y="4683"/>
                  <a:pt x="15027" y="4688"/>
                </a:cubicBezTo>
                <a:cubicBezTo>
                  <a:pt x="15034" y="4692"/>
                  <a:pt x="15042" y="4696"/>
                  <a:pt x="15045" y="4703"/>
                </a:cubicBezTo>
                <a:cubicBezTo>
                  <a:pt x="15048" y="4710"/>
                  <a:pt x="15048" y="4713"/>
                  <a:pt x="15048" y="4713"/>
                </a:cubicBezTo>
                <a:cubicBezTo>
                  <a:pt x="15044" y="4727"/>
                  <a:pt x="15009" y="4738"/>
                  <a:pt x="14994" y="4743"/>
                </a:cubicBezTo>
                <a:cubicBezTo>
                  <a:pt x="14978" y="4748"/>
                  <a:pt x="14965" y="4752"/>
                  <a:pt x="14957" y="4760"/>
                </a:cubicBezTo>
                <a:cubicBezTo>
                  <a:pt x="14926" y="4790"/>
                  <a:pt x="14896" y="4823"/>
                  <a:pt x="14890" y="4893"/>
                </a:cubicBezTo>
                <a:cubicBezTo>
                  <a:pt x="14888" y="4921"/>
                  <a:pt x="14892" y="4961"/>
                  <a:pt x="14898" y="5008"/>
                </a:cubicBezTo>
                <a:cubicBezTo>
                  <a:pt x="14907" y="5090"/>
                  <a:pt x="14919" y="5192"/>
                  <a:pt x="14887" y="5210"/>
                </a:cubicBezTo>
                <a:cubicBezTo>
                  <a:pt x="14882" y="5213"/>
                  <a:pt x="14877" y="5215"/>
                  <a:pt x="14873" y="5215"/>
                </a:cubicBezTo>
                <a:cubicBezTo>
                  <a:pt x="14868" y="5215"/>
                  <a:pt x="14864" y="5212"/>
                  <a:pt x="14861" y="5206"/>
                </a:cubicBezTo>
                <a:cubicBezTo>
                  <a:pt x="14841" y="5169"/>
                  <a:pt x="14852" y="5039"/>
                  <a:pt x="14858" y="4976"/>
                </a:cubicBezTo>
                <a:cubicBezTo>
                  <a:pt x="14860" y="4956"/>
                  <a:pt x="14861" y="4939"/>
                  <a:pt x="14861" y="4929"/>
                </a:cubicBezTo>
                <a:lnTo>
                  <a:pt x="14862" y="4909"/>
                </a:lnTo>
                <a:lnTo>
                  <a:pt x="14850" y="4906"/>
                </a:lnTo>
                <a:cubicBezTo>
                  <a:pt x="14848" y="4906"/>
                  <a:pt x="14846" y="4906"/>
                  <a:pt x="14845" y="4906"/>
                </a:cubicBezTo>
                <a:cubicBezTo>
                  <a:pt x="14810" y="4906"/>
                  <a:pt x="14795" y="4977"/>
                  <a:pt x="14783" y="5029"/>
                </a:cubicBezTo>
                <a:cubicBezTo>
                  <a:pt x="14780" y="5043"/>
                  <a:pt x="14777" y="5056"/>
                  <a:pt x="14774" y="5065"/>
                </a:cubicBezTo>
                <a:cubicBezTo>
                  <a:pt x="14754" y="5129"/>
                  <a:pt x="14727" y="5200"/>
                  <a:pt x="14697" y="5272"/>
                </a:cubicBezTo>
                <a:cubicBezTo>
                  <a:pt x="14690" y="5288"/>
                  <a:pt x="14681" y="5302"/>
                  <a:pt x="14672" y="5316"/>
                </a:cubicBezTo>
                <a:cubicBezTo>
                  <a:pt x="14654" y="5345"/>
                  <a:pt x="14635" y="5375"/>
                  <a:pt x="14630" y="5423"/>
                </a:cubicBezTo>
                <a:cubicBezTo>
                  <a:pt x="14626" y="5471"/>
                  <a:pt x="14628" y="5519"/>
                  <a:pt x="14630" y="5565"/>
                </a:cubicBezTo>
                <a:cubicBezTo>
                  <a:pt x="14631" y="5586"/>
                  <a:pt x="14632" y="5606"/>
                  <a:pt x="14632" y="5628"/>
                </a:cubicBezTo>
                <a:cubicBezTo>
                  <a:pt x="14633" y="5711"/>
                  <a:pt x="14615" y="5793"/>
                  <a:pt x="14596" y="5870"/>
                </a:cubicBezTo>
                <a:cubicBezTo>
                  <a:pt x="14594" y="5878"/>
                  <a:pt x="14592" y="5886"/>
                  <a:pt x="14589" y="5893"/>
                </a:cubicBezTo>
                <a:cubicBezTo>
                  <a:pt x="14581" y="5923"/>
                  <a:pt x="14572" y="5954"/>
                  <a:pt x="14577" y="5994"/>
                </a:cubicBezTo>
                <a:cubicBezTo>
                  <a:pt x="14580" y="6017"/>
                  <a:pt x="14587" y="6037"/>
                  <a:pt x="14594" y="6057"/>
                </a:cubicBezTo>
                <a:cubicBezTo>
                  <a:pt x="14600" y="6073"/>
                  <a:pt x="14605" y="6089"/>
                  <a:pt x="14608" y="6104"/>
                </a:cubicBezTo>
                <a:cubicBezTo>
                  <a:pt x="14613" y="6134"/>
                  <a:pt x="14615" y="6180"/>
                  <a:pt x="14610" y="6206"/>
                </a:cubicBezTo>
                <a:cubicBezTo>
                  <a:pt x="14608" y="6218"/>
                  <a:pt x="14604" y="6228"/>
                  <a:pt x="14599" y="6238"/>
                </a:cubicBezTo>
                <a:cubicBezTo>
                  <a:pt x="14592" y="6256"/>
                  <a:pt x="14583" y="6275"/>
                  <a:pt x="14582" y="6305"/>
                </a:cubicBezTo>
                <a:cubicBezTo>
                  <a:pt x="14581" y="6348"/>
                  <a:pt x="14593" y="6375"/>
                  <a:pt x="14603" y="6399"/>
                </a:cubicBezTo>
                <a:cubicBezTo>
                  <a:pt x="14607" y="6409"/>
                  <a:pt x="14612" y="6419"/>
                  <a:pt x="14615" y="6431"/>
                </a:cubicBezTo>
                <a:cubicBezTo>
                  <a:pt x="14621" y="6449"/>
                  <a:pt x="14625" y="6469"/>
                  <a:pt x="14629" y="6490"/>
                </a:cubicBezTo>
                <a:cubicBezTo>
                  <a:pt x="14634" y="6520"/>
                  <a:pt x="14640" y="6551"/>
                  <a:pt x="14652" y="6580"/>
                </a:cubicBezTo>
                <a:cubicBezTo>
                  <a:pt x="14655" y="6586"/>
                  <a:pt x="14657" y="6592"/>
                  <a:pt x="14660" y="6598"/>
                </a:cubicBezTo>
                <a:cubicBezTo>
                  <a:pt x="14819" y="6989"/>
                  <a:pt x="14748" y="7368"/>
                  <a:pt x="14648" y="7720"/>
                </a:cubicBezTo>
                <a:cubicBezTo>
                  <a:pt x="14636" y="7761"/>
                  <a:pt x="14624" y="7802"/>
                  <a:pt x="14611" y="7843"/>
                </a:cubicBezTo>
                <a:lnTo>
                  <a:pt x="14610" y="7845"/>
                </a:lnTo>
                <a:cubicBezTo>
                  <a:pt x="14600" y="7880"/>
                  <a:pt x="14573" y="7902"/>
                  <a:pt x="14548" y="7923"/>
                </a:cubicBezTo>
                <a:cubicBezTo>
                  <a:pt x="14538" y="7932"/>
                  <a:pt x="14528" y="7940"/>
                  <a:pt x="14519" y="7949"/>
                </a:cubicBezTo>
                <a:cubicBezTo>
                  <a:pt x="14476" y="7993"/>
                  <a:pt x="14448" y="8011"/>
                  <a:pt x="14423" y="8011"/>
                </a:cubicBezTo>
                <a:cubicBezTo>
                  <a:pt x="14401" y="8011"/>
                  <a:pt x="14381" y="7997"/>
                  <a:pt x="14359" y="7968"/>
                </a:cubicBezTo>
                <a:cubicBezTo>
                  <a:pt x="14355" y="7962"/>
                  <a:pt x="14350" y="7954"/>
                  <a:pt x="14345" y="7946"/>
                </a:cubicBezTo>
                <a:cubicBezTo>
                  <a:pt x="14327" y="7917"/>
                  <a:pt x="14319" y="7879"/>
                  <a:pt x="14312" y="7842"/>
                </a:cubicBezTo>
                <a:cubicBezTo>
                  <a:pt x="14302" y="7787"/>
                  <a:pt x="14283" y="7731"/>
                  <a:pt x="14258" y="7679"/>
                </a:cubicBezTo>
                <a:cubicBezTo>
                  <a:pt x="14210" y="7576"/>
                  <a:pt x="14201" y="7464"/>
                  <a:pt x="14197" y="7347"/>
                </a:cubicBezTo>
                <a:lnTo>
                  <a:pt x="14196" y="7303"/>
                </a:lnTo>
                <a:cubicBezTo>
                  <a:pt x="14193" y="7215"/>
                  <a:pt x="14190" y="7124"/>
                  <a:pt x="14172" y="7034"/>
                </a:cubicBezTo>
                <a:cubicBezTo>
                  <a:pt x="14156" y="6954"/>
                  <a:pt x="14143" y="6887"/>
                  <a:pt x="14135" y="6818"/>
                </a:cubicBezTo>
                <a:cubicBezTo>
                  <a:pt x="14119" y="6688"/>
                  <a:pt x="14135" y="6551"/>
                  <a:pt x="14150" y="6419"/>
                </a:cubicBezTo>
                <a:lnTo>
                  <a:pt x="14155" y="6375"/>
                </a:lnTo>
                <a:cubicBezTo>
                  <a:pt x="14161" y="6325"/>
                  <a:pt x="14156" y="6279"/>
                  <a:pt x="14151" y="6234"/>
                </a:cubicBezTo>
                <a:cubicBezTo>
                  <a:pt x="14146" y="6193"/>
                  <a:pt x="14142" y="6154"/>
                  <a:pt x="14146" y="6117"/>
                </a:cubicBezTo>
                <a:cubicBezTo>
                  <a:pt x="14150" y="6082"/>
                  <a:pt x="14162" y="6052"/>
                  <a:pt x="14174" y="6019"/>
                </a:cubicBezTo>
                <a:cubicBezTo>
                  <a:pt x="14186" y="5988"/>
                  <a:pt x="14198" y="5957"/>
                  <a:pt x="14204" y="5921"/>
                </a:cubicBezTo>
                <a:cubicBezTo>
                  <a:pt x="14210" y="5886"/>
                  <a:pt x="14203" y="5860"/>
                  <a:pt x="14197" y="5836"/>
                </a:cubicBezTo>
                <a:cubicBezTo>
                  <a:pt x="14195" y="5828"/>
                  <a:pt x="14192" y="5818"/>
                  <a:pt x="14190" y="5808"/>
                </a:cubicBezTo>
                <a:cubicBezTo>
                  <a:pt x="14179" y="5741"/>
                  <a:pt x="14184" y="5667"/>
                  <a:pt x="14207" y="5568"/>
                </a:cubicBezTo>
                <a:cubicBezTo>
                  <a:pt x="14209" y="5558"/>
                  <a:pt x="14212" y="5547"/>
                  <a:pt x="14216" y="5535"/>
                </a:cubicBezTo>
                <a:cubicBezTo>
                  <a:pt x="14232" y="5477"/>
                  <a:pt x="14256" y="5389"/>
                  <a:pt x="14207" y="5339"/>
                </a:cubicBezTo>
                <a:cubicBezTo>
                  <a:pt x="14193" y="5326"/>
                  <a:pt x="14180" y="5319"/>
                  <a:pt x="14167" y="5319"/>
                </a:cubicBezTo>
                <a:cubicBezTo>
                  <a:pt x="14124" y="5319"/>
                  <a:pt x="14102" y="5395"/>
                  <a:pt x="14080" y="5469"/>
                </a:cubicBezTo>
                <a:cubicBezTo>
                  <a:pt x="14061" y="5530"/>
                  <a:pt x="14042" y="5593"/>
                  <a:pt x="14015" y="5596"/>
                </a:cubicBezTo>
                <a:cubicBezTo>
                  <a:pt x="14007" y="5596"/>
                  <a:pt x="14004" y="5591"/>
                  <a:pt x="14003" y="5586"/>
                </a:cubicBezTo>
                <a:cubicBezTo>
                  <a:pt x="13989" y="5545"/>
                  <a:pt x="14015" y="5417"/>
                  <a:pt x="14030" y="5379"/>
                </a:cubicBezTo>
                <a:cubicBezTo>
                  <a:pt x="14038" y="5356"/>
                  <a:pt x="14051" y="5338"/>
                  <a:pt x="14063" y="5319"/>
                </a:cubicBezTo>
                <a:cubicBezTo>
                  <a:pt x="14084" y="5288"/>
                  <a:pt x="14104" y="5257"/>
                  <a:pt x="14112" y="5207"/>
                </a:cubicBezTo>
                <a:lnTo>
                  <a:pt x="14120" y="5162"/>
                </a:lnTo>
                <a:cubicBezTo>
                  <a:pt x="14133" y="5083"/>
                  <a:pt x="14147" y="5021"/>
                  <a:pt x="14166" y="4953"/>
                </a:cubicBezTo>
                <a:lnTo>
                  <a:pt x="14178" y="4905"/>
                </a:lnTo>
                <a:cubicBezTo>
                  <a:pt x="14190" y="4861"/>
                  <a:pt x="14201" y="4820"/>
                  <a:pt x="14214" y="4778"/>
                </a:cubicBezTo>
                <a:cubicBezTo>
                  <a:pt x="14220" y="4758"/>
                  <a:pt x="14229" y="4737"/>
                  <a:pt x="14238" y="4715"/>
                </a:cubicBezTo>
                <a:cubicBezTo>
                  <a:pt x="14252" y="4679"/>
                  <a:pt x="14268" y="4641"/>
                  <a:pt x="14275" y="4601"/>
                </a:cubicBezTo>
                <a:cubicBezTo>
                  <a:pt x="14277" y="4588"/>
                  <a:pt x="14277" y="4571"/>
                  <a:pt x="14277" y="4551"/>
                </a:cubicBezTo>
                <a:cubicBezTo>
                  <a:pt x="14278" y="4530"/>
                  <a:pt x="14279" y="4514"/>
                  <a:pt x="14280" y="4501"/>
                </a:cubicBezTo>
                <a:cubicBezTo>
                  <a:pt x="14281" y="4516"/>
                  <a:pt x="14282" y="4531"/>
                  <a:pt x="14282" y="4547"/>
                </a:cubicBezTo>
                <a:cubicBezTo>
                  <a:pt x="14283" y="4569"/>
                  <a:pt x="14284" y="4593"/>
                  <a:pt x="14287" y="4616"/>
                </a:cubicBezTo>
                <a:lnTo>
                  <a:pt x="14290" y="4635"/>
                </a:lnTo>
                <a:lnTo>
                  <a:pt x="14302" y="4632"/>
                </a:lnTo>
                <a:cubicBezTo>
                  <a:pt x="14341" y="4625"/>
                  <a:pt x="14351" y="4575"/>
                  <a:pt x="14359" y="4534"/>
                </a:cubicBezTo>
                <a:cubicBezTo>
                  <a:pt x="14363" y="4513"/>
                  <a:pt x="14367" y="4492"/>
                  <a:pt x="14375" y="4480"/>
                </a:cubicBezTo>
                <a:cubicBezTo>
                  <a:pt x="14384" y="4465"/>
                  <a:pt x="14399" y="4455"/>
                  <a:pt x="14410" y="4455"/>
                </a:cubicBezTo>
                <a:cubicBezTo>
                  <a:pt x="14413" y="4455"/>
                  <a:pt x="14418" y="4456"/>
                  <a:pt x="14420" y="4460"/>
                </a:cubicBezTo>
                <a:cubicBezTo>
                  <a:pt x="14423" y="4465"/>
                  <a:pt x="14423" y="4476"/>
                  <a:pt x="14421" y="4489"/>
                </a:cubicBezTo>
                <a:cubicBezTo>
                  <a:pt x="14421" y="4492"/>
                  <a:pt x="14420" y="4499"/>
                  <a:pt x="14418" y="4509"/>
                </a:cubicBezTo>
                <a:cubicBezTo>
                  <a:pt x="14401" y="4587"/>
                  <a:pt x="14394" y="4634"/>
                  <a:pt x="14405" y="4659"/>
                </a:cubicBezTo>
                <a:cubicBezTo>
                  <a:pt x="14410" y="4669"/>
                  <a:pt x="14416" y="4674"/>
                  <a:pt x="14425" y="4674"/>
                </a:cubicBezTo>
                <a:cubicBezTo>
                  <a:pt x="14425" y="4674"/>
                  <a:pt x="14425" y="4674"/>
                  <a:pt x="14425" y="4674"/>
                </a:cubicBezTo>
                <a:cubicBezTo>
                  <a:pt x="14449" y="4672"/>
                  <a:pt x="14456" y="4624"/>
                  <a:pt x="14462" y="4585"/>
                </a:cubicBezTo>
                <a:cubicBezTo>
                  <a:pt x="14464" y="4574"/>
                  <a:pt x="14467" y="4556"/>
                  <a:pt x="14468" y="4552"/>
                </a:cubicBezTo>
                <a:cubicBezTo>
                  <a:pt x="14474" y="4540"/>
                  <a:pt x="14482" y="4535"/>
                  <a:pt x="14492" y="4529"/>
                </a:cubicBezTo>
                <a:cubicBezTo>
                  <a:pt x="14501" y="4523"/>
                  <a:pt x="14512" y="4517"/>
                  <a:pt x="14520" y="4504"/>
                </a:cubicBezTo>
                <a:cubicBezTo>
                  <a:pt x="14533" y="4485"/>
                  <a:pt x="14536" y="4460"/>
                  <a:pt x="14539" y="4439"/>
                </a:cubicBezTo>
                <a:cubicBezTo>
                  <a:pt x="14540" y="4428"/>
                  <a:pt x="14541" y="4418"/>
                  <a:pt x="14544" y="4409"/>
                </a:cubicBezTo>
                <a:cubicBezTo>
                  <a:pt x="14564" y="4333"/>
                  <a:pt x="14620" y="4322"/>
                  <a:pt x="14653" y="4322"/>
                </a:cubicBezTo>
                <a:cubicBezTo>
                  <a:pt x="14709" y="4322"/>
                  <a:pt x="14744" y="4308"/>
                  <a:pt x="14779" y="4234"/>
                </a:cubicBezTo>
                <a:cubicBezTo>
                  <a:pt x="14805" y="4179"/>
                  <a:pt x="14847" y="4171"/>
                  <a:pt x="14870" y="4171"/>
                </a:cubicBezTo>
                <a:cubicBezTo>
                  <a:pt x="14889" y="4171"/>
                  <a:pt x="14909" y="4177"/>
                  <a:pt x="14927" y="4187"/>
                </a:cubicBezTo>
                <a:cubicBezTo>
                  <a:pt x="14953" y="4203"/>
                  <a:pt x="14977" y="4227"/>
                  <a:pt x="15002" y="4253"/>
                </a:cubicBezTo>
                <a:lnTo>
                  <a:pt x="15004" y="4256"/>
                </a:lnTo>
                <a:cubicBezTo>
                  <a:pt x="15007" y="4259"/>
                  <a:pt x="15011" y="4265"/>
                  <a:pt x="15017" y="4272"/>
                </a:cubicBezTo>
                <a:cubicBezTo>
                  <a:pt x="15052" y="4315"/>
                  <a:pt x="15071" y="4335"/>
                  <a:pt x="15084" y="4335"/>
                </a:cubicBezTo>
                <a:lnTo>
                  <a:pt x="15087" y="4335"/>
                </a:lnTo>
                <a:lnTo>
                  <a:pt x="15090" y="4334"/>
                </a:lnTo>
                <a:cubicBezTo>
                  <a:pt x="15109" y="4323"/>
                  <a:pt x="15109" y="4284"/>
                  <a:pt x="15109" y="4246"/>
                </a:cubicBezTo>
                <a:cubicBezTo>
                  <a:pt x="15109" y="4229"/>
                  <a:pt x="15109" y="4198"/>
                  <a:pt x="15112" y="4192"/>
                </a:cubicBezTo>
                <a:cubicBezTo>
                  <a:pt x="15114" y="4189"/>
                  <a:pt x="15120" y="4183"/>
                  <a:pt x="15137" y="4183"/>
                </a:cubicBezTo>
                <a:cubicBezTo>
                  <a:pt x="15151" y="4183"/>
                  <a:pt x="15166" y="4187"/>
                  <a:pt x="15180" y="4190"/>
                </a:cubicBezTo>
                <a:cubicBezTo>
                  <a:pt x="15192" y="4192"/>
                  <a:pt x="15202" y="4195"/>
                  <a:pt x="15210" y="4195"/>
                </a:cubicBezTo>
                <a:lnTo>
                  <a:pt x="15217" y="4195"/>
                </a:lnTo>
                <a:cubicBezTo>
                  <a:pt x="15228" y="4195"/>
                  <a:pt x="15238" y="4196"/>
                  <a:pt x="15249" y="4196"/>
                </a:cubicBezTo>
                <a:cubicBezTo>
                  <a:pt x="15278" y="4196"/>
                  <a:pt x="15311" y="4194"/>
                  <a:pt x="15344" y="4180"/>
                </a:cubicBezTo>
                <a:cubicBezTo>
                  <a:pt x="15362" y="4172"/>
                  <a:pt x="15378" y="4164"/>
                  <a:pt x="15381" y="4142"/>
                </a:cubicBezTo>
                <a:cubicBezTo>
                  <a:pt x="15383" y="4121"/>
                  <a:pt x="15372" y="4108"/>
                  <a:pt x="15360" y="4095"/>
                </a:cubicBezTo>
                <a:cubicBezTo>
                  <a:pt x="15357" y="4090"/>
                  <a:pt x="15353" y="4086"/>
                  <a:pt x="15349" y="4080"/>
                </a:cubicBezTo>
                <a:cubicBezTo>
                  <a:pt x="15342" y="4072"/>
                  <a:pt x="15340" y="4061"/>
                  <a:pt x="15337" y="4047"/>
                </a:cubicBezTo>
                <a:cubicBezTo>
                  <a:pt x="15332" y="4025"/>
                  <a:pt x="15326" y="3996"/>
                  <a:pt x="15302" y="3981"/>
                </a:cubicBezTo>
                <a:cubicBezTo>
                  <a:pt x="15296" y="3978"/>
                  <a:pt x="15272" y="3974"/>
                  <a:pt x="15255" y="3973"/>
                </a:cubicBezTo>
                <a:cubicBezTo>
                  <a:pt x="15268" y="3923"/>
                  <a:pt x="15273" y="3872"/>
                  <a:pt x="15247" y="3812"/>
                </a:cubicBezTo>
                <a:cubicBezTo>
                  <a:pt x="15231" y="3777"/>
                  <a:pt x="15204" y="3736"/>
                  <a:pt x="15178" y="3736"/>
                </a:cubicBezTo>
                <a:cubicBezTo>
                  <a:pt x="15167" y="3736"/>
                  <a:pt x="15148" y="3744"/>
                  <a:pt x="15139" y="3792"/>
                </a:cubicBezTo>
                <a:cubicBezTo>
                  <a:pt x="15138" y="3792"/>
                  <a:pt x="15137" y="3792"/>
                  <a:pt x="15136" y="3792"/>
                </a:cubicBezTo>
                <a:cubicBezTo>
                  <a:pt x="15114" y="3792"/>
                  <a:pt x="15109" y="3789"/>
                  <a:pt x="15092" y="3753"/>
                </a:cubicBezTo>
                <a:lnTo>
                  <a:pt x="15085" y="3736"/>
                </a:lnTo>
                <a:lnTo>
                  <a:pt x="15074" y="3747"/>
                </a:lnTo>
                <a:cubicBezTo>
                  <a:pt x="15061" y="3760"/>
                  <a:pt x="15022" y="3799"/>
                  <a:pt x="14992" y="3799"/>
                </a:cubicBezTo>
                <a:cubicBezTo>
                  <a:pt x="14975" y="3799"/>
                  <a:pt x="14964" y="3788"/>
                  <a:pt x="14955" y="3765"/>
                </a:cubicBezTo>
                <a:cubicBezTo>
                  <a:pt x="14940" y="3722"/>
                  <a:pt x="14944" y="3629"/>
                  <a:pt x="14963" y="3588"/>
                </a:cubicBezTo>
                <a:lnTo>
                  <a:pt x="14977" y="3559"/>
                </a:lnTo>
                <a:lnTo>
                  <a:pt x="14955" y="3552"/>
                </a:lnTo>
                <a:cubicBezTo>
                  <a:pt x="14944" y="3549"/>
                  <a:pt x="14933" y="3548"/>
                  <a:pt x="14921" y="3548"/>
                </a:cubicBezTo>
                <a:cubicBezTo>
                  <a:pt x="14887" y="3548"/>
                  <a:pt x="14853" y="3561"/>
                  <a:pt x="14825" y="3586"/>
                </a:cubicBezTo>
                <a:cubicBezTo>
                  <a:pt x="14813" y="3596"/>
                  <a:pt x="14802" y="3610"/>
                  <a:pt x="14791" y="3623"/>
                </a:cubicBezTo>
                <a:cubicBezTo>
                  <a:pt x="14771" y="3646"/>
                  <a:pt x="14752" y="3668"/>
                  <a:pt x="14730" y="3675"/>
                </a:cubicBezTo>
                <a:cubicBezTo>
                  <a:pt x="14704" y="3682"/>
                  <a:pt x="14680" y="3684"/>
                  <a:pt x="14657" y="3686"/>
                </a:cubicBezTo>
                <a:cubicBezTo>
                  <a:pt x="14613" y="3689"/>
                  <a:pt x="14571" y="3693"/>
                  <a:pt x="14522" y="3732"/>
                </a:cubicBezTo>
                <a:cubicBezTo>
                  <a:pt x="14484" y="3763"/>
                  <a:pt x="14451" y="3800"/>
                  <a:pt x="14423" y="3843"/>
                </a:cubicBezTo>
                <a:cubicBezTo>
                  <a:pt x="14416" y="3853"/>
                  <a:pt x="14410" y="3867"/>
                  <a:pt x="14403" y="3881"/>
                </a:cubicBezTo>
                <a:cubicBezTo>
                  <a:pt x="14394" y="3902"/>
                  <a:pt x="14383" y="3926"/>
                  <a:pt x="14373" y="3933"/>
                </a:cubicBezTo>
                <a:cubicBezTo>
                  <a:pt x="14370" y="3935"/>
                  <a:pt x="14368" y="3936"/>
                  <a:pt x="14365" y="3936"/>
                </a:cubicBezTo>
                <a:cubicBezTo>
                  <a:pt x="14360" y="3936"/>
                  <a:pt x="14355" y="3934"/>
                  <a:pt x="14350" y="3932"/>
                </a:cubicBezTo>
                <a:cubicBezTo>
                  <a:pt x="14343" y="3929"/>
                  <a:pt x="14336" y="3926"/>
                  <a:pt x="14326" y="3926"/>
                </a:cubicBezTo>
                <a:cubicBezTo>
                  <a:pt x="14326" y="3926"/>
                  <a:pt x="14326" y="3926"/>
                  <a:pt x="14326" y="3926"/>
                </a:cubicBezTo>
                <a:cubicBezTo>
                  <a:pt x="14317" y="3927"/>
                  <a:pt x="14308" y="3931"/>
                  <a:pt x="14301" y="3934"/>
                </a:cubicBezTo>
                <a:cubicBezTo>
                  <a:pt x="14295" y="3937"/>
                  <a:pt x="14288" y="3940"/>
                  <a:pt x="14283" y="3940"/>
                </a:cubicBezTo>
                <a:cubicBezTo>
                  <a:pt x="14280" y="3940"/>
                  <a:pt x="14278" y="3940"/>
                  <a:pt x="14276" y="3938"/>
                </a:cubicBezTo>
                <a:cubicBezTo>
                  <a:pt x="14271" y="3935"/>
                  <a:pt x="14268" y="3929"/>
                  <a:pt x="14264" y="3921"/>
                </a:cubicBezTo>
                <a:cubicBezTo>
                  <a:pt x="14257" y="3907"/>
                  <a:pt x="14247" y="3888"/>
                  <a:pt x="14227" y="3888"/>
                </a:cubicBezTo>
                <a:cubicBezTo>
                  <a:pt x="14225" y="3888"/>
                  <a:pt x="14223" y="3888"/>
                  <a:pt x="14220" y="3889"/>
                </a:cubicBezTo>
                <a:cubicBezTo>
                  <a:pt x="14202" y="3893"/>
                  <a:pt x="14194" y="3908"/>
                  <a:pt x="14188" y="3919"/>
                </a:cubicBezTo>
                <a:cubicBezTo>
                  <a:pt x="14184" y="3926"/>
                  <a:pt x="14181" y="3931"/>
                  <a:pt x="14176" y="3934"/>
                </a:cubicBezTo>
                <a:cubicBezTo>
                  <a:pt x="14172" y="3937"/>
                  <a:pt x="14168" y="3938"/>
                  <a:pt x="14164" y="3938"/>
                </a:cubicBezTo>
                <a:cubicBezTo>
                  <a:pt x="14127" y="3938"/>
                  <a:pt x="14079" y="3844"/>
                  <a:pt x="14050" y="3788"/>
                </a:cubicBezTo>
                <a:cubicBezTo>
                  <a:pt x="14043" y="3774"/>
                  <a:pt x="14037" y="3762"/>
                  <a:pt x="14031" y="3752"/>
                </a:cubicBezTo>
                <a:cubicBezTo>
                  <a:pt x="13982" y="3663"/>
                  <a:pt x="13927" y="3620"/>
                  <a:pt x="13866" y="3620"/>
                </a:cubicBezTo>
                <a:lnTo>
                  <a:pt x="13859" y="3620"/>
                </a:lnTo>
                <a:cubicBezTo>
                  <a:pt x="13827" y="3621"/>
                  <a:pt x="13810" y="3644"/>
                  <a:pt x="13794" y="3665"/>
                </a:cubicBezTo>
                <a:cubicBezTo>
                  <a:pt x="13787" y="3675"/>
                  <a:pt x="13779" y="3685"/>
                  <a:pt x="13770" y="3692"/>
                </a:cubicBezTo>
                <a:cubicBezTo>
                  <a:pt x="13768" y="3694"/>
                  <a:pt x="13764" y="3696"/>
                  <a:pt x="13759" y="3697"/>
                </a:cubicBezTo>
                <a:cubicBezTo>
                  <a:pt x="13751" y="3699"/>
                  <a:pt x="13741" y="3702"/>
                  <a:pt x="13730" y="3713"/>
                </a:cubicBezTo>
                <a:cubicBezTo>
                  <a:pt x="13726" y="3718"/>
                  <a:pt x="13722" y="3723"/>
                  <a:pt x="13718" y="3729"/>
                </a:cubicBezTo>
                <a:cubicBezTo>
                  <a:pt x="13714" y="3735"/>
                  <a:pt x="13710" y="3741"/>
                  <a:pt x="13705" y="3745"/>
                </a:cubicBezTo>
                <a:cubicBezTo>
                  <a:pt x="13705" y="3721"/>
                  <a:pt x="13706" y="3697"/>
                  <a:pt x="13707" y="3673"/>
                </a:cubicBezTo>
                <a:cubicBezTo>
                  <a:pt x="13709" y="3648"/>
                  <a:pt x="13710" y="3623"/>
                  <a:pt x="13710" y="3599"/>
                </a:cubicBezTo>
                <a:lnTo>
                  <a:pt x="13710" y="3582"/>
                </a:lnTo>
                <a:lnTo>
                  <a:pt x="13700" y="3577"/>
                </a:lnTo>
                <a:cubicBezTo>
                  <a:pt x="13693" y="3574"/>
                  <a:pt x="13690" y="3562"/>
                  <a:pt x="13684" y="3543"/>
                </a:cubicBezTo>
                <a:cubicBezTo>
                  <a:pt x="13680" y="3526"/>
                  <a:pt x="13675" y="3506"/>
                  <a:pt x="13664" y="3493"/>
                </a:cubicBezTo>
                <a:cubicBezTo>
                  <a:pt x="13657" y="3485"/>
                  <a:pt x="13651" y="3482"/>
                  <a:pt x="13646" y="3480"/>
                </a:cubicBezTo>
                <a:cubicBezTo>
                  <a:pt x="13640" y="3478"/>
                  <a:pt x="13638" y="3476"/>
                  <a:pt x="13634" y="3469"/>
                </a:cubicBezTo>
                <a:cubicBezTo>
                  <a:pt x="13632" y="3464"/>
                  <a:pt x="13626" y="3437"/>
                  <a:pt x="13625" y="3430"/>
                </a:cubicBezTo>
                <a:cubicBezTo>
                  <a:pt x="13625" y="3435"/>
                  <a:pt x="13623" y="3445"/>
                  <a:pt x="13617" y="3448"/>
                </a:cubicBezTo>
                <a:lnTo>
                  <a:pt x="13608" y="3407"/>
                </a:lnTo>
                <a:cubicBezTo>
                  <a:pt x="13570" y="3429"/>
                  <a:pt x="13548" y="3483"/>
                  <a:pt x="13527" y="3535"/>
                </a:cubicBezTo>
                <a:cubicBezTo>
                  <a:pt x="13513" y="3572"/>
                  <a:pt x="13499" y="3606"/>
                  <a:pt x="13480" y="3628"/>
                </a:cubicBezTo>
                <a:cubicBezTo>
                  <a:pt x="13421" y="3700"/>
                  <a:pt x="13353" y="3756"/>
                  <a:pt x="13289" y="3786"/>
                </a:cubicBezTo>
                <a:cubicBezTo>
                  <a:pt x="13283" y="3788"/>
                  <a:pt x="13278" y="3791"/>
                  <a:pt x="13272" y="3793"/>
                </a:cubicBezTo>
                <a:cubicBezTo>
                  <a:pt x="13246" y="3805"/>
                  <a:pt x="13225" y="3814"/>
                  <a:pt x="13198" y="3850"/>
                </a:cubicBezTo>
                <a:cubicBezTo>
                  <a:pt x="13168" y="3888"/>
                  <a:pt x="13135" y="3932"/>
                  <a:pt x="13101" y="3970"/>
                </a:cubicBezTo>
                <a:cubicBezTo>
                  <a:pt x="13071" y="4003"/>
                  <a:pt x="13041" y="4032"/>
                  <a:pt x="13008" y="4032"/>
                </a:cubicBezTo>
                <a:lnTo>
                  <a:pt x="13004" y="4032"/>
                </a:lnTo>
                <a:cubicBezTo>
                  <a:pt x="12987" y="4030"/>
                  <a:pt x="12970" y="4021"/>
                  <a:pt x="12956" y="4011"/>
                </a:cubicBezTo>
                <a:cubicBezTo>
                  <a:pt x="12953" y="4009"/>
                  <a:pt x="12946" y="4003"/>
                  <a:pt x="12939" y="3996"/>
                </a:cubicBezTo>
                <a:cubicBezTo>
                  <a:pt x="12915" y="3972"/>
                  <a:pt x="12903" y="3961"/>
                  <a:pt x="12893" y="3961"/>
                </a:cubicBezTo>
                <a:lnTo>
                  <a:pt x="12890" y="3961"/>
                </a:lnTo>
                <a:lnTo>
                  <a:pt x="12883" y="3965"/>
                </a:lnTo>
                <a:lnTo>
                  <a:pt x="12880" y="3973"/>
                </a:lnTo>
                <a:cubicBezTo>
                  <a:pt x="12878" y="3980"/>
                  <a:pt x="12875" y="3989"/>
                  <a:pt x="12873" y="3997"/>
                </a:cubicBezTo>
                <a:cubicBezTo>
                  <a:pt x="12869" y="4013"/>
                  <a:pt x="12865" y="4031"/>
                  <a:pt x="12859" y="4037"/>
                </a:cubicBezTo>
                <a:cubicBezTo>
                  <a:pt x="12855" y="4040"/>
                  <a:pt x="12853" y="4042"/>
                  <a:pt x="12851" y="4043"/>
                </a:cubicBezTo>
                <a:cubicBezTo>
                  <a:pt x="12850" y="4028"/>
                  <a:pt x="12854" y="3989"/>
                  <a:pt x="12877" y="3890"/>
                </a:cubicBezTo>
                <a:cubicBezTo>
                  <a:pt x="12882" y="3869"/>
                  <a:pt x="12883" y="3863"/>
                  <a:pt x="12884" y="3858"/>
                </a:cubicBezTo>
                <a:cubicBezTo>
                  <a:pt x="12887" y="3824"/>
                  <a:pt x="12883" y="3797"/>
                  <a:pt x="12873" y="3778"/>
                </a:cubicBezTo>
                <a:cubicBezTo>
                  <a:pt x="12864" y="3762"/>
                  <a:pt x="12851" y="3753"/>
                  <a:pt x="12835" y="3753"/>
                </a:cubicBezTo>
                <a:cubicBezTo>
                  <a:pt x="12821" y="3753"/>
                  <a:pt x="12805" y="3760"/>
                  <a:pt x="12789" y="3773"/>
                </a:cubicBezTo>
                <a:cubicBezTo>
                  <a:pt x="12757" y="3799"/>
                  <a:pt x="12728" y="3828"/>
                  <a:pt x="12700" y="3857"/>
                </a:cubicBezTo>
                <a:cubicBezTo>
                  <a:pt x="12649" y="3909"/>
                  <a:pt x="12601" y="3959"/>
                  <a:pt x="12540" y="3985"/>
                </a:cubicBezTo>
                <a:cubicBezTo>
                  <a:pt x="12524" y="3993"/>
                  <a:pt x="12508" y="3996"/>
                  <a:pt x="12493" y="3996"/>
                </a:cubicBezTo>
                <a:cubicBezTo>
                  <a:pt x="12484" y="3996"/>
                  <a:pt x="12474" y="3995"/>
                  <a:pt x="12465" y="3991"/>
                </a:cubicBezTo>
                <a:cubicBezTo>
                  <a:pt x="12458" y="3989"/>
                  <a:pt x="12451" y="3983"/>
                  <a:pt x="12442" y="3976"/>
                </a:cubicBezTo>
                <a:cubicBezTo>
                  <a:pt x="12437" y="3971"/>
                  <a:pt x="12431" y="3967"/>
                  <a:pt x="12424" y="3963"/>
                </a:cubicBezTo>
                <a:cubicBezTo>
                  <a:pt x="12434" y="3949"/>
                  <a:pt x="12445" y="3935"/>
                  <a:pt x="12455" y="3921"/>
                </a:cubicBezTo>
                <a:cubicBezTo>
                  <a:pt x="12475" y="3895"/>
                  <a:pt x="12496" y="3868"/>
                  <a:pt x="12514" y="3836"/>
                </a:cubicBezTo>
                <a:cubicBezTo>
                  <a:pt x="12536" y="3794"/>
                  <a:pt x="12561" y="3754"/>
                  <a:pt x="12585" y="3715"/>
                </a:cubicBezTo>
                <a:cubicBezTo>
                  <a:pt x="12612" y="3670"/>
                  <a:pt x="12641" y="3623"/>
                  <a:pt x="12667" y="3573"/>
                </a:cubicBezTo>
                <a:cubicBezTo>
                  <a:pt x="12686" y="3537"/>
                  <a:pt x="12704" y="3497"/>
                  <a:pt x="12721" y="3459"/>
                </a:cubicBezTo>
                <a:cubicBezTo>
                  <a:pt x="12739" y="3418"/>
                  <a:pt x="12758" y="3376"/>
                  <a:pt x="12779" y="3337"/>
                </a:cubicBezTo>
                <a:cubicBezTo>
                  <a:pt x="12823" y="3256"/>
                  <a:pt x="12881" y="3194"/>
                  <a:pt x="12921" y="3155"/>
                </a:cubicBezTo>
                <a:cubicBezTo>
                  <a:pt x="12967" y="3110"/>
                  <a:pt x="13015" y="3080"/>
                  <a:pt x="13065" y="3049"/>
                </a:cubicBezTo>
                <a:lnTo>
                  <a:pt x="13093" y="3032"/>
                </a:lnTo>
                <a:cubicBezTo>
                  <a:pt x="13147" y="2997"/>
                  <a:pt x="13217" y="2927"/>
                  <a:pt x="13253" y="2832"/>
                </a:cubicBezTo>
                <a:lnTo>
                  <a:pt x="13263" y="2805"/>
                </a:lnTo>
                <a:lnTo>
                  <a:pt x="13233" y="2795"/>
                </a:lnTo>
                <a:cubicBezTo>
                  <a:pt x="13216" y="2790"/>
                  <a:pt x="13198" y="2784"/>
                  <a:pt x="13180" y="2784"/>
                </a:cubicBezTo>
                <a:cubicBezTo>
                  <a:pt x="13176" y="2784"/>
                  <a:pt x="13172" y="2784"/>
                  <a:pt x="13167" y="2785"/>
                </a:cubicBezTo>
                <a:cubicBezTo>
                  <a:pt x="13157" y="2786"/>
                  <a:pt x="13148" y="2792"/>
                  <a:pt x="13139" y="2797"/>
                </a:cubicBezTo>
                <a:cubicBezTo>
                  <a:pt x="13131" y="2802"/>
                  <a:pt x="13123" y="2806"/>
                  <a:pt x="13116" y="2807"/>
                </a:cubicBezTo>
                <a:cubicBezTo>
                  <a:pt x="13097" y="2753"/>
                  <a:pt x="13070" y="2727"/>
                  <a:pt x="13033" y="2727"/>
                </a:cubicBezTo>
                <a:cubicBezTo>
                  <a:pt x="13011" y="2727"/>
                  <a:pt x="12988" y="2736"/>
                  <a:pt x="12965" y="2744"/>
                </a:cubicBezTo>
                <a:cubicBezTo>
                  <a:pt x="12943" y="2753"/>
                  <a:pt x="12919" y="2762"/>
                  <a:pt x="12897" y="2762"/>
                </a:cubicBezTo>
                <a:lnTo>
                  <a:pt x="12891" y="2762"/>
                </a:lnTo>
                <a:cubicBezTo>
                  <a:pt x="12871" y="2762"/>
                  <a:pt x="12852" y="2762"/>
                  <a:pt x="12833" y="2764"/>
                </a:cubicBezTo>
                <a:cubicBezTo>
                  <a:pt x="12826" y="2732"/>
                  <a:pt x="12810" y="2678"/>
                  <a:pt x="12777" y="2678"/>
                </a:cubicBezTo>
                <a:cubicBezTo>
                  <a:pt x="12752" y="2678"/>
                  <a:pt x="12726" y="2710"/>
                  <a:pt x="12701" y="2744"/>
                </a:cubicBezTo>
                <a:cubicBezTo>
                  <a:pt x="12675" y="2779"/>
                  <a:pt x="12627" y="2845"/>
                  <a:pt x="12582" y="2845"/>
                </a:cubicBezTo>
                <a:cubicBezTo>
                  <a:pt x="12574" y="2845"/>
                  <a:pt x="12567" y="2843"/>
                  <a:pt x="12560" y="2839"/>
                </a:cubicBezTo>
                <a:cubicBezTo>
                  <a:pt x="12542" y="2829"/>
                  <a:pt x="12534" y="2808"/>
                  <a:pt x="12524" y="2784"/>
                </a:cubicBezTo>
                <a:cubicBezTo>
                  <a:pt x="12517" y="2764"/>
                  <a:pt x="12509" y="2742"/>
                  <a:pt x="12494" y="2725"/>
                </a:cubicBezTo>
                <a:cubicBezTo>
                  <a:pt x="12482" y="2711"/>
                  <a:pt x="12468" y="2709"/>
                  <a:pt x="12458" y="2709"/>
                </a:cubicBezTo>
                <a:cubicBezTo>
                  <a:pt x="12455" y="2709"/>
                  <a:pt x="12443" y="2710"/>
                  <a:pt x="12441" y="2710"/>
                </a:cubicBezTo>
                <a:cubicBezTo>
                  <a:pt x="12434" y="2710"/>
                  <a:pt x="12430" y="2709"/>
                  <a:pt x="12426" y="2706"/>
                </a:cubicBezTo>
                <a:cubicBezTo>
                  <a:pt x="12420" y="2701"/>
                  <a:pt x="12417" y="2691"/>
                  <a:pt x="12414" y="2675"/>
                </a:cubicBezTo>
                <a:cubicBezTo>
                  <a:pt x="12410" y="2658"/>
                  <a:pt x="12406" y="2640"/>
                  <a:pt x="12395" y="2626"/>
                </a:cubicBezTo>
                <a:cubicBezTo>
                  <a:pt x="12384" y="2611"/>
                  <a:pt x="12368" y="2603"/>
                  <a:pt x="12348" y="2603"/>
                </a:cubicBezTo>
                <a:cubicBezTo>
                  <a:pt x="12335" y="2603"/>
                  <a:pt x="12322" y="2606"/>
                  <a:pt x="12311" y="2609"/>
                </a:cubicBezTo>
                <a:lnTo>
                  <a:pt x="12301" y="2611"/>
                </a:lnTo>
                <a:cubicBezTo>
                  <a:pt x="12290" y="2614"/>
                  <a:pt x="12289" y="2631"/>
                  <a:pt x="12289" y="2644"/>
                </a:cubicBezTo>
                <a:cubicBezTo>
                  <a:pt x="12286" y="2698"/>
                  <a:pt x="12280" y="2705"/>
                  <a:pt x="12276" y="2705"/>
                </a:cubicBezTo>
                <a:cubicBezTo>
                  <a:pt x="12264" y="2705"/>
                  <a:pt x="12256" y="2660"/>
                  <a:pt x="12252" y="2633"/>
                </a:cubicBezTo>
                <a:cubicBezTo>
                  <a:pt x="12249" y="2619"/>
                  <a:pt x="12247" y="2608"/>
                  <a:pt x="12245" y="2600"/>
                </a:cubicBezTo>
                <a:cubicBezTo>
                  <a:pt x="12230" y="2545"/>
                  <a:pt x="12206" y="2536"/>
                  <a:pt x="12180" y="2533"/>
                </a:cubicBezTo>
                <a:cubicBezTo>
                  <a:pt x="12172" y="2504"/>
                  <a:pt x="12149" y="2473"/>
                  <a:pt x="12149" y="2472"/>
                </a:cubicBezTo>
                <a:cubicBezTo>
                  <a:pt x="12128" y="2449"/>
                  <a:pt x="12105" y="2433"/>
                  <a:pt x="12082" y="2425"/>
                </a:cubicBezTo>
                <a:cubicBezTo>
                  <a:pt x="12050" y="2414"/>
                  <a:pt x="12015" y="2409"/>
                  <a:pt x="11982" y="2409"/>
                </a:cubicBezTo>
                <a:cubicBezTo>
                  <a:pt x="11963" y="2409"/>
                  <a:pt x="11945" y="2411"/>
                  <a:pt x="11929" y="2415"/>
                </a:cubicBezTo>
                <a:cubicBezTo>
                  <a:pt x="11901" y="2421"/>
                  <a:pt x="11887" y="2442"/>
                  <a:pt x="11873" y="2461"/>
                </a:cubicBezTo>
                <a:cubicBezTo>
                  <a:pt x="11867" y="2470"/>
                  <a:pt x="11860" y="2479"/>
                  <a:pt x="11852" y="2488"/>
                </a:cubicBezTo>
                <a:cubicBezTo>
                  <a:pt x="11842" y="2498"/>
                  <a:pt x="11832" y="2504"/>
                  <a:pt x="11822" y="2504"/>
                </a:cubicBezTo>
                <a:cubicBezTo>
                  <a:pt x="11808" y="2504"/>
                  <a:pt x="11794" y="2494"/>
                  <a:pt x="11782" y="2477"/>
                </a:cubicBezTo>
                <a:cubicBezTo>
                  <a:pt x="11745" y="2422"/>
                  <a:pt x="11720" y="2412"/>
                  <a:pt x="11672" y="2398"/>
                </a:cubicBezTo>
                <a:cubicBezTo>
                  <a:pt x="11669" y="2397"/>
                  <a:pt x="11656" y="2395"/>
                  <a:pt x="11639" y="2392"/>
                </a:cubicBezTo>
                <a:cubicBezTo>
                  <a:pt x="11601" y="2385"/>
                  <a:pt x="11505" y="2368"/>
                  <a:pt x="11483" y="2356"/>
                </a:cubicBezTo>
                <a:cubicBezTo>
                  <a:pt x="11478" y="2325"/>
                  <a:pt x="11474" y="2294"/>
                  <a:pt x="11469" y="2263"/>
                </a:cubicBezTo>
                <a:cubicBezTo>
                  <a:pt x="11463" y="2220"/>
                  <a:pt x="11456" y="2177"/>
                  <a:pt x="11451" y="2134"/>
                </a:cubicBezTo>
                <a:cubicBezTo>
                  <a:pt x="11447" y="2110"/>
                  <a:pt x="11446" y="2085"/>
                  <a:pt x="11444" y="2059"/>
                </a:cubicBezTo>
                <a:cubicBezTo>
                  <a:pt x="11441" y="2014"/>
                  <a:pt x="11438" y="1968"/>
                  <a:pt x="11426" y="1924"/>
                </a:cubicBezTo>
                <a:cubicBezTo>
                  <a:pt x="11411" y="1868"/>
                  <a:pt x="11371" y="1825"/>
                  <a:pt x="11334" y="1825"/>
                </a:cubicBezTo>
                <a:cubicBezTo>
                  <a:pt x="11325" y="1825"/>
                  <a:pt x="11315" y="1828"/>
                  <a:pt x="11307" y="1833"/>
                </a:cubicBezTo>
                <a:cubicBezTo>
                  <a:pt x="11254" y="1865"/>
                  <a:pt x="11263" y="2031"/>
                  <a:pt x="11268" y="2120"/>
                </a:cubicBezTo>
                <a:cubicBezTo>
                  <a:pt x="11268" y="2122"/>
                  <a:pt x="11268" y="2124"/>
                  <a:pt x="11268" y="2126"/>
                </a:cubicBezTo>
                <a:cubicBezTo>
                  <a:pt x="11223" y="2127"/>
                  <a:pt x="11074" y="2130"/>
                  <a:pt x="10856" y="2130"/>
                </a:cubicBezTo>
                <a:cubicBezTo>
                  <a:pt x="10776" y="2130"/>
                  <a:pt x="10687" y="2129"/>
                  <a:pt x="10590" y="2128"/>
                </a:cubicBezTo>
                <a:lnTo>
                  <a:pt x="10590" y="2128"/>
                </a:lnTo>
                <a:lnTo>
                  <a:pt x="10580" y="2128"/>
                </a:lnTo>
                <a:cubicBezTo>
                  <a:pt x="10049" y="2123"/>
                  <a:pt x="9247" y="2098"/>
                  <a:pt x="8435" y="2014"/>
                </a:cubicBezTo>
                <a:cubicBezTo>
                  <a:pt x="8375" y="2008"/>
                  <a:pt x="8314" y="2001"/>
                  <a:pt x="8254" y="1994"/>
                </a:cubicBezTo>
                <a:lnTo>
                  <a:pt x="8253" y="1993"/>
                </a:lnTo>
                <a:cubicBezTo>
                  <a:pt x="7679" y="1921"/>
                  <a:pt x="7122" y="1796"/>
                  <a:pt x="6630" y="1686"/>
                </a:cubicBezTo>
                <a:cubicBezTo>
                  <a:pt x="6448" y="1645"/>
                  <a:pt x="6276" y="1607"/>
                  <a:pt x="6122" y="1576"/>
                </a:cubicBezTo>
                <a:cubicBezTo>
                  <a:pt x="5379" y="1424"/>
                  <a:pt x="4932" y="1259"/>
                  <a:pt x="4192" y="987"/>
                </a:cubicBezTo>
                <a:cubicBezTo>
                  <a:pt x="4099" y="952"/>
                  <a:pt x="4000" y="915"/>
                  <a:pt x="3895" y="877"/>
                </a:cubicBezTo>
                <a:lnTo>
                  <a:pt x="3894" y="877"/>
                </a:lnTo>
                <a:cubicBezTo>
                  <a:pt x="3800" y="842"/>
                  <a:pt x="3702" y="806"/>
                  <a:pt x="3597" y="769"/>
                </a:cubicBezTo>
                <a:cubicBezTo>
                  <a:pt x="2645" y="425"/>
                  <a:pt x="1864" y="17"/>
                  <a:pt x="1831" y="0"/>
                </a:cubicBezTo>
                <a:lnTo>
                  <a:pt x="1822" y="42"/>
                </a:lnTo>
                <a:cubicBezTo>
                  <a:pt x="1820" y="41"/>
                  <a:pt x="1819" y="39"/>
                  <a:pt x="1819" y="39"/>
                </a:cubicBezTo>
                <a:cubicBezTo>
                  <a:pt x="1829" y="56"/>
                  <a:pt x="1862" y="203"/>
                  <a:pt x="1865" y="238"/>
                </a:cubicBezTo>
                <a:cubicBezTo>
                  <a:pt x="1859" y="246"/>
                  <a:pt x="1845" y="253"/>
                  <a:pt x="1833" y="258"/>
                </a:cubicBezTo>
                <a:cubicBezTo>
                  <a:pt x="1813" y="266"/>
                  <a:pt x="1791" y="276"/>
                  <a:pt x="1778" y="303"/>
                </a:cubicBezTo>
                <a:cubicBezTo>
                  <a:pt x="1760" y="341"/>
                  <a:pt x="1760" y="390"/>
                  <a:pt x="1761" y="432"/>
                </a:cubicBezTo>
                <a:cubicBezTo>
                  <a:pt x="1761" y="474"/>
                  <a:pt x="1762" y="510"/>
                  <a:pt x="1746" y="530"/>
                </a:cubicBezTo>
                <a:cubicBezTo>
                  <a:pt x="1729" y="551"/>
                  <a:pt x="1665" y="583"/>
                  <a:pt x="1633" y="583"/>
                </a:cubicBezTo>
                <a:cubicBezTo>
                  <a:pt x="1630" y="583"/>
                  <a:pt x="1628" y="583"/>
                  <a:pt x="1626" y="582"/>
                </a:cubicBezTo>
                <a:cubicBezTo>
                  <a:pt x="1601" y="573"/>
                  <a:pt x="1381" y="289"/>
                  <a:pt x="1341" y="182"/>
                </a:cubicBezTo>
                <a:cubicBezTo>
                  <a:pt x="1332" y="159"/>
                  <a:pt x="1321" y="154"/>
                  <a:pt x="1314" y="154"/>
                </a:cubicBezTo>
                <a:cubicBezTo>
                  <a:pt x="1266" y="154"/>
                  <a:pt x="1211" y="406"/>
                  <a:pt x="1189" y="515"/>
                </a:cubicBezTo>
                <a:lnTo>
                  <a:pt x="1188" y="519"/>
                </a:lnTo>
                <a:lnTo>
                  <a:pt x="1214" y="1422"/>
                </a:lnTo>
                <a:lnTo>
                  <a:pt x="1099" y="1987"/>
                </a:lnTo>
                <a:lnTo>
                  <a:pt x="1099" y="1987"/>
                </a:lnTo>
                <a:lnTo>
                  <a:pt x="1081" y="2072"/>
                </a:lnTo>
                <a:cubicBezTo>
                  <a:pt x="1081" y="2072"/>
                  <a:pt x="1099" y="2269"/>
                  <a:pt x="1100" y="2274"/>
                </a:cubicBezTo>
                <a:cubicBezTo>
                  <a:pt x="1105" y="2338"/>
                  <a:pt x="1049" y="2494"/>
                  <a:pt x="1011" y="2598"/>
                </a:cubicBezTo>
                <a:cubicBezTo>
                  <a:pt x="994" y="2645"/>
                  <a:pt x="979" y="2685"/>
                  <a:pt x="972" y="2712"/>
                </a:cubicBezTo>
                <a:cubicBezTo>
                  <a:pt x="950" y="2789"/>
                  <a:pt x="928" y="2866"/>
                  <a:pt x="905" y="2943"/>
                </a:cubicBezTo>
                <a:cubicBezTo>
                  <a:pt x="849" y="3135"/>
                  <a:pt x="791" y="3333"/>
                  <a:pt x="747" y="3534"/>
                </a:cubicBezTo>
                <a:cubicBezTo>
                  <a:pt x="733" y="3599"/>
                  <a:pt x="722" y="3660"/>
                  <a:pt x="710" y="3719"/>
                </a:cubicBezTo>
                <a:cubicBezTo>
                  <a:pt x="681" y="3874"/>
                  <a:pt x="655" y="4008"/>
                  <a:pt x="598" y="4153"/>
                </a:cubicBezTo>
                <a:cubicBezTo>
                  <a:pt x="577" y="4206"/>
                  <a:pt x="556" y="4257"/>
                  <a:pt x="535" y="4307"/>
                </a:cubicBezTo>
                <a:cubicBezTo>
                  <a:pt x="483" y="4431"/>
                  <a:pt x="434" y="4547"/>
                  <a:pt x="393" y="4686"/>
                </a:cubicBezTo>
                <a:cubicBezTo>
                  <a:pt x="319" y="4845"/>
                  <a:pt x="321" y="5112"/>
                  <a:pt x="324" y="5369"/>
                </a:cubicBezTo>
                <a:cubicBezTo>
                  <a:pt x="324" y="5417"/>
                  <a:pt x="324" y="5465"/>
                  <a:pt x="324" y="5511"/>
                </a:cubicBezTo>
                <a:cubicBezTo>
                  <a:pt x="324" y="5610"/>
                  <a:pt x="321" y="5679"/>
                  <a:pt x="315" y="5737"/>
                </a:cubicBezTo>
                <a:cubicBezTo>
                  <a:pt x="307" y="5817"/>
                  <a:pt x="289" y="5889"/>
                  <a:pt x="269" y="5965"/>
                </a:cubicBezTo>
                <a:cubicBezTo>
                  <a:pt x="255" y="6020"/>
                  <a:pt x="240" y="6077"/>
                  <a:pt x="230" y="6137"/>
                </a:cubicBezTo>
                <a:cubicBezTo>
                  <a:pt x="223" y="6178"/>
                  <a:pt x="219" y="6224"/>
                  <a:pt x="215" y="6272"/>
                </a:cubicBezTo>
                <a:cubicBezTo>
                  <a:pt x="207" y="6381"/>
                  <a:pt x="198" y="6493"/>
                  <a:pt x="151" y="6552"/>
                </a:cubicBezTo>
                <a:cubicBezTo>
                  <a:pt x="141" y="6565"/>
                  <a:pt x="129" y="6567"/>
                  <a:pt x="115" y="6569"/>
                </a:cubicBezTo>
                <a:cubicBezTo>
                  <a:pt x="96" y="6572"/>
                  <a:pt x="72" y="6576"/>
                  <a:pt x="51" y="6614"/>
                </a:cubicBezTo>
                <a:cubicBezTo>
                  <a:pt x="11" y="6687"/>
                  <a:pt x="-8" y="6905"/>
                  <a:pt x="3" y="6990"/>
                </a:cubicBezTo>
                <a:cubicBezTo>
                  <a:pt x="15" y="7082"/>
                  <a:pt x="39" y="7163"/>
                  <a:pt x="62" y="7241"/>
                </a:cubicBezTo>
                <a:cubicBezTo>
                  <a:pt x="100" y="7371"/>
                  <a:pt x="136" y="7492"/>
                  <a:pt x="117" y="7655"/>
                </a:cubicBezTo>
                <a:cubicBezTo>
                  <a:pt x="111" y="7710"/>
                  <a:pt x="97" y="7758"/>
                  <a:pt x="83" y="7805"/>
                </a:cubicBezTo>
                <a:cubicBezTo>
                  <a:pt x="63" y="7873"/>
                  <a:pt x="42" y="7943"/>
                  <a:pt x="44" y="8032"/>
                </a:cubicBezTo>
                <a:cubicBezTo>
                  <a:pt x="47" y="8173"/>
                  <a:pt x="85" y="8300"/>
                  <a:pt x="121" y="8424"/>
                </a:cubicBezTo>
                <a:cubicBezTo>
                  <a:pt x="161" y="8557"/>
                  <a:pt x="198" y="8684"/>
                  <a:pt x="194" y="8822"/>
                </a:cubicBezTo>
                <a:cubicBezTo>
                  <a:pt x="193" y="8844"/>
                  <a:pt x="189" y="8878"/>
                  <a:pt x="185" y="8915"/>
                </a:cubicBezTo>
                <a:cubicBezTo>
                  <a:pt x="172" y="9023"/>
                  <a:pt x="164" y="9102"/>
                  <a:pt x="183" y="9139"/>
                </a:cubicBezTo>
                <a:cubicBezTo>
                  <a:pt x="190" y="9152"/>
                  <a:pt x="199" y="9159"/>
                  <a:pt x="210" y="9159"/>
                </a:cubicBezTo>
                <a:cubicBezTo>
                  <a:pt x="220" y="9159"/>
                  <a:pt x="232" y="9153"/>
                  <a:pt x="247" y="9139"/>
                </a:cubicBezTo>
                <a:cubicBezTo>
                  <a:pt x="246" y="9186"/>
                  <a:pt x="260" y="9239"/>
                  <a:pt x="273" y="9288"/>
                </a:cubicBezTo>
                <a:cubicBezTo>
                  <a:pt x="284" y="9331"/>
                  <a:pt x="295" y="9375"/>
                  <a:pt x="294" y="9403"/>
                </a:cubicBezTo>
                <a:cubicBezTo>
                  <a:pt x="293" y="9417"/>
                  <a:pt x="286" y="9430"/>
                  <a:pt x="278" y="9444"/>
                </a:cubicBezTo>
                <a:cubicBezTo>
                  <a:pt x="268" y="9462"/>
                  <a:pt x="256" y="9482"/>
                  <a:pt x="255" y="9509"/>
                </a:cubicBezTo>
                <a:cubicBezTo>
                  <a:pt x="250" y="9650"/>
                  <a:pt x="265" y="9840"/>
                  <a:pt x="309" y="9950"/>
                </a:cubicBezTo>
                <a:cubicBezTo>
                  <a:pt x="331" y="10004"/>
                  <a:pt x="368" y="10032"/>
                  <a:pt x="404" y="10059"/>
                </a:cubicBezTo>
                <a:cubicBezTo>
                  <a:pt x="450" y="10094"/>
                  <a:pt x="491" y="10125"/>
                  <a:pt x="494" y="10204"/>
                </a:cubicBezTo>
                <a:cubicBezTo>
                  <a:pt x="496" y="10236"/>
                  <a:pt x="475" y="10262"/>
                  <a:pt x="456" y="10287"/>
                </a:cubicBezTo>
                <a:cubicBezTo>
                  <a:pt x="440" y="10307"/>
                  <a:pt x="426" y="10326"/>
                  <a:pt x="419" y="10349"/>
                </a:cubicBezTo>
                <a:cubicBezTo>
                  <a:pt x="399" y="10414"/>
                  <a:pt x="401" y="10458"/>
                  <a:pt x="404" y="10525"/>
                </a:cubicBezTo>
                <a:lnTo>
                  <a:pt x="405" y="10537"/>
                </a:lnTo>
                <a:cubicBezTo>
                  <a:pt x="415" y="10788"/>
                  <a:pt x="470" y="11000"/>
                  <a:pt x="523" y="11174"/>
                </a:cubicBezTo>
                <a:cubicBezTo>
                  <a:pt x="535" y="11214"/>
                  <a:pt x="550" y="11254"/>
                  <a:pt x="565" y="11293"/>
                </a:cubicBezTo>
                <a:cubicBezTo>
                  <a:pt x="587" y="11351"/>
                  <a:pt x="609" y="11411"/>
                  <a:pt x="622" y="11472"/>
                </a:cubicBezTo>
                <a:cubicBezTo>
                  <a:pt x="632" y="11519"/>
                  <a:pt x="636" y="11566"/>
                  <a:pt x="639" y="11617"/>
                </a:cubicBezTo>
                <a:cubicBezTo>
                  <a:pt x="644" y="11681"/>
                  <a:pt x="649" y="11748"/>
                  <a:pt x="668" y="11812"/>
                </a:cubicBezTo>
                <a:lnTo>
                  <a:pt x="670" y="11816"/>
                </a:lnTo>
                <a:lnTo>
                  <a:pt x="672" y="11819"/>
                </a:lnTo>
                <a:cubicBezTo>
                  <a:pt x="718" y="11880"/>
                  <a:pt x="703" y="11935"/>
                  <a:pt x="682" y="12011"/>
                </a:cubicBezTo>
                <a:cubicBezTo>
                  <a:pt x="677" y="12030"/>
                  <a:pt x="672" y="12050"/>
                  <a:pt x="668" y="12070"/>
                </a:cubicBezTo>
                <a:cubicBezTo>
                  <a:pt x="646" y="12166"/>
                  <a:pt x="645" y="12239"/>
                  <a:pt x="662" y="12295"/>
                </a:cubicBezTo>
                <a:cubicBezTo>
                  <a:pt x="689" y="12378"/>
                  <a:pt x="751" y="12407"/>
                  <a:pt x="824" y="12441"/>
                </a:cubicBezTo>
                <a:cubicBezTo>
                  <a:pt x="846" y="12451"/>
                  <a:pt x="868" y="12461"/>
                  <a:pt x="891" y="12474"/>
                </a:cubicBezTo>
                <a:cubicBezTo>
                  <a:pt x="967" y="12516"/>
                  <a:pt x="1074" y="12594"/>
                  <a:pt x="1156" y="12729"/>
                </a:cubicBezTo>
                <a:cubicBezTo>
                  <a:pt x="1181" y="12771"/>
                  <a:pt x="1197" y="12829"/>
                  <a:pt x="1213" y="12886"/>
                </a:cubicBezTo>
                <a:cubicBezTo>
                  <a:pt x="1231" y="12951"/>
                  <a:pt x="1249" y="13018"/>
                  <a:pt x="1282" y="13064"/>
                </a:cubicBezTo>
                <a:cubicBezTo>
                  <a:pt x="1311" y="13104"/>
                  <a:pt x="1345" y="13110"/>
                  <a:pt x="1373" y="13110"/>
                </a:cubicBezTo>
                <a:cubicBezTo>
                  <a:pt x="1380" y="13110"/>
                  <a:pt x="1387" y="13110"/>
                  <a:pt x="1394" y="13109"/>
                </a:cubicBezTo>
                <a:cubicBezTo>
                  <a:pt x="1400" y="13109"/>
                  <a:pt x="1407" y="13109"/>
                  <a:pt x="1413" y="13109"/>
                </a:cubicBezTo>
                <a:cubicBezTo>
                  <a:pt x="1447" y="13109"/>
                  <a:pt x="1469" y="13119"/>
                  <a:pt x="1482" y="13175"/>
                </a:cubicBezTo>
                <a:cubicBezTo>
                  <a:pt x="1486" y="13192"/>
                  <a:pt x="1483" y="13219"/>
                  <a:pt x="1481" y="13245"/>
                </a:cubicBezTo>
                <a:cubicBezTo>
                  <a:pt x="1478" y="13282"/>
                  <a:pt x="1475" y="13319"/>
                  <a:pt x="1486" y="13348"/>
                </a:cubicBezTo>
                <a:cubicBezTo>
                  <a:pt x="1499" y="13383"/>
                  <a:pt x="1507" y="13400"/>
                  <a:pt x="1523" y="13400"/>
                </a:cubicBezTo>
                <a:lnTo>
                  <a:pt x="1531" y="13400"/>
                </a:lnTo>
                <a:cubicBezTo>
                  <a:pt x="1534" y="13400"/>
                  <a:pt x="1540" y="13401"/>
                  <a:pt x="1549" y="13409"/>
                </a:cubicBezTo>
                <a:cubicBezTo>
                  <a:pt x="1562" y="13420"/>
                  <a:pt x="1576" y="13422"/>
                  <a:pt x="1589" y="13424"/>
                </a:cubicBezTo>
                <a:cubicBezTo>
                  <a:pt x="1603" y="13426"/>
                  <a:pt x="1616" y="13427"/>
                  <a:pt x="1629" y="13442"/>
                </a:cubicBezTo>
                <a:cubicBezTo>
                  <a:pt x="1643" y="13457"/>
                  <a:pt x="1652" y="13489"/>
                  <a:pt x="1662" y="13519"/>
                </a:cubicBezTo>
                <a:cubicBezTo>
                  <a:pt x="1671" y="13548"/>
                  <a:pt x="1680" y="13577"/>
                  <a:pt x="1693" y="13599"/>
                </a:cubicBezTo>
                <a:cubicBezTo>
                  <a:pt x="1705" y="13618"/>
                  <a:pt x="1721" y="13625"/>
                  <a:pt x="1735" y="13631"/>
                </a:cubicBezTo>
                <a:cubicBezTo>
                  <a:pt x="1752" y="13637"/>
                  <a:pt x="1762" y="13642"/>
                  <a:pt x="1769" y="13659"/>
                </a:cubicBezTo>
                <a:cubicBezTo>
                  <a:pt x="1774" y="13672"/>
                  <a:pt x="1771" y="13693"/>
                  <a:pt x="1768" y="13714"/>
                </a:cubicBezTo>
                <a:cubicBezTo>
                  <a:pt x="1765" y="13740"/>
                  <a:pt x="1761" y="13770"/>
                  <a:pt x="1770" y="13796"/>
                </a:cubicBezTo>
                <a:cubicBezTo>
                  <a:pt x="1787" y="13850"/>
                  <a:pt x="1813" y="13875"/>
                  <a:pt x="1836" y="13897"/>
                </a:cubicBezTo>
                <a:cubicBezTo>
                  <a:pt x="1864" y="13925"/>
                  <a:pt x="1889" y="13950"/>
                  <a:pt x="1899" y="14024"/>
                </a:cubicBezTo>
                <a:cubicBezTo>
                  <a:pt x="1902" y="14056"/>
                  <a:pt x="1892" y="14122"/>
                  <a:pt x="1880" y="14192"/>
                </a:cubicBezTo>
                <a:cubicBezTo>
                  <a:pt x="1861" y="14313"/>
                  <a:pt x="1839" y="14451"/>
                  <a:pt x="1871" y="14524"/>
                </a:cubicBezTo>
                <a:cubicBezTo>
                  <a:pt x="1883" y="14553"/>
                  <a:pt x="1901" y="14569"/>
                  <a:pt x="1927" y="14573"/>
                </a:cubicBezTo>
                <a:cubicBezTo>
                  <a:pt x="1932" y="14574"/>
                  <a:pt x="2785" y="14717"/>
                  <a:pt x="2934" y="14742"/>
                </a:cubicBezTo>
                <a:lnTo>
                  <a:pt x="2884" y="14893"/>
                </a:lnTo>
                <a:lnTo>
                  <a:pt x="4505" y="16371"/>
                </a:lnTo>
                <a:lnTo>
                  <a:pt x="5315" y="16524"/>
                </a:lnTo>
                <a:lnTo>
                  <a:pt x="5315" y="16524"/>
                </a:lnTo>
                <a:lnTo>
                  <a:pt x="5693" y="16596"/>
                </a:lnTo>
                <a:lnTo>
                  <a:pt x="5731" y="16225"/>
                </a:lnTo>
                <a:cubicBezTo>
                  <a:pt x="5820" y="16236"/>
                  <a:pt x="6360" y="16300"/>
                  <a:pt x="6434" y="16309"/>
                </a:cubicBezTo>
                <a:lnTo>
                  <a:pt x="6434" y="16309"/>
                </a:lnTo>
                <a:lnTo>
                  <a:pt x="6442" y="16310"/>
                </a:lnTo>
                <a:cubicBezTo>
                  <a:pt x="6493" y="16317"/>
                  <a:pt x="6541" y="16446"/>
                  <a:pt x="6579" y="16550"/>
                </a:cubicBezTo>
                <a:cubicBezTo>
                  <a:pt x="6595" y="16595"/>
                  <a:pt x="6611" y="16637"/>
                  <a:pt x="6625" y="16665"/>
                </a:cubicBezTo>
                <a:cubicBezTo>
                  <a:pt x="6647" y="16707"/>
                  <a:pt x="6669" y="16751"/>
                  <a:pt x="6690" y="16796"/>
                </a:cubicBezTo>
                <a:cubicBezTo>
                  <a:pt x="6746" y="16909"/>
                  <a:pt x="6803" y="17027"/>
                  <a:pt x="6868" y="17123"/>
                </a:cubicBezTo>
                <a:cubicBezTo>
                  <a:pt x="6895" y="17163"/>
                  <a:pt x="6925" y="17197"/>
                  <a:pt x="6955" y="17230"/>
                </a:cubicBezTo>
                <a:cubicBezTo>
                  <a:pt x="7014" y="17296"/>
                  <a:pt x="7069" y="17359"/>
                  <a:pt x="7099" y="17463"/>
                </a:cubicBezTo>
                <a:cubicBezTo>
                  <a:pt x="7129" y="17565"/>
                  <a:pt x="7146" y="17678"/>
                  <a:pt x="7162" y="17787"/>
                </a:cubicBezTo>
                <a:cubicBezTo>
                  <a:pt x="7186" y="17944"/>
                  <a:pt x="7211" y="18105"/>
                  <a:pt x="7271" y="18241"/>
                </a:cubicBezTo>
                <a:cubicBezTo>
                  <a:pt x="7381" y="18486"/>
                  <a:pt x="7561" y="18658"/>
                  <a:pt x="7693" y="18759"/>
                </a:cubicBezTo>
                <a:cubicBezTo>
                  <a:pt x="7707" y="18769"/>
                  <a:pt x="7722" y="18781"/>
                  <a:pt x="7737" y="18793"/>
                </a:cubicBezTo>
                <a:cubicBezTo>
                  <a:pt x="7783" y="18829"/>
                  <a:pt x="7836" y="18871"/>
                  <a:pt x="7876" y="18894"/>
                </a:cubicBezTo>
                <a:cubicBezTo>
                  <a:pt x="7879" y="18895"/>
                  <a:pt x="7883" y="18896"/>
                  <a:pt x="7886" y="18896"/>
                </a:cubicBezTo>
                <a:cubicBezTo>
                  <a:pt x="7933" y="18896"/>
                  <a:pt x="7991" y="18710"/>
                  <a:pt x="8062" y="18467"/>
                </a:cubicBezTo>
                <a:cubicBezTo>
                  <a:pt x="8081" y="18401"/>
                  <a:pt x="8099" y="18338"/>
                  <a:pt x="8106" y="18324"/>
                </a:cubicBezTo>
                <a:cubicBezTo>
                  <a:pt x="8146" y="18245"/>
                  <a:pt x="8207" y="18206"/>
                  <a:pt x="8292" y="18206"/>
                </a:cubicBezTo>
                <a:cubicBezTo>
                  <a:pt x="8367" y="18206"/>
                  <a:pt x="8448" y="18236"/>
                  <a:pt x="8513" y="18261"/>
                </a:cubicBezTo>
                <a:lnTo>
                  <a:pt x="8527" y="18266"/>
                </a:lnTo>
                <a:cubicBezTo>
                  <a:pt x="8695" y="18329"/>
                  <a:pt x="8882" y="18578"/>
                  <a:pt x="8953" y="18834"/>
                </a:cubicBezTo>
                <a:cubicBezTo>
                  <a:pt x="8972" y="18900"/>
                  <a:pt x="8991" y="18965"/>
                  <a:pt x="9010" y="19027"/>
                </a:cubicBezTo>
                <a:cubicBezTo>
                  <a:pt x="9052" y="19164"/>
                  <a:pt x="9091" y="19293"/>
                  <a:pt x="9120" y="19441"/>
                </a:cubicBezTo>
                <a:cubicBezTo>
                  <a:pt x="9137" y="19528"/>
                  <a:pt x="9170" y="19563"/>
                  <a:pt x="9202" y="19596"/>
                </a:cubicBezTo>
                <a:cubicBezTo>
                  <a:pt x="9222" y="19617"/>
                  <a:pt x="9242" y="19637"/>
                  <a:pt x="9258" y="19670"/>
                </a:cubicBezTo>
                <a:cubicBezTo>
                  <a:pt x="9279" y="19713"/>
                  <a:pt x="9290" y="19768"/>
                  <a:pt x="9301" y="19827"/>
                </a:cubicBezTo>
                <a:cubicBezTo>
                  <a:pt x="9314" y="19893"/>
                  <a:pt x="9327" y="19962"/>
                  <a:pt x="9358" y="20019"/>
                </a:cubicBezTo>
                <a:cubicBezTo>
                  <a:pt x="9374" y="20049"/>
                  <a:pt x="9395" y="20072"/>
                  <a:pt x="9415" y="20094"/>
                </a:cubicBezTo>
                <a:cubicBezTo>
                  <a:pt x="9446" y="20127"/>
                  <a:pt x="9474" y="20158"/>
                  <a:pt x="9485" y="20212"/>
                </a:cubicBezTo>
                <a:cubicBezTo>
                  <a:pt x="9493" y="20252"/>
                  <a:pt x="9489" y="20306"/>
                  <a:pt x="9485" y="20363"/>
                </a:cubicBezTo>
                <a:cubicBezTo>
                  <a:pt x="9482" y="20414"/>
                  <a:pt x="9479" y="20466"/>
                  <a:pt x="9484" y="20512"/>
                </a:cubicBezTo>
                <a:cubicBezTo>
                  <a:pt x="9494" y="20600"/>
                  <a:pt x="9524" y="20671"/>
                  <a:pt x="9552" y="20740"/>
                </a:cubicBezTo>
                <a:cubicBezTo>
                  <a:pt x="9562" y="20763"/>
                  <a:pt x="9571" y="20786"/>
                  <a:pt x="9580" y="20810"/>
                </a:cubicBezTo>
                <a:cubicBezTo>
                  <a:pt x="9599" y="20861"/>
                  <a:pt x="9607" y="20906"/>
                  <a:pt x="9614" y="20954"/>
                </a:cubicBezTo>
                <a:cubicBezTo>
                  <a:pt x="9619" y="20983"/>
                  <a:pt x="9624" y="21013"/>
                  <a:pt x="9632" y="21046"/>
                </a:cubicBezTo>
                <a:cubicBezTo>
                  <a:pt x="9671" y="21211"/>
                  <a:pt x="9761" y="21238"/>
                  <a:pt x="9847" y="21264"/>
                </a:cubicBezTo>
                <a:cubicBezTo>
                  <a:pt x="9888" y="21277"/>
                  <a:pt x="9931" y="21290"/>
                  <a:pt x="9966" y="21317"/>
                </a:cubicBezTo>
                <a:cubicBezTo>
                  <a:pt x="9984" y="21331"/>
                  <a:pt x="9998" y="21353"/>
                  <a:pt x="10014" y="21377"/>
                </a:cubicBezTo>
                <a:cubicBezTo>
                  <a:pt x="10033" y="21406"/>
                  <a:pt x="10053" y="21437"/>
                  <a:pt x="10080" y="21453"/>
                </a:cubicBezTo>
                <a:cubicBezTo>
                  <a:pt x="10118" y="21475"/>
                  <a:pt x="10157" y="21476"/>
                  <a:pt x="10194" y="21476"/>
                </a:cubicBezTo>
                <a:cubicBezTo>
                  <a:pt x="10230" y="21477"/>
                  <a:pt x="10263" y="21477"/>
                  <a:pt x="10296" y="21494"/>
                </a:cubicBezTo>
                <a:cubicBezTo>
                  <a:pt x="10317" y="21504"/>
                  <a:pt x="10336" y="21521"/>
                  <a:pt x="10356" y="21540"/>
                </a:cubicBezTo>
                <a:cubicBezTo>
                  <a:pt x="10390" y="21569"/>
                  <a:pt x="10424" y="21600"/>
                  <a:pt x="10466" y="21600"/>
                </a:cubicBezTo>
                <a:cubicBezTo>
                  <a:pt x="10470" y="21600"/>
                  <a:pt x="10474" y="21600"/>
                  <a:pt x="10479" y="21599"/>
                </a:cubicBezTo>
                <a:cubicBezTo>
                  <a:pt x="10537" y="21590"/>
                  <a:pt x="10579" y="21574"/>
                  <a:pt x="10596" y="21526"/>
                </a:cubicBezTo>
                <a:cubicBezTo>
                  <a:pt x="10609" y="21489"/>
                  <a:pt x="10606" y="21440"/>
                  <a:pt x="10587" y="21371"/>
                </a:cubicBezTo>
                <a:cubicBezTo>
                  <a:pt x="10571" y="21316"/>
                  <a:pt x="10552" y="21260"/>
                  <a:pt x="10533" y="21206"/>
                </a:cubicBezTo>
                <a:cubicBezTo>
                  <a:pt x="10492" y="21087"/>
                  <a:pt x="10450" y="20964"/>
                  <a:pt x="10441" y="20830"/>
                </a:cubicBezTo>
                <a:cubicBezTo>
                  <a:pt x="10431" y="20662"/>
                  <a:pt x="10476" y="20459"/>
                  <a:pt x="10517" y="20280"/>
                </a:cubicBezTo>
                <a:cubicBezTo>
                  <a:pt x="10528" y="20227"/>
                  <a:pt x="10540" y="20177"/>
                  <a:pt x="10549" y="20130"/>
                </a:cubicBezTo>
                <a:cubicBezTo>
                  <a:pt x="10596" y="19898"/>
                  <a:pt x="10647" y="19681"/>
                  <a:pt x="10762" y="19567"/>
                </a:cubicBezTo>
                <a:cubicBezTo>
                  <a:pt x="10775" y="19554"/>
                  <a:pt x="10785" y="19548"/>
                  <a:pt x="10793" y="19548"/>
                </a:cubicBezTo>
                <a:cubicBezTo>
                  <a:pt x="10800" y="19548"/>
                  <a:pt x="10806" y="19552"/>
                  <a:pt x="10813" y="19557"/>
                </a:cubicBezTo>
                <a:cubicBezTo>
                  <a:pt x="10822" y="19563"/>
                  <a:pt x="10833" y="19571"/>
                  <a:pt x="10849" y="19571"/>
                </a:cubicBezTo>
                <a:cubicBezTo>
                  <a:pt x="10858" y="19571"/>
                  <a:pt x="10867" y="19568"/>
                  <a:pt x="10878" y="19562"/>
                </a:cubicBezTo>
                <a:cubicBezTo>
                  <a:pt x="10902" y="19550"/>
                  <a:pt x="10923" y="19515"/>
                  <a:pt x="10931" y="19472"/>
                </a:cubicBezTo>
                <a:cubicBezTo>
                  <a:pt x="10939" y="19436"/>
                  <a:pt x="10936" y="19400"/>
                  <a:pt x="10925" y="19374"/>
                </a:cubicBezTo>
                <a:cubicBezTo>
                  <a:pt x="10917" y="19358"/>
                  <a:pt x="10907" y="19346"/>
                  <a:pt x="10898" y="19334"/>
                </a:cubicBezTo>
                <a:cubicBezTo>
                  <a:pt x="10892" y="19327"/>
                  <a:pt x="10882" y="19315"/>
                  <a:pt x="10881" y="19310"/>
                </a:cubicBezTo>
                <a:cubicBezTo>
                  <a:pt x="10881" y="19310"/>
                  <a:pt x="10883" y="19300"/>
                  <a:pt x="10906" y="19283"/>
                </a:cubicBezTo>
                <a:cubicBezTo>
                  <a:pt x="10921" y="19272"/>
                  <a:pt x="10942" y="19265"/>
                  <a:pt x="10964" y="19265"/>
                </a:cubicBezTo>
                <a:cubicBezTo>
                  <a:pt x="10996" y="19265"/>
                  <a:pt x="11023" y="19279"/>
                  <a:pt x="11036" y="19302"/>
                </a:cubicBezTo>
                <a:lnTo>
                  <a:pt x="11039" y="19307"/>
                </a:lnTo>
                <a:lnTo>
                  <a:pt x="11044" y="19308"/>
                </a:lnTo>
                <a:cubicBezTo>
                  <a:pt x="11054" y="19311"/>
                  <a:pt x="11065" y="19312"/>
                  <a:pt x="11075" y="19312"/>
                </a:cubicBezTo>
                <a:cubicBezTo>
                  <a:pt x="11075" y="19312"/>
                  <a:pt x="11075" y="19312"/>
                  <a:pt x="11075" y="19312"/>
                </a:cubicBezTo>
                <a:cubicBezTo>
                  <a:pt x="11190" y="19312"/>
                  <a:pt x="11290" y="19168"/>
                  <a:pt x="11386" y="19029"/>
                </a:cubicBezTo>
                <a:cubicBezTo>
                  <a:pt x="11463" y="18920"/>
                  <a:pt x="11542" y="18806"/>
                  <a:pt x="11623" y="18773"/>
                </a:cubicBezTo>
                <a:cubicBezTo>
                  <a:pt x="11633" y="18769"/>
                  <a:pt x="11642" y="18766"/>
                  <a:pt x="11650" y="18764"/>
                </a:cubicBezTo>
                <a:cubicBezTo>
                  <a:pt x="11692" y="18750"/>
                  <a:pt x="11731" y="18737"/>
                  <a:pt x="11753" y="18646"/>
                </a:cubicBezTo>
                <a:lnTo>
                  <a:pt x="11763" y="18607"/>
                </a:lnTo>
                <a:lnTo>
                  <a:pt x="11738" y="18617"/>
                </a:lnTo>
                <a:cubicBezTo>
                  <a:pt x="11732" y="18619"/>
                  <a:pt x="11727" y="18620"/>
                  <a:pt x="11721" y="18620"/>
                </a:cubicBezTo>
                <a:cubicBezTo>
                  <a:pt x="11670" y="18620"/>
                  <a:pt x="11614" y="18547"/>
                  <a:pt x="11594" y="18478"/>
                </a:cubicBezTo>
                <a:cubicBezTo>
                  <a:pt x="11602" y="18488"/>
                  <a:pt x="11610" y="18500"/>
                  <a:pt x="11612" y="18506"/>
                </a:cubicBezTo>
                <a:cubicBezTo>
                  <a:pt x="11611" y="18501"/>
                  <a:pt x="11613" y="18493"/>
                  <a:pt x="11616" y="18490"/>
                </a:cubicBezTo>
                <a:lnTo>
                  <a:pt x="11627" y="18531"/>
                </a:lnTo>
                <a:cubicBezTo>
                  <a:pt x="11660" y="18509"/>
                  <a:pt x="11661" y="18458"/>
                  <a:pt x="11661" y="18421"/>
                </a:cubicBezTo>
                <a:cubicBezTo>
                  <a:pt x="11662" y="18377"/>
                  <a:pt x="11664" y="18368"/>
                  <a:pt x="11682" y="18368"/>
                </a:cubicBezTo>
                <a:cubicBezTo>
                  <a:pt x="11686" y="18368"/>
                  <a:pt x="11690" y="18368"/>
                  <a:pt x="11695" y="18370"/>
                </a:cubicBezTo>
                <a:cubicBezTo>
                  <a:pt x="11689" y="18429"/>
                  <a:pt x="11685" y="18488"/>
                  <a:pt x="11704" y="18516"/>
                </a:cubicBezTo>
                <a:cubicBezTo>
                  <a:pt x="11712" y="18528"/>
                  <a:pt x="11721" y="18534"/>
                  <a:pt x="11731" y="18534"/>
                </a:cubicBezTo>
                <a:cubicBezTo>
                  <a:pt x="11744" y="18534"/>
                  <a:pt x="11755" y="18525"/>
                  <a:pt x="11765" y="18517"/>
                </a:cubicBezTo>
                <a:cubicBezTo>
                  <a:pt x="11774" y="18510"/>
                  <a:pt x="11782" y="18503"/>
                  <a:pt x="11790" y="18503"/>
                </a:cubicBezTo>
                <a:cubicBezTo>
                  <a:pt x="11795" y="18503"/>
                  <a:pt x="11803" y="18511"/>
                  <a:pt x="11811" y="18518"/>
                </a:cubicBezTo>
                <a:cubicBezTo>
                  <a:pt x="11822" y="18528"/>
                  <a:pt x="11833" y="18538"/>
                  <a:pt x="11844" y="18538"/>
                </a:cubicBezTo>
                <a:cubicBezTo>
                  <a:pt x="11848" y="18538"/>
                  <a:pt x="11852" y="18536"/>
                  <a:pt x="11856" y="18533"/>
                </a:cubicBezTo>
                <a:cubicBezTo>
                  <a:pt x="11879" y="18516"/>
                  <a:pt x="11882" y="18463"/>
                  <a:pt x="11879" y="18406"/>
                </a:cubicBezTo>
                <a:cubicBezTo>
                  <a:pt x="11890" y="18407"/>
                  <a:pt x="11900" y="18407"/>
                  <a:pt x="11910" y="18408"/>
                </a:cubicBezTo>
                <a:cubicBezTo>
                  <a:pt x="11935" y="18410"/>
                  <a:pt x="11960" y="18412"/>
                  <a:pt x="11985" y="18412"/>
                </a:cubicBezTo>
                <a:cubicBezTo>
                  <a:pt x="11997" y="18412"/>
                  <a:pt x="12009" y="18412"/>
                  <a:pt x="12021" y="18411"/>
                </a:cubicBezTo>
                <a:cubicBezTo>
                  <a:pt x="12049" y="18408"/>
                  <a:pt x="12079" y="18404"/>
                  <a:pt x="12112" y="18399"/>
                </a:cubicBezTo>
                <a:lnTo>
                  <a:pt x="12112" y="18399"/>
                </a:lnTo>
                <a:lnTo>
                  <a:pt x="12119" y="18398"/>
                </a:lnTo>
                <a:lnTo>
                  <a:pt x="12145" y="18394"/>
                </a:lnTo>
                <a:lnTo>
                  <a:pt x="12144" y="18393"/>
                </a:lnTo>
                <a:cubicBezTo>
                  <a:pt x="12194" y="18385"/>
                  <a:pt x="12244" y="18376"/>
                  <a:pt x="12293" y="18366"/>
                </a:cubicBezTo>
                <a:cubicBezTo>
                  <a:pt x="12301" y="18364"/>
                  <a:pt x="12310" y="18362"/>
                  <a:pt x="12318" y="18361"/>
                </a:cubicBezTo>
                <a:cubicBezTo>
                  <a:pt x="12354" y="18354"/>
                  <a:pt x="12392" y="18347"/>
                  <a:pt x="12426" y="18328"/>
                </a:cubicBezTo>
                <a:cubicBezTo>
                  <a:pt x="12441" y="18319"/>
                  <a:pt x="12452" y="18315"/>
                  <a:pt x="12461" y="18315"/>
                </a:cubicBezTo>
                <a:cubicBezTo>
                  <a:pt x="12473" y="18315"/>
                  <a:pt x="12479" y="18323"/>
                  <a:pt x="12492" y="18341"/>
                </a:cubicBezTo>
                <a:cubicBezTo>
                  <a:pt x="12502" y="18355"/>
                  <a:pt x="12515" y="18372"/>
                  <a:pt x="12535" y="18388"/>
                </a:cubicBezTo>
                <a:cubicBezTo>
                  <a:pt x="12539" y="18392"/>
                  <a:pt x="12544" y="18397"/>
                  <a:pt x="12550" y="18402"/>
                </a:cubicBezTo>
                <a:cubicBezTo>
                  <a:pt x="12575" y="18425"/>
                  <a:pt x="12610" y="18457"/>
                  <a:pt x="12641" y="18457"/>
                </a:cubicBezTo>
                <a:cubicBezTo>
                  <a:pt x="12658" y="18457"/>
                  <a:pt x="12672" y="18448"/>
                  <a:pt x="12682" y="18429"/>
                </a:cubicBezTo>
                <a:cubicBezTo>
                  <a:pt x="12687" y="18429"/>
                  <a:pt x="12693" y="18429"/>
                  <a:pt x="12698" y="18429"/>
                </a:cubicBezTo>
                <a:cubicBezTo>
                  <a:pt x="12721" y="18429"/>
                  <a:pt x="12740" y="18433"/>
                  <a:pt x="12757" y="18442"/>
                </a:cubicBezTo>
                <a:cubicBezTo>
                  <a:pt x="12763" y="18445"/>
                  <a:pt x="12770" y="18450"/>
                  <a:pt x="12776" y="18455"/>
                </a:cubicBezTo>
                <a:cubicBezTo>
                  <a:pt x="12788" y="18465"/>
                  <a:pt x="12802" y="18477"/>
                  <a:pt x="12818" y="18477"/>
                </a:cubicBezTo>
                <a:cubicBezTo>
                  <a:pt x="12825" y="18477"/>
                  <a:pt x="12833" y="18474"/>
                  <a:pt x="12840" y="18469"/>
                </a:cubicBezTo>
                <a:lnTo>
                  <a:pt x="12848" y="18463"/>
                </a:lnTo>
                <a:lnTo>
                  <a:pt x="12848" y="18448"/>
                </a:lnTo>
                <a:cubicBezTo>
                  <a:pt x="12847" y="18415"/>
                  <a:pt x="12835" y="18383"/>
                  <a:pt x="12824" y="18352"/>
                </a:cubicBezTo>
                <a:cubicBezTo>
                  <a:pt x="12813" y="18319"/>
                  <a:pt x="12801" y="18285"/>
                  <a:pt x="12806" y="18261"/>
                </a:cubicBezTo>
                <a:cubicBezTo>
                  <a:pt x="12815" y="18220"/>
                  <a:pt x="12863" y="18214"/>
                  <a:pt x="12891" y="18214"/>
                </a:cubicBezTo>
                <a:cubicBezTo>
                  <a:pt x="12905" y="18214"/>
                  <a:pt x="12917" y="18215"/>
                  <a:pt x="12927" y="18217"/>
                </a:cubicBezTo>
                <a:cubicBezTo>
                  <a:pt x="12971" y="18224"/>
                  <a:pt x="13007" y="18263"/>
                  <a:pt x="13045" y="18305"/>
                </a:cubicBezTo>
                <a:cubicBezTo>
                  <a:pt x="13052" y="18313"/>
                  <a:pt x="13059" y="18320"/>
                  <a:pt x="13066" y="18327"/>
                </a:cubicBezTo>
                <a:cubicBezTo>
                  <a:pt x="13093" y="18356"/>
                  <a:pt x="13127" y="18370"/>
                  <a:pt x="13159" y="18383"/>
                </a:cubicBezTo>
                <a:cubicBezTo>
                  <a:pt x="13196" y="18398"/>
                  <a:pt x="13232" y="18412"/>
                  <a:pt x="13257" y="18449"/>
                </a:cubicBezTo>
                <a:cubicBezTo>
                  <a:pt x="13272" y="18471"/>
                  <a:pt x="13278" y="18504"/>
                  <a:pt x="13285" y="18539"/>
                </a:cubicBezTo>
                <a:cubicBezTo>
                  <a:pt x="13293" y="18581"/>
                  <a:pt x="13301" y="18624"/>
                  <a:pt x="13324" y="18650"/>
                </a:cubicBezTo>
                <a:cubicBezTo>
                  <a:pt x="13346" y="18676"/>
                  <a:pt x="13378" y="18680"/>
                  <a:pt x="13406" y="18680"/>
                </a:cubicBezTo>
                <a:cubicBezTo>
                  <a:pt x="13416" y="18680"/>
                  <a:pt x="13426" y="18680"/>
                  <a:pt x="13435" y="18679"/>
                </a:cubicBezTo>
                <a:cubicBezTo>
                  <a:pt x="13444" y="18679"/>
                  <a:pt x="13453" y="18678"/>
                  <a:pt x="13462" y="18678"/>
                </a:cubicBezTo>
                <a:cubicBezTo>
                  <a:pt x="13476" y="18678"/>
                  <a:pt x="13486" y="18679"/>
                  <a:pt x="13493" y="18682"/>
                </a:cubicBezTo>
                <a:lnTo>
                  <a:pt x="13508" y="18686"/>
                </a:lnTo>
                <a:lnTo>
                  <a:pt x="13510" y="18663"/>
                </a:lnTo>
                <a:cubicBezTo>
                  <a:pt x="13512" y="18629"/>
                  <a:pt x="13518" y="18601"/>
                  <a:pt x="13526" y="18591"/>
                </a:cubicBezTo>
                <a:cubicBezTo>
                  <a:pt x="13528" y="18587"/>
                  <a:pt x="13541" y="18574"/>
                  <a:pt x="13589" y="18574"/>
                </a:cubicBezTo>
                <a:cubicBezTo>
                  <a:pt x="13634" y="18574"/>
                  <a:pt x="13688" y="18586"/>
                  <a:pt x="13714" y="18596"/>
                </a:cubicBezTo>
                <a:cubicBezTo>
                  <a:pt x="13708" y="18654"/>
                  <a:pt x="13702" y="18714"/>
                  <a:pt x="13705" y="18753"/>
                </a:cubicBezTo>
                <a:lnTo>
                  <a:pt x="13706" y="18768"/>
                </a:lnTo>
                <a:lnTo>
                  <a:pt x="13715" y="18772"/>
                </a:lnTo>
                <a:cubicBezTo>
                  <a:pt x="13719" y="18774"/>
                  <a:pt x="13723" y="18775"/>
                  <a:pt x="13727" y="18775"/>
                </a:cubicBezTo>
                <a:cubicBezTo>
                  <a:pt x="13776" y="18775"/>
                  <a:pt x="13794" y="18667"/>
                  <a:pt x="13798" y="18645"/>
                </a:cubicBezTo>
                <a:cubicBezTo>
                  <a:pt x="13819" y="18504"/>
                  <a:pt x="13737" y="18453"/>
                  <a:pt x="13657" y="18404"/>
                </a:cubicBezTo>
                <a:cubicBezTo>
                  <a:pt x="13592" y="18364"/>
                  <a:pt x="13526" y="18323"/>
                  <a:pt x="13505" y="18236"/>
                </a:cubicBezTo>
                <a:cubicBezTo>
                  <a:pt x="13515" y="18245"/>
                  <a:pt x="13524" y="18257"/>
                  <a:pt x="13534" y="18269"/>
                </a:cubicBezTo>
                <a:cubicBezTo>
                  <a:pt x="13539" y="18274"/>
                  <a:pt x="13544" y="18280"/>
                  <a:pt x="13550" y="18286"/>
                </a:cubicBezTo>
                <a:cubicBezTo>
                  <a:pt x="13587" y="18328"/>
                  <a:pt x="13612" y="18330"/>
                  <a:pt x="13649" y="18330"/>
                </a:cubicBezTo>
                <a:lnTo>
                  <a:pt x="13666" y="18330"/>
                </a:lnTo>
                <a:cubicBezTo>
                  <a:pt x="13735" y="18330"/>
                  <a:pt x="13775" y="18385"/>
                  <a:pt x="13822" y="18449"/>
                </a:cubicBezTo>
                <a:cubicBezTo>
                  <a:pt x="13843" y="18478"/>
                  <a:pt x="13865" y="18507"/>
                  <a:pt x="13890" y="18533"/>
                </a:cubicBezTo>
                <a:cubicBezTo>
                  <a:pt x="13922" y="18565"/>
                  <a:pt x="13968" y="18570"/>
                  <a:pt x="14008" y="18574"/>
                </a:cubicBezTo>
                <a:cubicBezTo>
                  <a:pt x="14027" y="18577"/>
                  <a:pt x="14045" y="18579"/>
                  <a:pt x="14061" y="18583"/>
                </a:cubicBezTo>
                <a:cubicBezTo>
                  <a:pt x="14080" y="18589"/>
                  <a:pt x="14094" y="18623"/>
                  <a:pt x="14108" y="18660"/>
                </a:cubicBezTo>
                <a:cubicBezTo>
                  <a:pt x="14125" y="18703"/>
                  <a:pt x="14144" y="18751"/>
                  <a:pt x="14178" y="18752"/>
                </a:cubicBezTo>
                <a:cubicBezTo>
                  <a:pt x="14218" y="18752"/>
                  <a:pt x="14261" y="18618"/>
                  <a:pt x="14265" y="18563"/>
                </a:cubicBezTo>
                <a:cubicBezTo>
                  <a:pt x="14269" y="18523"/>
                  <a:pt x="14256" y="18512"/>
                  <a:pt x="14250" y="18510"/>
                </a:cubicBezTo>
                <a:cubicBezTo>
                  <a:pt x="14226" y="18499"/>
                  <a:pt x="14203" y="18498"/>
                  <a:pt x="14181" y="18498"/>
                </a:cubicBezTo>
                <a:cubicBezTo>
                  <a:pt x="14167" y="18498"/>
                  <a:pt x="14154" y="18498"/>
                  <a:pt x="14141" y="18495"/>
                </a:cubicBezTo>
                <a:cubicBezTo>
                  <a:pt x="14094" y="18486"/>
                  <a:pt x="14033" y="18455"/>
                  <a:pt x="14001" y="18406"/>
                </a:cubicBezTo>
                <a:cubicBezTo>
                  <a:pt x="13964" y="18349"/>
                  <a:pt x="13945" y="18279"/>
                  <a:pt x="13925" y="18204"/>
                </a:cubicBezTo>
                <a:lnTo>
                  <a:pt x="13919" y="18182"/>
                </a:lnTo>
                <a:cubicBezTo>
                  <a:pt x="13916" y="18171"/>
                  <a:pt x="13912" y="18162"/>
                  <a:pt x="13908" y="18155"/>
                </a:cubicBezTo>
                <a:cubicBezTo>
                  <a:pt x="13903" y="18145"/>
                  <a:pt x="13900" y="18138"/>
                  <a:pt x="13900" y="18131"/>
                </a:cubicBezTo>
                <a:cubicBezTo>
                  <a:pt x="13900" y="18127"/>
                  <a:pt x="13905" y="18115"/>
                  <a:pt x="13908" y="18109"/>
                </a:cubicBezTo>
                <a:cubicBezTo>
                  <a:pt x="13911" y="18103"/>
                  <a:pt x="13914" y="18095"/>
                  <a:pt x="13916" y="18087"/>
                </a:cubicBezTo>
                <a:cubicBezTo>
                  <a:pt x="13921" y="18117"/>
                  <a:pt x="13930" y="18139"/>
                  <a:pt x="13944" y="18139"/>
                </a:cubicBezTo>
                <a:cubicBezTo>
                  <a:pt x="13966" y="18139"/>
                  <a:pt x="13975" y="18092"/>
                  <a:pt x="13975" y="18045"/>
                </a:cubicBezTo>
                <a:cubicBezTo>
                  <a:pt x="13975" y="17998"/>
                  <a:pt x="13966" y="17950"/>
                  <a:pt x="13944" y="17950"/>
                </a:cubicBezTo>
                <a:cubicBezTo>
                  <a:pt x="13924" y="17950"/>
                  <a:pt x="13915" y="17992"/>
                  <a:pt x="13914" y="18036"/>
                </a:cubicBezTo>
                <a:cubicBezTo>
                  <a:pt x="13890" y="17946"/>
                  <a:pt x="13795" y="17936"/>
                  <a:pt x="13723" y="17930"/>
                </a:cubicBezTo>
                <a:cubicBezTo>
                  <a:pt x="13700" y="17928"/>
                  <a:pt x="13679" y="17926"/>
                  <a:pt x="13668" y="17922"/>
                </a:cubicBezTo>
                <a:cubicBezTo>
                  <a:pt x="13640" y="17912"/>
                  <a:pt x="13543" y="17853"/>
                  <a:pt x="13530" y="17828"/>
                </a:cubicBezTo>
                <a:cubicBezTo>
                  <a:pt x="13529" y="17804"/>
                  <a:pt x="13533" y="17783"/>
                  <a:pt x="13541" y="17769"/>
                </a:cubicBezTo>
                <a:cubicBezTo>
                  <a:pt x="13550" y="17753"/>
                  <a:pt x="13564" y="17745"/>
                  <a:pt x="13580" y="17745"/>
                </a:cubicBezTo>
                <a:lnTo>
                  <a:pt x="13584" y="17745"/>
                </a:lnTo>
                <a:cubicBezTo>
                  <a:pt x="13620" y="17748"/>
                  <a:pt x="13662" y="17785"/>
                  <a:pt x="13703" y="17820"/>
                </a:cubicBezTo>
                <a:cubicBezTo>
                  <a:pt x="13733" y="17847"/>
                  <a:pt x="13763" y="17874"/>
                  <a:pt x="13793" y="17888"/>
                </a:cubicBezTo>
                <a:cubicBezTo>
                  <a:pt x="13838" y="17909"/>
                  <a:pt x="13867" y="17920"/>
                  <a:pt x="13880" y="17920"/>
                </a:cubicBezTo>
                <a:cubicBezTo>
                  <a:pt x="13882" y="17920"/>
                  <a:pt x="13890" y="17920"/>
                  <a:pt x="13895" y="17911"/>
                </a:cubicBezTo>
                <a:lnTo>
                  <a:pt x="13899" y="17902"/>
                </a:lnTo>
                <a:lnTo>
                  <a:pt x="13898" y="17892"/>
                </a:lnTo>
                <a:cubicBezTo>
                  <a:pt x="13896" y="17872"/>
                  <a:pt x="13888" y="17857"/>
                  <a:pt x="13879" y="17843"/>
                </a:cubicBezTo>
                <a:cubicBezTo>
                  <a:pt x="13867" y="17822"/>
                  <a:pt x="13863" y="17814"/>
                  <a:pt x="13866" y="17803"/>
                </a:cubicBezTo>
                <a:cubicBezTo>
                  <a:pt x="13867" y="17798"/>
                  <a:pt x="13870" y="17786"/>
                  <a:pt x="13894" y="17786"/>
                </a:cubicBezTo>
                <a:cubicBezTo>
                  <a:pt x="13908" y="17786"/>
                  <a:pt x="13925" y="17791"/>
                  <a:pt x="13939" y="17795"/>
                </a:cubicBezTo>
                <a:cubicBezTo>
                  <a:pt x="13947" y="17797"/>
                  <a:pt x="13954" y="17799"/>
                  <a:pt x="13959" y="17800"/>
                </a:cubicBezTo>
                <a:cubicBezTo>
                  <a:pt x="13967" y="17801"/>
                  <a:pt x="13974" y="17802"/>
                  <a:pt x="13981" y="17802"/>
                </a:cubicBezTo>
                <a:cubicBezTo>
                  <a:pt x="13987" y="17802"/>
                  <a:pt x="13993" y="17801"/>
                  <a:pt x="13998" y="17800"/>
                </a:cubicBezTo>
                <a:cubicBezTo>
                  <a:pt x="14000" y="17800"/>
                  <a:pt x="14002" y="17799"/>
                  <a:pt x="14003" y="17798"/>
                </a:cubicBezTo>
                <a:lnTo>
                  <a:pt x="14005" y="17803"/>
                </a:lnTo>
                <a:lnTo>
                  <a:pt x="14015" y="17800"/>
                </a:lnTo>
                <a:cubicBezTo>
                  <a:pt x="14031" y="17794"/>
                  <a:pt x="14047" y="17782"/>
                  <a:pt x="14068" y="17761"/>
                </a:cubicBezTo>
                <a:cubicBezTo>
                  <a:pt x="14147" y="17685"/>
                  <a:pt x="14219" y="17668"/>
                  <a:pt x="14297" y="17649"/>
                </a:cubicBezTo>
                <a:cubicBezTo>
                  <a:pt x="14327" y="17642"/>
                  <a:pt x="14359" y="17634"/>
                  <a:pt x="14393" y="17622"/>
                </a:cubicBezTo>
                <a:cubicBezTo>
                  <a:pt x="14428" y="17598"/>
                  <a:pt x="14464" y="17585"/>
                  <a:pt x="14503" y="17583"/>
                </a:cubicBezTo>
                <a:cubicBezTo>
                  <a:pt x="14507" y="17583"/>
                  <a:pt x="14510" y="17583"/>
                  <a:pt x="14513" y="17583"/>
                </a:cubicBezTo>
                <a:lnTo>
                  <a:pt x="14529" y="17583"/>
                </a:lnTo>
                <a:lnTo>
                  <a:pt x="14529" y="17582"/>
                </a:lnTo>
                <a:cubicBezTo>
                  <a:pt x="14550" y="17586"/>
                  <a:pt x="14570" y="17594"/>
                  <a:pt x="14588" y="17610"/>
                </a:cubicBezTo>
                <a:cubicBezTo>
                  <a:pt x="14591" y="17613"/>
                  <a:pt x="14598" y="17622"/>
                  <a:pt x="14604" y="17630"/>
                </a:cubicBezTo>
                <a:cubicBezTo>
                  <a:pt x="14621" y="17653"/>
                  <a:pt x="14640" y="17679"/>
                  <a:pt x="14657" y="17679"/>
                </a:cubicBezTo>
                <a:cubicBezTo>
                  <a:pt x="14662" y="17679"/>
                  <a:pt x="14667" y="17677"/>
                  <a:pt x="14671" y="17672"/>
                </a:cubicBezTo>
                <a:cubicBezTo>
                  <a:pt x="14684" y="17657"/>
                  <a:pt x="14683" y="17622"/>
                  <a:pt x="14677" y="17526"/>
                </a:cubicBezTo>
                <a:cubicBezTo>
                  <a:pt x="14675" y="17491"/>
                  <a:pt x="14671" y="17439"/>
                  <a:pt x="14672" y="17408"/>
                </a:cubicBezTo>
                <a:cubicBezTo>
                  <a:pt x="14677" y="17433"/>
                  <a:pt x="14683" y="17469"/>
                  <a:pt x="14686" y="17486"/>
                </a:cubicBezTo>
                <a:cubicBezTo>
                  <a:pt x="14690" y="17508"/>
                  <a:pt x="14692" y="17520"/>
                  <a:pt x="14694" y="17526"/>
                </a:cubicBezTo>
                <a:cubicBezTo>
                  <a:pt x="14714" y="17595"/>
                  <a:pt x="14762" y="17669"/>
                  <a:pt x="14822" y="17670"/>
                </a:cubicBezTo>
                <a:cubicBezTo>
                  <a:pt x="14864" y="17670"/>
                  <a:pt x="14891" y="17629"/>
                  <a:pt x="14915" y="17593"/>
                </a:cubicBezTo>
                <a:cubicBezTo>
                  <a:pt x="14931" y="17570"/>
                  <a:pt x="14945" y="17548"/>
                  <a:pt x="14963" y="17536"/>
                </a:cubicBezTo>
                <a:cubicBezTo>
                  <a:pt x="14977" y="17526"/>
                  <a:pt x="14993" y="17522"/>
                  <a:pt x="15012" y="17522"/>
                </a:cubicBezTo>
                <a:cubicBezTo>
                  <a:pt x="15032" y="17522"/>
                  <a:pt x="15054" y="17527"/>
                  <a:pt x="15076" y="17532"/>
                </a:cubicBezTo>
                <a:cubicBezTo>
                  <a:pt x="15097" y="17537"/>
                  <a:pt x="15120" y="17542"/>
                  <a:pt x="15141" y="17542"/>
                </a:cubicBezTo>
                <a:lnTo>
                  <a:pt x="15147" y="17542"/>
                </a:lnTo>
                <a:cubicBezTo>
                  <a:pt x="15201" y="17540"/>
                  <a:pt x="15251" y="17531"/>
                  <a:pt x="15300" y="17522"/>
                </a:cubicBezTo>
                <a:cubicBezTo>
                  <a:pt x="15354" y="17513"/>
                  <a:pt x="15406" y="17504"/>
                  <a:pt x="15457" y="17504"/>
                </a:cubicBezTo>
                <a:cubicBezTo>
                  <a:pt x="15549" y="17504"/>
                  <a:pt x="15624" y="17534"/>
                  <a:pt x="15700" y="17601"/>
                </a:cubicBezTo>
                <a:cubicBezTo>
                  <a:pt x="15741" y="17637"/>
                  <a:pt x="15777" y="17690"/>
                  <a:pt x="15811" y="17741"/>
                </a:cubicBezTo>
                <a:cubicBezTo>
                  <a:pt x="15848" y="17796"/>
                  <a:pt x="15885" y="17852"/>
                  <a:pt x="15932" y="17891"/>
                </a:cubicBezTo>
                <a:cubicBezTo>
                  <a:pt x="15968" y="17922"/>
                  <a:pt x="16004" y="17938"/>
                  <a:pt x="16039" y="17938"/>
                </a:cubicBezTo>
                <a:lnTo>
                  <a:pt x="16039" y="17938"/>
                </a:lnTo>
                <a:cubicBezTo>
                  <a:pt x="16144" y="17938"/>
                  <a:pt x="16223" y="17804"/>
                  <a:pt x="16299" y="17674"/>
                </a:cubicBezTo>
                <a:cubicBezTo>
                  <a:pt x="16346" y="17595"/>
                  <a:pt x="16391" y="17520"/>
                  <a:pt x="16439" y="17478"/>
                </a:cubicBezTo>
                <a:cubicBezTo>
                  <a:pt x="16445" y="17473"/>
                  <a:pt x="16490" y="17459"/>
                  <a:pt x="16516" y="17456"/>
                </a:cubicBezTo>
                <a:cubicBezTo>
                  <a:pt x="16511" y="17482"/>
                  <a:pt x="16511" y="17506"/>
                  <a:pt x="16516" y="17527"/>
                </a:cubicBezTo>
                <a:cubicBezTo>
                  <a:pt x="16529" y="17583"/>
                  <a:pt x="16572" y="17610"/>
                  <a:pt x="16617" y="17638"/>
                </a:cubicBezTo>
                <a:cubicBezTo>
                  <a:pt x="16649" y="17658"/>
                  <a:pt x="16681" y="17678"/>
                  <a:pt x="16700" y="17707"/>
                </a:cubicBezTo>
                <a:cubicBezTo>
                  <a:pt x="16732" y="17753"/>
                  <a:pt x="16760" y="17821"/>
                  <a:pt x="16790" y="17893"/>
                </a:cubicBezTo>
                <a:cubicBezTo>
                  <a:pt x="16844" y="18025"/>
                  <a:pt x="16900" y="18162"/>
                  <a:pt x="16990" y="18191"/>
                </a:cubicBezTo>
                <a:cubicBezTo>
                  <a:pt x="16997" y="18193"/>
                  <a:pt x="17003" y="18194"/>
                  <a:pt x="17011" y="18194"/>
                </a:cubicBezTo>
                <a:cubicBezTo>
                  <a:pt x="17022" y="18194"/>
                  <a:pt x="17034" y="18191"/>
                  <a:pt x="17045" y="18189"/>
                </a:cubicBezTo>
                <a:cubicBezTo>
                  <a:pt x="17056" y="18187"/>
                  <a:pt x="17066" y="18185"/>
                  <a:pt x="17075" y="18185"/>
                </a:cubicBezTo>
                <a:cubicBezTo>
                  <a:pt x="17093" y="18185"/>
                  <a:pt x="17105" y="18192"/>
                  <a:pt x="17115" y="18210"/>
                </a:cubicBezTo>
                <a:cubicBezTo>
                  <a:pt x="17140" y="18254"/>
                  <a:pt x="17121" y="18330"/>
                  <a:pt x="17101" y="18367"/>
                </a:cubicBezTo>
                <a:lnTo>
                  <a:pt x="17122" y="18397"/>
                </a:lnTo>
                <a:cubicBezTo>
                  <a:pt x="17121" y="18398"/>
                  <a:pt x="17119" y="18399"/>
                  <a:pt x="17116" y="18399"/>
                </a:cubicBezTo>
                <a:cubicBezTo>
                  <a:pt x="17116" y="18399"/>
                  <a:pt x="17115" y="18399"/>
                  <a:pt x="17115" y="18399"/>
                </a:cubicBezTo>
                <a:cubicBezTo>
                  <a:pt x="17130" y="18410"/>
                  <a:pt x="17169" y="18546"/>
                  <a:pt x="17173" y="18571"/>
                </a:cubicBezTo>
                <a:cubicBezTo>
                  <a:pt x="17177" y="18631"/>
                  <a:pt x="17168" y="18695"/>
                  <a:pt x="17159" y="18756"/>
                </a:cubicBezTo>
                <a:cubicBezTo>
                  <a:pt x="17156" y="18775"/>
                  <a:pt x="17153" y="18794"/>
                  <a:pt x="17151" y="18812"/>
                </a:cubicBezTo>
                <a:cubicBezTo>
                  <a:pt x="17067" y="19485"/>
                  <a:pt x="17419" y="19958"/>
                  <a:pt x="17730" y="20376"/>
                </a:cubicBezTo>
                <a:cubicBezTo>
                  <a:pt x="17881" y="20578"/>
                  <a:pt x="18023" y="20769"/>
                  <a:pt x="18114" y="20972"/>
                </a:cubicBezTo>
                <a:cubicBezTo>
                  <a:pt x="18124" y="20994"/>
                  <a:pt x="18126" y="21008"/>
                  <a:pt x="18123" y="21023"/>
                </a:cubicBezTo>
                <a:cubicBezTo>
                  <a:pt x="18121" y="21031"/>
                  <a:pt x="18115" y="21038"/>
                  <a:pt x="18109" y="21046"/>
                </a:cubicBezTo>
                <a:cubicBezTo>
                  <a:pt x="18101" y="21055"/>
                  <a:pt x="18092" y="21066"/>
                  <a:pt x="18088" y="21083"/>
                </a:cubicBezTo>
                <a:cubicBezTo>
                  <a:pt x="18070" y="21165"/>
                  <a:pt x="18086" y="21237"/>
                  <a:pt x="18131" y="21270"/>
                </a:cubicBezTo>
                <a:cubicBezTo>
                  <a:pt x="18140" y="21277"/>
                  <a:pt x="18154" y="21285"/>
                  <a:pt x="18169" y="21285"/>
                </a:cubicBezTo>
                <a:cubicBezTo>
                  <a:pt x="18178" y="21285"/>
                  <a:pt x="18187" y="21282"/>
                  <a:pt x="18194" y="21275"/>
                </a:cubicBezTo>
                <a:cubicBezTo>
                  <a:pt x="18203" y="21265"/>
                  <a:pt x="18226" y="21222"/>
                  <a:pt x="18217" y="21190"/>
                </a:cubicBezTo>
                <a:cubicBezTo>
                  <a:pt x="18209" y="21162"/>
                  <a:pt x="18193" y="21148"/>
                  <a:pt x="18179" y="21136"/>
                </a:cubicBezTo>
                <a:cubicBezTo>
                  <a:pt x="18171" y="21129"/>
                  <a:pt x="18161" y="21121"/>
                  <a:pt x="18160" y="21113"/>
                </a:cubicBezTo>
                <a:cubicBezTo>
                  <a:pt x="18160" y="21112"/>
                  <a:pt x="18159" y="21106"/>
                  <a:pt x="18163" y="21095"/>
                </a:cubicBezTo>
                <a:cubicBezTo>
                  <a:pt x="18181" y="21104"/>
                  <a:pt x="18196" y="21121"/>
                  <a:pt x="18212" y="21139"/>
                </a:cubicBezTo>
                <a:cubicBezTo>
                  <a:pt x="18234" y="21165"/>
                  <a:pt x="18257" y="21190"/>
                  <a:pt x="18287" y="21196"/>
                </a:cubicBezTo>
                <a:cubicBezTo>
                  <a:pt x="18292" y="21197"/>
                  <a:pt x="18296" y="21198"/>
                  <a:pt x="18301" y="21198"/>
                </a:cubicBezTo>
                <a:cubicBezTo>
                  <a:pt x="18347" y="21198"/>
                  <a:pt x="18394" y="21154"/>
                  <a:pt x="18429" y="21116"/>
                </a:cubicBezTo>
                <a:cubicBezTo>
                  <a:pt x="18433" y="21111"/>
                  <a:pt x="18437" y="21107"/>
                  <a:pt x="18443" y="21101"/>
                </a:cubicBezTo>
                <a:cubicBezTo>
                  <a:pt x="18463" y="21081"/>
                  <a:pt x="18489" y="21056"/>
                  <a:pt x="18498" y="21025"/>
                </a:cubicBezTo>
                <a:cubicBezTo>
                  <a:pt x="18513" y="20977"/>
                  <a:pt x="18491" y="20946"/>
                  <a:pt x="18476" y="20925"/>
                </a:cubicBezTo>
                <a:cubicBezTo>
                  <a:pt x="18472" y="20920"/>
                  <a:pt x="18469" y="20915"/>
                  <a:pt x="18466" y="20910"/>
                </a:cubicBezTo>
                <a:cubicBezTo>
                  <a:pt x="18434" y="20857"/>
                  <a:pt x="18472" y="20699"/>
                  <a:pt x="18500" y="20584"/>
                </a:cubicBezTo>
                <a:cubicBezTo>
                  <a:pt x="18513" y="20529"/>
                  <a:pt x="18525" y="20481"/>
                  <a:pt x="18529" y="20449"/>
                </a:cubicBezTo>
                <a:cubicBezTo>
                  <a:pt x="18562" y="20152"/>
                  <a:pt x="18567" y="19619"/>
                  <a:pt x="18447" y="19367"/>
                </a:cubicBezTo>
                <a:cubicBezTo>
                  <a:pt x="18397" y="19262"/>
                  <a:pt x="18358" y="19150"/>
                  <a:pt x="18321" y="19041"/>
                </a:cubicBezTo>
                <a:cubicBezTo>
                  <a:pt x="18293" y="18960"/>
                  <a:pt x="18265" y="18877"/>
                  <a:pt x="18231" y="18796"/>
                </a:cubicBezTo>
                <a:cubicBezTo>
                  <a:pt x="18219" y="18767"/>
                  <a:pt x="18207" y="18740"/>
                  <a:pt x="18195" y="18713"/>
                </a:cubicBezTo>
                <a:cubicBezTo>
                  <a:pt x="18154" y="18620"/>
                  <a:pt x="18118" y="18540"/>
                  <a:pt x="18107" y="18418"/>
                </a:cubicBezTo>
                <a:cubicBezTo>
                  <a:pt x="18099" y="18326"/>
                  <a:pt x="18037" y="18154"/>
                  <a:pt x="18005" y="18062"/>
                </a:cubicBezTo>
                <a:lnTo>
                  <a:pt x="17998" y="18043"/>
                </a:lnTo>
                <a:cubicBezTo>
                  <a:pt x="17983" y="18002"/>
                  <a:pt x="17961" y="17974"/>
                  <a:pt x="17940" y="17948"/>
                </a:cubicBezTo>
                <a:cubicBezTo>
                  <a:pt x="17920" y="17923"/>
                  <a:pt x="17901" y="17900"/>
                  <a:pt x="17889" y="17866"/>
                </a:cubicBezTo>
                <a:cubicBezTo>
                  <a:pt x="17876" y="17831"/>
                  <a:pt x="17874" y="17789"/>
                  <a:pt x="17871" y="17745"/>
                </a:cubicBezTo>
                <a:cubicBezTo>
                  <a:pt x="17868" y="17700"/>
                  <a:pt x="17864" y="17653"/>
                  <a:pt x="17850" y="17609"/>
                </a:cubicBezTo>
                <a:cubicBezTo>
                  <a:pt x="17839" y="17578"/>
                  <a:pt x="17825" y="17549"/>
                  <a:pt x="17811" y="17521"/>
                </a:cubicBezTo>
                <a:cubicBezTo>
                  <a:pt x="17793" y="17484"/>
                  <a:pt x="17776" y="17449"/>
                  <a:pt x="17766" y="17408"/>
                </a:cubicBezTo>
                <a:cubicBezTo>
                  <a:pt x="17759" y="17379"/>
                  <a:pt x="17758" y="17346"/>
                  <a:pt x="17756" y="17311"/>
                </a:cubicBezTo>
                <a:cubicBezTo>
                  <a:pt x="17754" y="17258"/>
                  <a:pt x="17751" y="17202"/>
                  <a:pt x="17728" y="17157"/>
                </a:cubicBezTo>
                <a:cubicBezTo>
                  <a:pt x="17715" y="17132"/>
                  <a:pt x="17697" y="17126"/>
                  <a:pt x="17681" y="17121"/>
                </a:cubicBezTo>
                <a:cubicBezTo>
                  <a:pt x="17670" y="17117"/>
                  <a:pt x="17659" y="17113"/>
                  <a:pt x="17656" y="17105"/>
                </a:cubicBezTo>
                <a:cubicBezTo>
                  <a:pt x="17633" y="17054"/>
                  <a:pt x="17637" y="17040"/>
                  <a:pt x="17645" y="17010"/>
                </a:cubicBezTo>
                <a:cubicBezTo>
                  <a:pt x="17651" y="16988"/>
                  <a:pt x="17658" y="16960"/>
                  <a:pt x="17657" y="16914"/>
                </a:cubicBezTo>
                <a:cubicBezTo>
                  <a:pt x="17656" y="16835"/>
                  <a:pt x="17647" y="16761"/>
                  <a:pt x="17639" y="16688"/>
                </a:cubicBezTo>
                <a:lnTo>
                  <a:pt x="17634" y="16645"/>
                </a:lnTo>
                <a:cubicBezTo>
                  <a:pt x="17626" y="16580"/>
                  <a:pt x="17620" y="16510"/>
                  <a:pt x="17620" y="16434"/>
                </a:cubicBezTo>
                <a:cubicBezTo>
                  <a:pt x="17620" y="16395"/>
                  <a:pt x="17619" y="16385"/>
                  <a:pt x="17602" y="16368"/>
                </a:cubicBezTo>
                <a:cubicBezTo>
                  <a:pt x="17600" y="16366"/>
                  <a:pt x="17597" y="16364"/>
                  <a:pt x="17594" y="16360"/>
                </a:cubicBezTo>
                <a:cubicBezTo>
                  <a:pt x="17569" y="16334"/>
                  <a:pt x="17573" y="16282"/>
                  <a:pt x="17580" y="16217"/>
                </a:cubicBezTo>
                <a:cubicBezTo>
                  <a:pt x="17581" y="16208"/>
                  <a:pt x="17582" y="16199"/>
                  <a:pt x="17583" y="16191"/>
                </a:cubicBezTo>
                <a:cubicBezTo>
                  <a:pt x="17584" y="16180"/>
                  <a:pt x="17585" y="16167"/>
                  <a:pt x="17585" y="16154"/>
                </a:cubicBezTo>
                <a:cubicBezTo>
                  <a:pt x="17585" y="16134"/>
                  <a:pt x="17586" y="16111"/>
                  <a:pt x="17590" y="16097"/>
                </a:cubicBezTo>
                <a:cubicBezTo>
                  <a:pt x="17593" y="16088"/>
                  <a:pt x="17598" y="16084"/>
                  <a:pt x="17606" y="16077"/>
                </a:cubicBezTo>
                <a:cubicBezTo>
                  <a:pt x="17611" y="16072"/>
                  <a:pt x="17618" y="16066"/>
                  <a:pt x="17624" y="16058"/>
                </a:cubicBezTo>
                <a:cubicBezTo>
                  <a:pt x="17647" y="16024"/>
                  <a:pt x="17657" y="15945"/>
                  <a:pt x="17651" y="15902"/>
                </a:cubicBezTo>
                <a:cubicBezTo>
                  <a:pt x="17649" y="15892"/>
                  <a:pt x="17625" y="15836"/>
                  <a:pt x="17605" y="15810"/>
                </a:cubicBezTo>
                <a:cubicBezTo>
                  <a:pt x="17614" y="15784"/>
                  <a:pt x="17628" y="15762"/>
                  <a:pt x="17642" y="15739"/>
                </a:cubicBezTo>
                <a:cubicBezTo>
                  <a:pt x="17657" y="15714"/>
                  <a:pt x="17672" y="15689"/>
                  <a:pt x="17683" y="15658"/>
                </a:cubicBezTo>
                <a:cubicBezTo>
                  <a:pt x="17694" y="15627"/>
                  <a:pt x="17698" y="15597"/>
                  <a:pt x="17702" y="15567"/>
                </a:cubicBezTo>
                <a:cubicBezTo>
                  <a:pt x="17706" y="15538"/>
                  <a:pt x="17709" y="15510"/>
                  <a:pt x="17720" y="15484"/>
                </a:cubicBezTo>
                <a:lnTo>
                  <a:pt x="17721" y="15484"/>
                </a:lnTo>
                <a:cubicBezTo>
                  <a:pt x="17722" y="15480"/>
                  <a:pt x="17724" y="15477"/>
                  <a:pt x="17726" y="15473"/>
                </a:cubicBezTo>
                <a:cubicBezTo>
                  <a:pt x="17747" y="15434"/>
                  <a:pt x="17774" y="15403"/>
                  <a:pt x="17801" y="15373"/>
                </a:cubicBezTo>
                <a:cubicBezTo>
                  <a:pt x="17850" y="15318"/>
                  <a:pt x="17900" y="15262"/>
                  <a:pt x="17917" y="15150"/>
                </a:cubicBezTo>
                <a:cubicBezTo>
                  <a:pt x="17920" y="15128"/>
                  <a:pt x="17919" y="15102"/>
                  <a:pt x="17918" y="15074"/>
                </a:cubicBezTo>
                <a:cubicBezTo>
                  <a:pt x="17916" y="15013"/>
                  <a:pt x="17916" y="14975"/>
                  <a:pt x="17941" y="14962"/>
                </a:cubicBezTo>
                <a:cubicBezTo>
                  <a:pt x="17966" y="14962"/>
                  <a:pt x="18062" y="14979"/>
                  <a:pt x="18073" y="14985"/>
                </a:cubicBezTo>
                <a:lnTo>
                  <a:pt x="18078" y="14965"/>
                </a:lnTo>
                <a:lnTo>
                  <a:pt x="18088" y="14948"/>
                </a:lnTo>
                <a:cubicBezTo>
                  <a:pt x="18056" y="14902"/>
                  <a:pt x="18054" y="14882"/>
                  <a:pt x="18055" y="14875"/>
                </a:cubicBezTo>
                <a:cubicBezTo>
                  <a:pt x="18057" y="14859"/>
                  <a:pt x="18080" y="14845"/>
                  <a:pt x="18101" y="14833"/>
                </a:cubicBezTo>
                <a:cubicBezTo>
                  <a:pt x="18134" y="14813"/>
                  <a:pt x="18171" y="14790"/>
                  <a:pt x="18183" y="14736"/>
                </a:cubicBezTo>
                <a:cubicBezTo>
                  <a:pt x="18191" y="14705"/>
                  <a:pt x="18192" y="14679"/>
                  <a:pt x="18192" y="14656"/>
                </a:cubicBezTo>
                <a:cubicBezTo>
                  <a:pt x="18194" y="14621"/>
                  <a:pt x="18194" y="14598"/>
                  <a:pt x="18218" y="14566"/>
                </a:cubicBezTo>
                <a:cubicBezTo>
                  <a:pt x="18229" y="14551"/>
                  <a:pt x="18239" y="14543"/>
                  <a:pt x="18249" y="14535"/>
                </a:cubicBezTo>
                <a:cubicBezTo>
                  <a:pt x="18267" y="14520"/>
                  <a:pt x="18285" y="14505"/>
                  <a:pt x="18301" y="14457"/>
                </a:cubicBezTo>
                <a:cubicBezTo>
                  <a:pt x="18323" y="14391"/>
                  <a:pt x="18330" y="14315"/>
                  <a:pt x="18337" y="14241"/>
                </a:cubicBezTo>
                <a:cubicBezTo>
                  <a:pt x="18343" y="14182"/>
                  <a:pt x="18348" y="14127"/>
                  <a:pt x="18360" y="14077"/>
                </a:cubicBezTo>
                <a:cubicBezTo>
                  <a:pt x="18390" y="13950"/>
                  <a:pt x="18434" y="13871"/>
                  <a:pt x="18502" y="13821"/>
                </a:cubicBezTo>
                <a:cubicBezTo>
                  <a:pt x="18531" y="13799"/>
                  <a:pt x="18554" y="13774"/>
                  <a:pt x="18575" y="13744"/>
                </a:cubicBezTo>
                <a:lnTo>
                  <a:pt x="18576" y="13745"/>
                </a:lnTo>
                <a:lnTo>
                  <a:pt x="18583" y="13733"/>
                </a:lnTo>
                <a:cubicBezTo>
                  <a:pt x="18583" y="13733"/>
                  <a:pt x="18584" y="13732"/>
                  <a:pt x="18584" y="13732"/>
                </a:cubicBezTo>
                <a:lnTo>
                  <a:pt x="18588" y="13725"/>
                </a:lnTo>
                <a:lnTo>
                  <a:pt x="18588" y="13724"/>
                </a:lnTo>
                <a:cubicBezTo>
                  <a:pt x="18612" y="13684"/>
                  <a:pt x="18631" y="13638"/>
                  <a:pt x="18651" y="13587"/>
                </a:cubicBezTo>
                <a:cubicBezTo>
                  <a:pt x="18666" y="13591"/>
                  <a:pt x="18687" y="13604"/>
                  <a:pt x="18707" y="13617"/>
                </a:cubicBezTo>
                <a:cubicBezTo>
                  <a:pt x="18734" y="13634"/>
                  <a:pt x="18762" y="13652"/>
                  <a:pt x="18786" y="13652"/>
                </a:cubicBezTo>
                <a:cubicBezTo>
                  <a:pt x="18792" y="13652"/>
                  <a:pt x="18799" y="13651"/>
                  <a:pt x="18804" y="13648"/>
                </a:cubicBezTo>
                <a:cubicBezTo>
                  <a:pt x="18858" y="13618"/>
                  <a:pt x="18847" y="13539"/>
                  <a:pt x="18839" y="13486"/>
                </a:cubicBezTo>
                <a:cubicBezTo>
                  <a:pt x="18836" y="13469"/>
                  <a:pt x="18834" y="13452"/>
                  <a:pt x="18833" y="13438"/>
                </a:cubicBezTo>
                <a:cubicBezTo>
                  <a:pt x="18829" y="13372"/>
                  <a:pt x="18839" y="13349"/>
                  <a:pt x="18861" y="13300"/>
                </a:cubicBezTo>
                <a:cubicBezTo>
                  <a:pt x="18865" y="13291"/>
                  <a:pt x="18869" y="13281"/>
                  <a:pt x="18874" y="13270"/>
                </a:cubicBezTo>
                <a:cubicBezTo>
                  <a:pt x="18897" y="13215"/>
                  <a:pt x="18925" y="13164"/>
                  <a:pt x="18953" y="13114"/>
                </a:cubicBezTo>
                <a:cubicBezTo>
                  <a:pt x="18977" y="13068"/>
                  <a:pt x="19003" y="13021"/>
                  <a:pt x="19025" y="12971"/>
                </a:cubicBezTo>
                <a:cubicBezTo>
                  <a:pt x="19050" y="12915"/>
                  <a:pt x="19093" y="12874"/>
                  <a:pt x="19137" y="12831"/>
                </a:cubicBezTo>
                <a:cubicBezTo>
                  <a:pt x="19174" y="12795"/>
                  <a:pt x="19211" y="12759"/>
                  <a:pt x="19240" y="12713"/>
                </a:cubicBezTo>
                <a:cubicBezTo>
                  <a:pt x="19257" y="12732"/>
                  <a:pt x="19281" y="12750"/>
                  <a:pt x="19303" y="12750"/>
                </a:cubicBezTo>
                <a:cubicBezTo>
                  <a:pt x="19322" y="12750"/>
                  <a:pt x="19338" y="12735"/>
                  <a:pt x="19347" y="12708"/>
                </a:cubicBezTo>
                <a:cubicBezTo>
                  <a:pt x="19367" y="12646"/>
                  <a:pt x="19322" y="12552"/>
                  <a:pt x="19298" y="12526"/>
                </a:cubicBezTo>
                <a:cubicBezTo>
                  <a:pt x="19290" y="12517"/>
                  <a:pt x="19280" y="12508"/>
                  <a:pt x="19269" y="12500"/>
                </a:cubicBezTo>
                <a:cubicBezTo>
                  <a:pt x="19228" y="12467"/>
                  <a:pt x="19210" y="12446"/>
                  <a:pt x="19222" y="12400"/>
                </a:cubicBezTo>
                <a:cubicBezTo>
                  <a:pt x="19235" y="12354"/>
                  <a:pt x="19248" y="12354"/>
                  <a:pt x="19253" y="12354"/>
                </a:cubicBezTo>
                <a:cubicBezTo>
                  <a:pt x="19294" y="12354"/>
                  <a:pt x="19354" y="12492"/>
                  <a:pt x="19377" y="12543"/>
                </a:cubicBezTo>
                <a:lnTo>
                  <a:pt x="19402" y="12600"/>
                </a:lnTo>
                <a:lnTo>
                  <a:pt x="19407" y="12547"/>
                </a:lnTo>
                <a:cubicBezTo>
                  <a:pt x="19416" y="12456"/>
                  <a:pt x="19388" y="12311"/>
                  <a:pt x="19347" y="12244"/>
                </a:cubicBezTo>
                <a:cubicBezTo>
                  <a:pt x="19333" y="12220"/>
                  <a:pt x="19305" y="12181"/>
                  <a:pt x="19276" y="12181"/>
                </a:cubicBezTo>
                <a:cubicBezTo>
                  <a:pt x="19261" y="12181"/>
                  <a:pt x="19241" y="12191"/>
                  <a:pt x="19227" y="12237"/>
                </a:cubicBezTo>
                <a:cubicBezTo>
                  <a:pt x="19214" y="12228"/>
                  <a:pt x="19198" y="12206"/>
                  <a:pt x="19187" y="12180"/>
                </a:cubicBezTo>
                <a:cubicBezTo>
                  <a:pt x="19177" y="12158"/>
                  <a:pt x="19173" y="12137"/>
                  <a:pt x="19176" y="12123"/>
                </a:cubicBezTo>
                <a:cubicBezTo>
                  <a:pt x="19181" y="12095"/>
                  <a:pt x="19192" y="12084"/>
                  <a:pt x="19216" y="12084"/>
                </a:cubicBezTo>
                <a:cubicBezTo>
                  <a:pt x="19225" y="12084"/>
                  <a:pt x="19234" y="12086"/>
                  <a:pt x="19243" y="12087"/>
                </a:cubicBezTo>
                <a:cubicBezTo>
                  <a:pt x="19253" y="12088"/>
                  <a:pt x="19262" y="12090"/>
                  <a:pt x="19271" y="12090"/>
                </a:cubicBezTo>
                <a:cubicBezTo>
                  <a:pt x="19278" y="12090"/>
                  <a:pt x="19284" y="12089"/>
                  <a:pt x="19290" y="12087"/>
                </a:cubicBezTo>
                <a:cubicBezTo>
                  <a:pt x="19305" y="12081"/>
                  <a:pt x="19313" y="12071"/>
                  <a:pt x="19318" y="12064"/>
                </a:cubicBezTo>
                <a:cubicBezTo>
                  <a:pt x="19319" y="12062"/>
                  <a:pt x="19321" y="12060"/>
                  <a:pt x="19321" y="12060"/>
                </a:cubicBezTo>
                <a:cubicBezTo>
                  <a:pt x="19322" y="12060"/>
                  <a:pt x="19326" y="12061"/>
                  <a:pt x="19334" y="12067"/>
                </a:cubicBezTo>
                <a:lnTo>
                  <a:pt x="19335" y="12068"/>
                </a:lnTo>
                <a:cubicBezTo>
                  <a:pt x="19391" y="12210"/>
                  <a:pt x="19413" y="12229"/>
                  <a:pt x="19427" y="12229"/>
                </a:cubicBezTo>
                <a:cubicBezTo>
                  <a:pt x="19435" y="12229"/>
                  <a:pt x="19443" y="12220"/>
                  <a:pt x="19447" y="12206"/>
                </a:cubicBezTo>
                <a:cubicBezTo>
                  <a:pt x="19458" y="12159"/>
                  <a:pt x="19452" y="12105"/>
                  <a:pt x="19446" y="12053"/>
                </a:cubicBezTo>
                <a:cubicBezTo>
                  <a:pt x="19442" y="12015"/>
                  <a:pt x="19438" y="11980"/>
                  <a:pt x="19441" y="11950"/>
                </a:cubicBezTo>
                <a:cubicBezTo>
                  <a:pt x="19443" y="11934"/>
                  <a:pt x="19442" y="11923"/>
                  <a:pt x="19442" y="11915"/>
                </a:cubicBezTo>
                <a:cubicBezTo>
                  <a:pt x="19442" y="11902"/>
                  <a:pt x="19442" y="11900"/>
                  <a:pt x="19448" y="11888"/>
                </a:cubicBezTo>
                <a:cubicBezTo>
                  <a:pt x="19453" y="11882"/>
                  <a:pt x="19483" y="11866"/>
                  <a:pt x="19495" y="11860"/>
                </a:cubicBezTo>
                <a:lnTo>
                  <a:pt x="19509" y="11886"/>
                </a:lnTo>
                <a:lnTo>
                  <a:pt x="19513" y="11839"/>
                </a:lnTo>
                <a:cubicBezTo>
                  <a:pt x="19517" y="11789"/>
                  <a:pt x="19514" y="11739"/>
                  <a:pt x="19512" y="11690"/>
                </a:cubicBezTo>
                <a:cubicBezTo>
                  <a:pt x="19511" y="11675"/>
                  <a:pt x="19510" y="11660"/>
                  <a:pt x="19509" y="11645"/>
                </a:cubicBezTo>
                <a:cubicBezTo>
                  <a:pt x="19532" y="11689"/>
                  <a:pt x="19554" y="11715"/>
                  <a:pt x="19574" y="11715"/>
                </a:cubicBezTo>
                <a:cubicBezTo>
                  <a:pt x="19578" y="11715"/>
                  <a:pt x="19581" y="11714"/>
                  <a:pt x="19585" y="11712"/>
                </a:cubicBezTo>
                <a:cubicBezTo>
                  <a:pt x="19591" y="11710"/>
                  <a:pt x="19595" y="11702"/>
                  <a:pt x="19597" y="11691"/>
                </a:cubicBezTo>
                <a:cubicBezTo>
                  <a:pt x="19609" y="11631"/>
                  <a:pt x="19521" y="11353"/>
                  <a:pt x="19505" y="11320"/>
                </a:cubicBezTo>
                <a:cubicBezTo>
                  <a:pt x="19493" y="11298"/>
                  <a:pt x="19479" y="11276"/>
                  <a:pt x="19466" y="11256"/>
                </a:cubicBezTo>
                <a:cubicBezTo>
                  <a:pt x="19441" y="11219"/>
                  <a:pt x="19416" y="11181"/>
                  <a:pt x="19406" y="11136"/>
                </a:cubicBezTo>
                <a:cubicBezTo>
                  <a:pt x="19399" y="11102"/>
                  <a:pt x="19398" y="11077"/>
                  <a:pt x="19399" y="11057"/>
                </a:cubicBezTo>
                <a:lnTo>
                  <a:pt x="19400" y="11041"/>
                </a:lnTo>
                <a:cubicBezTo>
                  <a:pt x="19400" y="11038"/>
                  <a:pt x="19400" y="11035"/>
                  <a:pt x="19400" y="11032"/>
                </a:cubicBezTo>
                <a:lnTo>
                  <a:pt x="19400" y="11029"/>
                </a:lnTo>
                <a:lnTo>
                  <a:pt x="19400" y="11029"/>
                </a:lnTo>
                <a:cubicBezTo>
                  <a:pt x="19400" y="10982"/>
                  <a:pt x="19388" y="10966"/>
                  <a:pt x="19342" y="10954"/>
                </a:cubicBezTo>
                <a:cubicBezTo>
                  <a:pt x="19342" y="10923"/>
                  <a:pt x="19344" y="10890"/>
                  <a:pt x="19346" y="10854"/>
                </a:cubicBezTo>
                <a:cubicBezTo>
                  <a:pt x="19351" y="10791"/>
                  <a:pt x="19355" y="10726"/>
                  <a:pt x="19344" y="10669"/>
                </a:cubicBezTo>
                <a:cubicBezTo>
                  <a:pt x="19339" y="10643"/>
                  <a:pt x="19329" y="10624"/>
                  <a:pt x="19321" y="10607"/>
                </a:cubicBezTo>
                <a:cubicBezTo>
                  <a:pt x="19307" y="10579"/>
                  <a:pt x="19298" y="10560"/>
                  <a:pt x="19308" y="10521"/>
                </a:cubicBezTo>
                <a:cubicBezTo>
                  <a:pt x="19310" y="10512"/>
                  <a:pt x="19319" y="10503"/>
                  <a:pt x="19327" y="10494"/>
                </a:cubicBezTo>
                <a:cubicBezTo>
                  <a:pt x="19337" y="10482"/>
                  <a:pt x="19349" y="10469"/>
                  <a:pt x="19355" y="10450"/>
                </a:cubicBezTo>
                <a:cubicBezTo>
                  <a:pt x="19365" y="10424"/>
                  <a:pt x="19368" y="10385"/>
                  <a:pt x="19371" y="10354"/>
                </a:cubicBezTo>
                <a:lnTo>
                  <a:pt x="19373" y="10337"/>
                </a:lnTo>
                <a:cubicBezTo>
                  <a:pt x="19379" y="10275"/>
                  <a:pt x="19383" y="10215"/>
                  <a:pt x="19364" y="10175"/>
                </a:cubicBezTo>
                <a:cubicBezTo>
                  <a:pt x="19356" y="10159"/>
                  <a:pt x="19345" y="10147"/>
                  <a:pt x="19332" y="10140"/>
                </a:cubicBezTo>
                <a:cubicBezTo>
                  <a:pt x="19362" y="10078"/>
                  <a:pt x="19375" y="10045"/>
                  <a:pt x="19379" y="10027"/>
                </a:cubicBezTo>
                <a:cubicBezTo>
                  <a:pt x="19400" y="10022"/>
                  <a:pt x="19416" y="10010"/>
                  <a:pt x="19426" y="9990"/>
                </a:cubicBezTo>
                <a:cubicBezTo>
                  <a:pt x="19445" y="9955"/>
                  <a:pt x="19443" y="9905"/>
                  <a:pt x="19440" y="9852"/>
                </a:cubicBezTo>
                <a:lnTo>
                  <a:pt x="19439" y="9827"/>
                </a:lnTo>
                <a:cubicBezTo>
                  <a:pt x="19438" y="9791"/>
                  <a:pt x="19438" y="9754"/>
                  <a:pt x="19447" y="9722"/>
                </a:cubicBezTo>
                <a:cubicBezTo>
                  <a:pt x="19452" y="9705"/>
                  <a:pt x="19456" y="9690"/>
                  <a:pt x="19460" y="9675"/>
                </a:cubicBezTo>
                <a:cubicBezTo>
                  <a:pt x="19492" y="9564"/>
                  <a:pt x="19507" y="9509"/>
                  <a:pt x="19493" y="9368"/>
                </a:cubicBezTo>
                <a:lnTo>
                  <a:pt x="19494" y="9368"/>
                </a:lnTo>
                <a:lnTo>
                  <a:pt x="19491" y="9346"/>
                </a:lnTo>
                <a:cubicBezTo>
                  <a:pt x="19490" y="9335"/>
                  <a:pt x="19489" y="9321"/>
                  <a:pt x="19488" y="9303"/>
                </a:cubicBezTo>
                <a:cubicBezTo>
                  <a:pt x="19478" y="9179"/>
                  <a:pt x="19465" y="9055"/>
                  <a:pt x="19429" y="9027"/>
                </a:cubicBezTo>
                <a:lnTo>
                  <a:pt x="19416" y="9016"/>
                </a:lnTo>
                <a:cubicBezTo>
                  <a:pt x="19363" y="8974"/>
                  <a:pt x="19339" y="8955"/>
                  <a:pt x="19308" y="8865"/>
                </a:cubicBezTo>
                <a:cubicBezTo>
                  <a:pt x="19302" y="8846"/>
                  <a:pt x="19297" y="8819"/>
                  <a:pt x="19292" y="8790"/>
                </a:cubicBezTo>
                <a:cubicBezTo>
                  <a:pt x="19287" y="8760"/>
                  <a:pt x="19281" y="8730"/>
                  <a:pt x="19274" y="8703"/>
                </a:cubicBezTo>
                <a:lnTo>
                  <a:pt x="19272" y="8699"/>
                </a:lnTo>
                <a:lnTo>
                  <a:pt x="19256" y="8678"/>
                </a:lnTo>
                <a:cubicBezTo>
                  <a:pt x="19291" y="8694"/>
                  <a:pt x="19305" y="8743"/>
                  <a:pt x="19322" y="8803"/>
                </a:cubicBezTo>
                <a:cubicBezTo>
                  <a:pt x="19334" y="8848"/>
                  <a:pt x="19349" y="8900"/>
                  <a:pt x="19374" y="8939"/>
                </a:cubicBezTo>
                <a:lnTo>
                  <a:pt x="19385" y="8955"/>
                </a:lnTo>
                <a:lnTo>
                  <a:pt x="19394" y="8938"/>
                </a:lnTo>
                <a:cubicBezTo>
                  <a:pt x="19410" y="8909"/>
                  <a:pt x="19435" y="8889"/>
                  <a:pt x="19461" y="8868"/>
                </a:cubicBezTo>
                <a:cubicBezTo>
                  <a:pt x="19503" y="8834"/>
                  <a:pt x="19547" y="8799"/>
                  <a:pt x="19559" y="8719"/>
                </a:cubicBezTo>
                <a:cubicBezTo>
                  <a:pt x="19563" y="8686"/>
                  <a:pt x="19563" y="8657"/>
                  <a:pt x="19563" y="8630"/>
                </a:cubicBezTo>
                <a:cubicBezTo>
                  <a:pt x="19563" y="8584"/>
                  <a:pt x="19563" y="8545"/>
                  <a:pt x="19585" y="8493"/>
                </a:cubicBezTo>
                <a:cubicBezTo>
                  <a:pt x="19595" y="8473"/>
                  <a:pt x="19678" y="8367"/>
                  <a:pt x="19694" y="8363"/>
                </a:cubicBezTo>
                <a:cubicBezTo>
                  <a:pt x="19689" y="8363"/>
                  <a:pt x="19684" y="8355"/>
                  <a:pt x="19684" y="8347"/>
                </a:cubicBezTo>
                <a:lnTo>
                  <a:pt x="19698" y="8346"/>
                </a:lnTo>
                <a:lnTo>
                  <a:pt x="19711" y="8345"/>
                </a:lnTo>
                <a:lnTo>
                  <a:pt x="19711" y="8345"/>
                </a:lnTo>
                <a:cubicBezTo>
                  <a:pt x="19710" y="8294"/>
                  <a:pt x="19682" y="8259"/>
                  <a:pt x="19651" y="8247"/>
                </a:cubicBezTo>
                <a:cubicBezTo>
                  <a:pt x="19656" y="8225"/>
                  <a:pt x="19663" y="8202"/>
                  <a:pt x="19669" y="8179"/>
                </a:cubicBezTo>
                <a:cubicBezTo>
                  <a:pt x="19689" y="8109"/>
                  <a:pt x="19709" y="8037"/>
                  <a:pt x="19705" y="7970"/>
                </a:cubicBezTo>
                <a:lnTo>
                  <a:pt x="19703" y="7942"/>
                </a:lnTo>
                <a:cubicBezTo>
                  <a:pt x="19698" y="7838"/>
                  <a:pt x="19693" y="7763"/>
                  <a:pt x="19700" y="7657"/>
                </a:cubicBezTo>
                <a:lnTo>
                  <a:pt x="19701" y="7649"/>
                </a:lnTo>
                <a:cubicBezTo>
                  <a:pt x="19704" y="7603"/>
                  <a:pt x="19706" y="7560"/>
                  <a:pt x="19689" y="7512"/>
                </a:cubicBezTo>
                <a:cubicBezTo>
                  <a:pt x="19689" y="7512"/>
                  <a:pt x="19669" y="7472"/>
                  <a:pt x="19651" y="7450"/>
                </a:cubicBezTo>
                <a:cubicBezTo>
                  <a:pt x="19659" y="7432"/>
                  <a:pt x="19675" y="7424"/>
                  <a:pt x="19702" y="7424"/>
                </a:cubicBezTo>
                <a:cubicBezTo>
                  <a:pt x="19711" y="7424"/>
                  <a:pt x="19719" y="7425"/>
                  <a:pt x="19728" y="7425"/>
                </a:cubicBezTo>
                <a:cubicBezTo>
                  <a:pt x="19737" y="7426"/>
                  <a:pt x="19745" y="7427"/>
                  <a:pt x="19752" y="7427"/>
                </a:cubicBezTo>
                <a:cubicBezTo>
                  <a:pt x="19770" y="7427"/>
                  <a:pt x="19790" y="7424"/>
                  <a:pt x="19801" y="7402"/>
                </a:cubicBezTo>
                <a:cubicBezTo>
                  <a:pt x="19808" y="7387"/>
                  <a:pt x="19810" y="7367"/>
                  <a:pt x="19807" y="7343"/>
                </a:cubicBezTo>
                <a:lnTo>
                  <a:pt x="19806" y="7328"/>
                </a:lnTo>
                <a:lnTo>
                  <a:pt x="19797" y="7325"/>
                </a:lnTo>
                <a:cubicBezTo>
                  <a:pt x="19793" y="7324"/>
                  <a:pt x="19791" y="7323"/>
                  <a:pt x="19788" y="7321"/>
                </a:cubicBezTo>
                <a:cubicBezTo>
                  <a:pt x="19788" y="7321"/>
                  <a:pt x="19787" y="7321"/>
                  <a:pt x="19787" y="7321"/>
                </a:cubicBezTo>
                <a:cubicBezTo>
                  <a:pt x="19804" y="7259"/>
                  <a:pt x="19872" y="7226"/>
                  <a:pt x="19928" y="7198"/>
                </a:cubicBezTo>
                <a:cubicBezTo>
                  <a:pt x="19950" y="7188"/>
                  <a:pt x="19970" y="7178"/>
                  <a:pt x="19985" y="7168"/>
                </a:cubicBezTo>
                <a:lnTo>
                  <a:pt x="20004" y="7154"/>
                </a:lnTo>
                <a:cubicBezTo>
                  <a:pt x="20086" y="7098"/>
                  <a:pt x="20163" y="7045"/>
                  <a:pt x="20232" y="6945"/>
                </a:cubicBezTo>
                <a:cubicBezTo>
                  <a:pt x="20240" y="6933"/>
                  <a:pt x="20252" y="6920"/>
                  <a:pt x="20265" y="6905"/>
                </a:cubicBezTo>
                <a:cubicBezTo>
                  <a:pt x="20310" y="6854"/>
                  <a:pt x="20365" y="6791"/>
                  <a:pt x="20358" y="6710"/>
                </a:cubicBezTo>
                <a:cubicBezTo>
                  <a:pt x="20352" y="6634"/>
                  <a:pt x="20293" y="6634"/>
                  <a:pt x="20274" y="6634"/>
                </a:cubicBezTo>
                <a:cubicBezTo>
                  <a:pt x="20260" y="6634"/>
                  <a:pt x="20247" y="6636"/>
                  <a:pt x="20235" y="6637"/>
                </a:cubicBezTo>
                <a:cubicBezTo>
                  <a:pt x="20227" y="6638"/>
                  <a:pt x="20220" y="6639"/>
                  <a:pt x="20213" y="6639"/>
                </a:cubicBezTo>
                <a:lnTo>
                  <a:pt x="20198" y="6638"/>
                </a:lnTo>
                <a:cubicBezTo>
                  <a:pt x="20190" y="6638"/>
                  <a:pt x="20182" y="6637"/>
                  <a:pt x="20173" y="6637"/>
                </a:cubicBezTo>
                <a:cubicBezTo>
                  <a:pt x="20134" y="6637"/>
                  <a:pt x="20086" y="6647"/>
                  <a:pt x="20063" y="6717"/>
                </a:cubicBezTo>
                <a:cubicBezTo>
                  <a:pt x="20058" y="6734"/>
                  <a:pt x="20056" y="6751"/>
                  <a:pt x="20054" y="6767"/>
                </a:cubicBezTo>
                <a:cubicBezTo>
                  <a:pt x="20051" y="6788"/>
                  <a:pt x="20049" y="6805"/>
                  <a:pt x="20039" y="6819"/>
                </a:cubicBezTo>
                <a:cubicBezTo>
                  <a:pt x="20025" y="6840"/>
                  <a:pt x="20001" y="6849"/>
                  <a:pt x="19981" y="6854"/>
                </a:cubicBezTo>
                <a:cubicBezTo>
                  <a:pt x="19969" y="6857"/>
                  <a:pt x="19958" y="6860"/>
                  <a:pt x="19948" y="6862"/>
                </a:cubicBezTo>
                <a:cubicBezTo>
                  <a:pt x="19912" y="6869"/>
                  <a:pt x="19880" y="6877"/>
                  <a:pt x="19848" y="6909"/>
                </a:cubicBezTo>
                <a:cubicBezTo>
                  <a:pt x="19864" y="6888"/>
                  <a:pt x="19881" y="6869"/>
                  <a:pt x="19899" y="6850"/>
                </a:cubicBezTo>
                <a:cubicBezTo>
                  <a:pt x="19908" y="6841"/>
                  <a:pt x="19916" y="6833"/>
                  <a:pt x="19925" y="6823"/>
                </a:cubicBezTo>
                <a:cubicBezTo>
                  <a:pt x="19940" y="6806"/>
                  <a:pt x="19954" y="6786"/>
                  <a:pt x="19968" y="6767"/>
                </a:cubicBezTo>
                <a:cubicBezTo>
                  <a:pt x="19988" y="6739"/>
                  <a:pt x="20006" y="6713"/>
                  <a:pt x="20028" y="6695"/>
                </a:cubicBezTo>
                <a:cubicBezTo>
                  <a:pt x="20063" y="6666"/>
                  <a:pt x="20099" y="6649"/>
                  <a:pt x="20138" y="6631"/>
                </a:cubicBezTo>
                <a:cubicBezTo>
                  <a:pt x="20181" y="6611"/>
                  <a:pt x="20224" y="6591"/>
                  <a:pt x="20265" y="6554"/>
                </a:cubicBezTo>
                <a:lnTo>
                  <a:pt x="20275" y="6545"/>
                </a:lnTo>
                <a:cubicBezTo>
                  <a:pt x="20298" y="6523"/>
                  <a:pt x="20327" y="6497"/>
                  <a:pt x="20352" y="6497"/>
                </a:cubicBezTo>
                <a:cubicBezTo>
                  <a:pt x="20354" y="6497"/>
                  <a:pt x="20357" y="6497"/>
                  <a:pt x="20360" y="6498"/>
                </a:cubicBezTo>
                <a:lnTo>
                  <a:pt x="20360" y="6498"/>
                </a:lnTo>
                <a:cubicBezTo>
                  <a:pt x="20367" y="6499"/>
                  <a:pt x="20373" y="6504"/>
                  <a:pt x="20378" y="6511"/>
                </a:cubicBezTo>
                <a:cubicBezTo>
                  <a:pt x="20384" y="6518"/>
                  <a:pt x="20389" y="6535"/>
                  <a:pt x="20393" y="6552"/>
                </a:cubicBezTo>
                <a:cubicBezTo>
                  <a:pt x="20402" y="6584"/>
                  <a:pt x="20411" y="6619"/>
                  <a:pt x="20434" y="6626"/>
                </a:cubicBezTo>
                <a:cubicBezTo>
                  <a:pt x="20438" y="6628"/>
                  <a:pt x="20442" y="6629"/>
                  <a:pt x="20446" y="6629"/>
                </a:cubicBezTo>
                <a:cubicBezTo>
                  <a:pt x="20461" y="6629"/>
                  <a:pt x="20468" y="6618"/>
                  <a:pt x="20472" y="6609"/>
                </a:cubicBezTo>
                <a:cubicBezTo>
                  <a:pt x="20485" y="6579"/>
                  <a:pt x="20474" y="6529"/>
                  <a:pt x="20461" y="6476"/>
                </a:cubicBezTo>
                <a:cubicBezTo>
                  <a:pt x="20457" y="6458"/>
                  <a:pt x="20451" y="6432"/>
                  <a:pt x="20450" y="6420"/>
                </a:cubicBezTo>
                <a:cubicBezTo>
                  <a:pt x="20474" y="6401"/>
                  <a:pt x="20492" y="6370"/>
                  <a:pt x="20510" y="6340"/>
                </a:cubicBezTo>
                <a:cubicBezTo>
                  <a:pt x="20526" y="6313"/>
                  <a:pt x="20541" y="6288"/>
                  <a:pt x="20558" y="6272"/>
                </a:cubicBezTo>
                <a:cubicBezTo>
                  <a:pt x="20572" y="6260"/>
                  <a:pt x="20581" y="6254"/>
                  <a:pt x="20588" y="6253"/>
                </a:cubicBezTo>
                <a:lnTo>
                  <a:pt x="20589" y="6253"/>
                </a:lnTo>
                <a:cubicBezTo>
                  <a:pt x="20590" y="6252"/>
                  <a:pt x="20591" y="6252"/>
                  <a:pt x="20593" y="6252"/>
                </a:cubicBezTo>
                <a:cubicBezTo>
                  <a:pt x="20601" y="6252"/>
                  <a:pt x="20609" y="6260"/>
                  <a:pt x="20623" y="6276"/>
                </a:cubicBezTo>
                <a:cubicBezTo>
                  <a:pt x="20632" y="6285"/>
                  <a:pt x="20642" y="6296"/>
                  <a:pt x="20655" y="6308"/>
                </a:cubicBezTo>
                <a:cubicBezTo>
                  <a:pt x="20680" y="6331"/>
                  <a:pt x="20692" y="6338"/>
                  <a:pt x="20703" y="6338"/>
                </a:cubicBezTo>
                <a:cubicBezTo>
                  <a:pt x="20717" y="6338"/>
                  <a:pt x="20725" y="6326"/>
                  <a:pt x="20735" y="6312"/>
                </a:cubicBezTo>
                <a:cubicBezTo>
                  <a:pt x="20742" y="6301"/>
                  <a:pt x="20751" y="6287"/>
                  <a:pt x="20766" y="6272"/>
                </a:cubicBezTo>
                <a:cubicBezTo>
                  <a:pt x="20781" y="6257"/>
                  <a:pt x="20823" y="6249"/>
                  <a:pt x="20864" y="6243"/>
                </a:cubicBezTo>
                <a:cubicBezTo>
                  <a:pt x="20931" y="6231"/>
                  <a:pt x="21001" y="6219"/>
                  <a:pt x="21022" y="6164"/>
                </a:cubicBezTo>
                <a:cubicBezTo>
                  <a:pt x="21027" y="6151"/>
                  <a:pt x="21032" y="6129"/>
                  <a:pt x="21025" y="6099"/>
                </a:cubicBezTo>
                <a:lnTo>
                  <a:pt x="21020" y="6079"/>
                </a:lnTo>
                <a:lnTo>
                  <a:pt x="21008" y="6086"/>
                </a:lnTo>
                <a:cubicBezTo>
                  <a:pt x="21001" y="6090"/>
                  <a:pt x="20993" y="6094"/>
                  <a:pt x="20986" y="6099"/>
                </a:cubicBezTo>
                <a:cubicBezTo>
                  <a:pt x="20950" y="6119"/>
                  <a:pt x="20910" y="6143"/>
                  <a:pt x="20875" y="6143"/>
                </a:cubicBezTo>
                <a:cubicBezTo>
                  <a:pt x="20862" y="6143"/>
                  <a:pt x="20851" y="6140"/>
                  <a:pt x="20842" y="6134"/>
                </a:cubicBezTo>
                <a:cubicBezTo>
                  <a:pt x="20820" y="6122"/>
                  <a:pt x="20803" y="6095"/>
                  <a:pt x="20796" y="6064"/>
                </a:cubicBezTo>
                <a:cubicBezTo>
                  <a:pt x="20790" y="6036"/>
                  <a:pt x="20792" y="6006"/>
                  <a:pt x="20803" y="5978"/>
                </a:cubicBezTo>
                <a:cubicBezTo>
                  <a:pt x="20820" y="5933"/>
                  <a:pt x="20847" y="5928"/>
                  <a:pt x="20879" y="5922"/>
                </a:cubicBezTo>
                <a:cubicBezTo>
                  <a:pt x="20902" y="5918"/>
                  <a:pt x="20926" y="5913"/>
                  <a:pt x="20947" y="5891"/>
                </a:cubicBezTo>
                <a:cubicBezTo>
                  <a:pt x="20969" y="5869"/>
                  <a:pt x="20982" y="5832"/>
                  <a:pt x="20985" y="5784"/>
                </a:cubicBezTo>
                <a:cubicBezTo>
                  <a:pt x="20989" y="5706"/>
                  <a:pt x="20965" y="5618"/>
                  <a:pt x="20939" y="5579"/>
                </a:cubicBezTo>
                <a:cubicBezTo>
                  <a:pt x="20912" y="5539"/>
                  <a:pt x="20889" y="5518"/>
                  <a:pt x="20869" y="5518"/>
                </a:cubicBezTo>
                <a:cubicBezTo>
                  <a:pt x="20853" y="5518"/>
                  <a:pt x="20841" y="5531"/>
                  <a:pt x="20834" y="5554"/>
                </a:cubicBezTo>
                <a:cubicBezTo>
                  <a:pt x="20822" y="5593"/>
                  <a:pt x="20830" y="5655"/>
                  <a:pt x="20852" y="5712"/>
                </a:cubicBezTo>
                <a:cubicBezTo>
                  <a:pt x="20821" y="5727"/>
                  <a:pt x="20802" y="5761"/>
                  <a:pt x="20796" y="5811"/>
                </a:cubicBezTo>
                <a:cubicBezTo>
                  <a:pt x="20781" y="5787"/>
                  <a:pt x="20765" y="5766"/>
                  <a:pt x="20749" y="5745"/>
                </a:cubicBezTo>
                <a:cubicBezTo>
                  <a:pt x="20738" y="5730"/>
                  <a:pt x="20727" y="5716"/>
                  <a:pt x="20716" y="5700"/>
                </a:cubicBezTo>
                <a:cubicBezTo>
                  <a:pt x="20696" y="5672"/>
                  <a:pt x="20680" y="5640"/>
                  <a:pt x="20664" y="5607"/>
                </a:cubicBezTo>
                <a:cubicBezTo>
                  <a:pt x="20656" y="5589"/>
                  <a:pt x="20647" y="5571"/>
                  <a:pt x="20637" y="5553"/>
                </a:cubicBezTo>
                <a:cubicBezTo>
                  <a:pt x="20627" y="5534"/>
                  <a:pt x="20613" y="5517"/>
                  <a:pt x="20598" y="5498"/>
                </a:cubicBezTo>
                <a:cubicBezTo>
                  <a:pt x="20578" y="5474"/>
                  <a:pt x="20558" y="5450"/>
                  <a:pt x="20551" y="5425"/>
                </a:cubicBezTo>
                <a:cubicBezTo>
                  <a:pt x="20538" y="5381"/>
                  <a:pt x="20550" y="5350"/>
                  <a:pt x="20564" y="5311"/>
                </a:cubicBezTo>
                <a:cubicBezTo>
                  <a:pt x="20574" y="5286"/>
                  <a:pt x="20583" y="5260"/>
                  <a:pt x="20587" y="5229"/>
                </a:cubicBezTo>
                <a:cubicBezTo>
                  <a:pt x="20596" y="5147"/>
                  <a:pt x="20562" y="5058"/>
                  <a:pt x="20523" y="5013"/>
                </a:cubicBezTo>
                <a:lnTo>
                  <a:pt x="20515" y="5003"/>
                </a:lnTo>
                <a:lnTo>
                  <a:pt x="20507" y="5014"/>
                </a:lnTo>
                <a:lnTo>
                  <a:pt x="20504" y="5019"/>
                </a:lnTo>
                <a:lnTo>
                  <a:pt x="20502" y="5024"/>
                </a:lnTo>
                <a:cubicBezTo>
                  <a:pt x="20496" y="5051"/>
                  <a:pt x="20490" y="5073"/>
                  <a:pt x="20480" y="5090"/>
                </a:cubicBezTo>
                <a:cubicBezTo>
                  <a:pt x="20477" y="5073"/>
                  <a:pt x="20474" y="5057"/>
                  <a:pt x="20471" y="5041"/>
                </a:cubicBezTo>
                <a:lnTo>
                  <a:pt x="20471" y="5038"/>
                </a:lnTo>
                <a:cubicBezTo>
                  <a:pt x="20459" y="4963"/>
                  <a:pt x="20459" y="4905"/>
                  <a:pt x="20470" y="4847"/>
                </a:cubicBezTo>
                <a:lnTo>
                  <a:pt x="20470" y="4846"/>
                </a:lnTo>
                <a:cubicBezTo>
                  <a:pt x="20474" y="4826"/>
                  <a:pt x="20479" y="4806"/>
                  <a:pt x="20486" y="4784"/>
                </a:cubicBezTo>
                <a:cubicBezTo>
                  <a:pt x="20488" y="4781"/>
                  <a:pt x="20492" y="4772"/>
                  <a:pt x="20497" y="4761"/>
                </a:cubicBezTo>
                <a:cubicBezTo>
                  <a:pt x="20551" y="4649"/>
                  <a:pt x="20584" y="4563"/>
                  <a:pt x="20575" y="4511"/>
                </a:cubicBezTo>
                <a:cubicBezTo>
                  <a:pt x="20572" y="4495"/>
                  <a:pt x="20565" y="4483"/>
                  <a:pt x="20555" y="4477"/>
                </a:cubicBezTo>
                <a:cubicBezTo>
                  <a:pt x="20554" y="4476"/>
                  <a:pt x="20554" y="4472"/>
                  <a:pt x="20553" y="4471"/>
                </a:cubicBezTo>
                <a:cubicBezTo>
                  <a:pt x="20546" y="4421"/>
                  <a:pt x="20595" y="4262"/>
                  <a:pt x="20616" y="4225"/>
                </a:cubicBezTo>
                <a:cubicBezTo>
                  <a:pt x="20629" y="4203"/>
                  <a:pt x="20646" y="4191"/>
                  <a:pt x="20663" y="4178"/>
                </a:cubicBezTo>
                <a:cubicBezTo>
                  <a:pt x="20683" y="4163"/>
                  <a:pt x="20703" y="4147"/>
                  <a:pt x="20720" y="4117"/>
                </a:cubicBezTo>
                <a:cubicBezTo>
                  <a:pt x="20775" y="4021"/>
                  <a:pt x="20844" y="3950"/>
                  <a:pt x="20911" y="3881"/>
                </a:cubicBezTo>
                <a:cubicBezTo>
                  <a:pt x="20966" y="3824"/>
                  <a:pt x="21024" y="3765"/>
                  <a:pt x="21073" y="3692"/>
                </a:cubicBezTo>
                <a:cubicBezTo>
                  <a:pt x="21123" y="3617"/>
                  <a:pt x="21158" y="3535"/>
                  <a:pt x="21178" y="3448"/>
                </a:cubicBezTo>
                <a:cubicBezTo>
                  <a:pt x="21214" y="3293"/>
                  <a:pt x="21295" y="3139"/>
                  <a:pt x="21394" y="3035"/>
                </a:cubicBezTo>
                <a:cubicBezTo>
                  <a:pt x="21399" y="3031"/>
                  <a:pt x="21404" y="3027"/>
                  <a:pt x="21409" y="3022"/>
                </a:cubicBezTo>
                <a:cubicBezTo>
                  <a:pt x="21426" y="3008"/>
                  <a:pt x="21446" y="2991"/>
                  <a:pt x="21454" y="2958"/>
                </a:cubicBezTo>
                <a:cubicBezTo>
                  <a:pt x="21459" y="2937"/>
                  <a:pt x="21451" y="2886"/>
                  <a:pt x="21445" y="2859"/>
                </a:cubicBezTo>
                <a:cubicBezTo>
                  <a:pt x="21453" y="2848"/>
                  <a:pt x="21459" y="2847"/>
                  <a:pt x="21463" y="2847"/>
                </a:cubicBezTo>
                <a:cubicBezTo>
                  <a:pt x="21476" y="2847"/>
                  <a:pt x="21492" y="2865"/>
                  <a:pt x="21507" y="2882"/>
                </a:cubicBezTo>
                <a:cubicBezTo>
                  <a:pt x="21526" y="2904"/>
                  <a:pt x="21545" y="2926"/>
                  <a:pt x="21567" y="2926"/>
                </a:cubicBezTo>
                <a:cubicBezTo>
                  <a:pt x="21571" y="2926"/>
                  <a:pt x="21575" y="2925"/>
                  <a:pt x="21579" y="2923"/>
                </a:cubicBezTo>
                <a:lnTo>
                  <a:pt x="21589" y="2919"/>
                </a:lnTo>
                <a:lnTo>
                  <a:pt x="21589" y="2903"/>
                </a:lnTo>
                <a:cubicBezTo>
                  <a:pt x="21592" y="2798"/>
                  <a:pt x="21564" y="2770"/>
                  <a:pt x="21534" y="274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Gill Sans"/>
            </a:endParaRPr>
          </a:p>
        </p:txBody>
      </p:sp>
      <p:graphicFrame>
        <p:nvGraphicFramePr>
          <p:cNvPr id="11" name="Chart 23">
            <a:extLst>
              <a:ext uri="{FF2B5EF4-FFF2-40B4-BE49-F238E27FC236}">
                <a16:creationId xmlns:a16="http://schemas.microsoft.com/office/drawing/2014/main" id="{38C04BE5-F187-4BF1-B977-516802EB4D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6107190"/>
              </p:ext>
            </p:extLst>
          </p:nvPr>
        </p:nvGraphicFramePr>
        <p:xfrm>
          <a:off x="4505574" y="4508552"/>
          <a:ext cx="6722894" cy="1793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pole tekstowe 1">
            <a:extLst>
              <a:ext uri="{FF2B5EF4-FFF2-40B4-BE49-F238E27FC236}">
                <a16:creationId xmlns:a16="http://schemas.microsoft.com/office/drawing/2014/main" id="{D0EA4A28-244E-44A4-8FAB-5E79618DD9DC}"/>
              </a:ext>
            </a:extLst>
          </p:cNvPr>
          <p:cNvSpPr txBox="1"/>
          <p:nvPr/>
        </p:nvSpPr>
        <p:spPr>
          <a:xfrm>
            <a:off x="10472988" y="5897735"/>
            <a:ext cx="607795" cy="342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kumimoji="0" lang="pl-PL" sz="1200" b="1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P = 0.5</a:t>
            </a:r>
            <a:endParaRPr kumimoji="0" lang="en-US" sz="1200" b="1" i="0" u="none" strike="noStrike" cap="none" spc="36" normalizeH="0" baseline="0" dirty="0">
              <a:ln>
                <a:noFill/>
              </a:ln>
              <a:solidFill>
                <a:srgbClr val="404B57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3" name="Rectangle 24">
            <a:extLst>
              <a:ext uri="{FF2B5EF4-FFF2-40B4-BE49-F238E27FC236}">
                <a16:creationId xmlns:a16="http://schemas.microsoft.com/office/drawing/2014/main" id="{8C323A79-182D-4FAE-A3F3-6361FBF0070E}"/>
              </a:ext>
            </a:extLst>
          </p:cNvPr>
          <p:cNvSpPr/>
          <p:nvPr/>
        </p:nvSpPr>
        <p:spPr>
          <a:xfrm>
            <a:off x="4505574" y="4391670"/>
            <a:ext cx="308449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depending on the type of HCT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09BB1FF6-9792-4114-8425-02B7339E0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2516" y="365574"/>
            <a:ext cx="10391084" cy="14287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pl-PL" sz="5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pl-PL" sz="54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5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  <a:r>
              <a:rPr lang="pl-PL" sz="54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5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betwen</a:t>
            </a:r>
            <a:r>
              <a:rPr lang="pl-PL" sz="54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5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HCTs</a:t>
            </a:r>
            <a:r>
              <a:rPr lang="pl-PL" sz="5400" cap="none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pl-PL" sz="54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pPCL</a:t>
            </a:r>
            <a:r>
              <a:rPr lang="pl-PL" sz="2400" cap="none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l-PL" sz="2400" cap="none" dirty="0" err="1">
                <a:latin typeface="Arial" panose="020B0604020202020204" pitchFamily="34" charset="0"/>
                <a:cs typeface="Arial" panose="020B0604020202020204" pitchFamily="34" charset="0"/>
              </a:rPr>
              <a:t>sPCL</a:t>
            </a:r>
            <a:endParaRPr lang="en-US" sz="54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0315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09BB1FF6-9792-4114-8425-02B7339E0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2517" y="365574"/>
            <a:ext cx="9139294" cy="1428750"/>
          </a:xfrm>
        </p:spPr>
        <p:txBody>
          <a:bodyPr anchor="ctr">
            <a:noAutofit/>
          </a:bodyPr>
          <a:lstStyle/>
          <a:p>
            <a:pPr>
              <a:defRPr/>
            </a:pPr>
            <a:r>
              <a:rPr lang="pl-PL" sz="4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Hot news - </a:t>
            </a:r>
            <a:r>
              <a:rPr lang="pl-PL" sz="4400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recommendations</a:t>
            </a:r>
            <a:endParaRPr lang="en-US" sz="44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8">
            <a:extLst>
              <a:ext uri="{FF2B5EF4-FFF2-40B4-BE49-F238E27FC236}">
                <a16:creationId xmlns:a16="http://schemas.microsoft.com/office/drawing/2014/main" id="{C6342DF4-63D9-4472-A104-C34AD329FA05}"/>
              </a:ext>
            </a:extLst>
          </p:cNvPr>
          <p:cNvSpPr/>
          <p:nvPr/>
        </p:nvSpPr>
        <p:spPr bwMode="auto">
          <a:xfrm>
            <a:off x="268288" y="209550"/>
            <a:ext cx="1189037" cy="1282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84" h="20404" extrusionOk="0">
                <a:moveTo>
                  <a:pt x="14231" y="19204"/>
                </a:moveTo>
                <a:cubicBezTo>
                  <a:pt x="11659" y="18909"/>
                  <a:pt x="10616" y="16419"/>
                  <a:pt x="10616" y="16419"/>
                </a:cubicBezTo>
                <a:cubicBezTo>
                  <a:pt x="10616" y="16419"/>
                  <a:pt x="12277" y="18137"/>
                  <a:pt x="14622" y="18285"/>
                </a:cubicBezTo>
                <a:cubicBezTo>
                  <a:pt x="16966" y="18434"/>
                  <a:pt x="18041" y="17397"/>
                  <a:pt x="18041" y="17397"/>
                </a:cubicBezTo>
                <a:cubicBezTo>
                  <a:pt x="18041" y="17397"/>
                  <a:pt x="16803" y="19500"/>
                  <a:pt x="14231" y="19204"/>
                </a:cubicBezTo>
                <a:close/>
                <a:moveTo>
                  <a:pt x="1783" y="7466"/>
                </a:moveTo>
                <a:cubicBezTo>
                  <a:pt x="199" y="5702"/>
                  <a:pt x="486" y="3104"/>
                  <a:pt x="2423" y="1663"/>
                </a:cubicBezTo>
                <a:cubicBezTo>
                  <a:pt x="4363" y="222"/>
                  <a:pt x="7219" y="482"/>
                  <a:pt x="8805" y="2245"/>
                </a:cubicBezTo>
                <a:lnTo>
                  <a:pt x="12922" y="6822"/>
                </a:lnTo>
                <a:lnTo>
                  <a:pt x="5900" y="12044"/>
                </a:lnTo>
                <a:cubicBezTo>
                  <a:pt x="5900" y="12044"/>
                  <a:pt x="1783" y="7466"/>
                  <a:pt x="1783" y="7466"/>
                </a:cubicBezTo>
                <a:close/>
                <a:moveTo>
                  <a:pt x="19085" y="12509"/>
                </a:moveTo>
                <a:lnTo>
                  <a:pt x="9431" y="1774"/>
                </a:lnTo>
                <a:cubicBezTo>
                  <a:pt x="7574" y="-293"/>
                  <a:pt x="4224" y="-598"/>
                  <a:pt x="1951" y="1091"/>
                </a:cubicBezTo>
                <a:cubicBezTo>
                  <a:pt x="-321" y="2782"/>
                  <a:pt x="-658" y="5828"/>
                  <a:pt x="1200" y="7895"/>
                </a:cubicBezTo>
                <a:lnTo>
                  <a:pt x="10853" y="18630"/>
                </a:lnTo>
                <a:cubicBezTo>
                  <a:pt x="12710" y="20697"/>
                  <a:pt x="16061" y="21002"/>
                  <a:pt x="18333" y="19313"/>
                </a:cubicBezTo>
                <a:cubicBezTo>
                  <a:pt x="20606" y="17622"/>
                  <a:pt x="20942" y="14576"/>
                  <a:pt x="19085" y="12509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lIns="38100" tIns="38100" rIns="38100" bIns="38100" anchor="ctr"/>
          <a:lstStyle/>
          <a:p>
            <a:pPr defTabSz="363220" eaLnBrk="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defRPr/>
            </a:pPr>
            <a:endParaRPr sz="1584" kern="0" spc="16">
              <a:latin typeface="+mn-lt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8BB0A3D-B5C1-4938-8E1E-182E84A54938}"/>
              </a:ext>
            </a:extLst>
          </p:cNvPr>
          <p:cNvSpPr/>
          <p:nvPr/>
        </p:nvSpPr>
        <p:spPr>
          <a:xfrm>
            <a:off x="726340" y="2346378"/>
            <a:ext cx="8045806" cy="2805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 from three prospective, randomized clinical trials supports the use of standard myeloma-like induction regimens 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KRd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RVd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followed by ASCT,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newly diagnosed PCL (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 from one randomized prospective trial supports the use of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RVd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maintenance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newly diagnosed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pPCL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E917F109-523B-4457-9062-9018E0FB5841}"/>
              </a:ext>
            </a:extLst>
          </p:cNvPr>
          <p:cNvSpPr txBox="1"/>
          <p:nvPr/>
        </p:nvSpPr>
        <p:spPr>
          <a:xfrm>
            <a:off x="6098178" y="6036770"/>
            <a:ext cx="6093822" cy="738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/>
            <a:r>
              <a:rPr lang="pl-PL" sz="1050" dirty="0"/>
              <a:t>1. </a:t>
            </a:r>
            <a:r>
              <a:rPr lang="en-US" sz="1050" dirty="0"/>
              <a:t>Royer</a:t>
            </a:r>
            <a:r>
              <a:rPr lang="pl-PL" sz="1050" dirty="0"/>
              <a:t> B et al., </a:t>
            </a:r>
            <a:r>
              <a:rPr lang="en-US" sz="1050" dirty="0"/>
              <a:t>J. Clin. Oncol. </a:t>
            </a:r>
            <a:r>
              <a:rPr lang="pl-PL" sz="1050" dirty="0"/>
              <a:t>2016;</a:t>
            </a:r>
            <a:r>
              <a:rPr lang="en-US" sz="1050" dirty="0"/>
              <a:t>34(18)</a:t>
            </a:r>
            <a:r>
              <a:rPr lang="pl-PL" sz="1050" dirty="0"/>
              <a:t>:</a:t>
            </a:r>
            <a:r>
              <a:rPr lang="en-US" sz="1050" dirty="0"/>
              <a:t>2125–2132.</a:t>
            </a:r>
            <a:endParaRPr lang="pl-PL" sz="1050" dirty="0"/>
          </a:p>
          <a:p>
            <a:pPr algn="r"/>
            <a:r>
              <a:rPr lang="pl-PL" sz="1050" dirty="0"/>
              <a:t>2. </a:t>
            </a:r>
            <a:r>
              <a:rPr lang="en-US" sz="1050" dirty="0"/>
              <a:t>Musto</a:t>
            </a:r>
            <a:r>
              <a:rPr lang="pl-PL" sz="1050" dirty="0"/>
              <a:t> P et al., </a:t>
            </a:r>
            <a:r>
              <a:rPr lang="en-US" sz="1050" dirty="0"/>
              <a:t>Leukemia </a:t>
            </a:r>
            <a:r>
              <a:rPr lang="pl-PL" sz="1050" dirty="0"/>
              <a:t>2014;</a:t>
            </a:r>
            <a:r>
              <a:rPr lang="en-US" sz="1050" dirty="0"/>
              <a:t>28(1)</a:t>
            </a:r>
            <a:r>
              <a:rPr lang="pl-PL" sz="1050" dirty="0"/>
              <a:t>:</a:t>
            </a:r>
            <a:r>
              <a:rPr lang="en-US" sz="1050" dirty="0"/>
              <a:t>222–225.</a:t>
            </a:r>
          </a:p>
          <a:p>
            <a:pPr algn="r"/>
            <a:r>
              <a:rPr lang="pl-PL" sz="1050" dirty="0"/>
              <a:t>3. </a:t>
            </a:r>
            <a:r>
              <a:rPr lang="en-US" sz="1050" dirty="0"/>
              <a:t>Van De </a:t>
            </a:r>
            <a:r>
              <a:rPr lang="en-US" sz="1050" dirty="0" err="1"/>
              <a:t>Donk</a:t>
            </a:r>
            <a:r>
              <a:rPr lang="pl-PL" sz="1050" dirty="0"/>
              <a:t> </a:t>
            </a:r>
            <a:r>
              <a:rPr lang="en-US" sz="1050" dirty="0"/>
              <a:t>NWCJ. </a:t>
            </a:r>
            <a:r>
              <a:rPr lang="pl-PL" sz="1050" dirty="0"/>
              <a:t>Et al. </a:t>
            </a:r>
            <a:r>
              <a:rPr lang="en-US" sz="1050" dirty="0"/>
              <a:t>Blood </a:t>
            </a:r>
            <a:r>
              <a:rPr lang="pl-PL" sz="1050" dirty="0"/>
              <a:t>2019;</a:t>
            </a:r>
            <a:r>
              <a:rPr lang="en-US" sz="1050" dirty="0"/>
              <a:t>134 (Supplement_1)</a:t>
            </a:r>
            <a:r>
              <a:rPr lang="pl-PL" sz="1050" dirty="0"/>
              <a:t>:</a:t>
            </a:r>
            <a:r>
              <a:rPr lang="en-US" sz="1050" dirty="0"/>
              <a:t>693.</a:t>
            </a:r>
            <a:endParaRPr lang="pl-PL" sz="1050" dirty="0"/>
          </a:p>
          <a:p>
            <a:pPr algn="r"/>
            <a:r>
              <a:rPr lang="pl-PL" altLang="en-US" sz="1050" dirty="0"/>
              <a:t>4. </a:t>
            </a:r>
            <a:r>
              <a:rPr lang="pl-PL" altLang="en-US" sz="1050" dirty="0" err="1"/>
              <a:t>Usmani</a:t>
            </a:r>
            <a:r>
              <a:rPr lang="pl-PL" altLang="en-US" sz="1050" dirty="0"/>
              <a:t> SZ et al. Lancet </a:t>
            </a:r>
            <a:r>
              <a:rPr lang="pl-PL" altLang="en-US" sz="1050" dirty="0" err="1"/>
              <a:t>Haematol</a:t>
            </a:r>
            <a:r>
              <a:rPr lang="pl-PL" altLang="en-US" sz="1050" dirty="0"/>
              <a:t>. 2021;8(1):e45-e54.</a:t>
            </a:r>
            <a:endParaRPr lang="en-US" altLang="en-US" sz="1050" dirty="0"/>
          </a:p>
        </p:txBody>
      </p:sp>
    </p:spTree>
    <p:extLst>
      <p:ext uri="{BB962C8B-B14F-4D97-AF65-F5344CB8AC3E}">
        <p14:creationId xmlns:p14="http://schemas.microsoft.com/office/powerpoint/2010/main" val="896168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11F7E21-37CB-4116-B24A-F8B3F9BA2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705" y="-6351"/>
            <a:ext cx="6441176" cy="14287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l-PL" sz="6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Recommendations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9F8A57-6F29-410F-8C60-D100E2D3F0F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781550" y="2146300"/>
            <a:ext cx="6223000" cy="3733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Myeloma Network</a:t>
            </a:r>
          </a:p>
          <a:p>
            <a:pPr>
              <a:defRPr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Start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5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pl-PL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pl-PL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eligible</a:t>
            </a:r>
            <a:r>
              <a:rPr lang="pl-PL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pl-PL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transplantation</a:t>
            </a:r>
            <a:endParaRPr lang="pl-PL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5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pl-PL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pl-PL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pl-PL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eligible</a:t>
            </a:r>
            <a:r>
              <a:rPr lang="pl-PL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pl-PL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tranpslantation</a:t>
            </a:r>
            <a:endParaRPr lang="pl-PL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Relapse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Placeholder 7" descr="A close up of a piece of paper&#10;&#10;Description generated with very high confidence">
            <a:extLst>
              <a:ext uri="{FF2B5EF4-FFF2-40B4-BE49-F238E27FC236}">
                <a16:creationId xmlns:a16="http://schemas.microsoft.com/office/drawing/2014/main" id="{63625811-EFF2-454B-A37B-060FE2884F9E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9" t="93" r="33066" b="-93"/>
          <a:stretch/>
        </p:blipFill>
        <p:spPr>
          <a:xfrm>
            <a:off x="0" y="0"/>
            <a:ext cx="4464050" cy="686435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15DF4B-5870-4DB4-A5F3-0A067815565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04550" y="518513"/>
            <a:ext cx="853027" cy="108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098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A48026-F39D-4974-865C-0E164F93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8996" y="711490"/>
            <a:ext cx="9540661" cy="1192918"/>
          </a:xfrm>
        </p:spPr>
        <p:txBody>
          <a:bodyPr>
            <a:normAutofit fontScale="90000"/>
          </a:bodyPr>
          <a:lstStyle/>
          <a:p>
            <a:r>
              <a:rPr lang="pl-PL" sz="4900" cap="none" spc="36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4900" cap="none" spc="36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4900" cap="none" spc="36" dirty="0" err="1">
                <a:latin typeface="Arial" panose="020B0604020202020204" pitchFamily="34" charset="0"/>
                <a:cs typeface="Arial" panose="020B0604020202020204" pitchFamily="34" charset="0"/>
              </a:rPr>
              <a:t>Recommendations</a:t>
            </a:r>
            <a:r>
              <a:rPr lang="pl-PL" sz="4900" cap="none" spc="36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from</a:t>
            </a:r>
            <a:r>
              <a:rPr lang="pl-PL" sz="4400" cap="none" spc="3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400" cap="none" spc="36" dirty="0" err="1"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pl-PL" sz="4400" cap="none" spc="36" dirty="0">
                <a:latin typeface="Arial" panose="020B0604020202020204" pitchFamily="34" charset="0"/>
                <a:cs typeface="Arial" panose="020B0604020202020204" pitchFamily="34" charset="0"/>
              </a:rPr>
              <a:t> Myeloma Network</a:t>
            </a:r>
            <a:r>
              <a:rPr lang="pl-PL" sz="6000" cap="none" spc="36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6000" cap="none" spc="36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700" cap="none" spc="36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700" cap="none" spc="36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sz="2700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D50B8B4-D8DF-4ADB-8893-0445978D4455}"/>
              </a:ext>
            </a:extLst>
          </p:cNvPr>
          <p:cNvSpPr/>
          <p:nvPr/>
        </p:nvSpPr>
        <p:spPr>
          <a:xfrm>
            <a:off x="9170019" y="6509902"/>
            <a:ext cx="302198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900" dirty="0" err="1">
                <a:latin typeface="Arial" panose="020B0604020202020204" pitchFamily="34" charset="0"/>
                <a:cs typeface="Arial" panose="020B0604020202020204" pitchFamily="34" charset="0"/>
              </a:rPr>
              <a:t>Gavriatopoulu</a:t>
            </a:r>
            <a:r>
              <a:rPr lang="pl-PL" sz="900" dirty="0">
                <a:latin typeface="Arial" panose="020B0604020202020204" pitchFamily="34" charset="0"/>
                <a:cs typeface="Arial" panose="020B0604020202020204" pitchFamily="34" charset="0"/>
              </a:rPr>
              <a:t> M </a:t>
            </a:r>
            <a:r>
              <a:rPr lang="pl-PL" sz="9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pl-PL" sz="9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pl-PL" sz="900" i="1" dirty="0">
                <a:latin typeface="Arial" panose="020B0604020202020204" pitchFamily="34" charset="0"/>
                <a:cs typeface="Arial" panose="020B0604020202020204" pitchFamily="34" charset="0"/>
              </a:rPr>
              <a:t>Leukemia </a:t>
            </a:r>
            <a:r>
              <a:rPr lang="pl-PL" sz="900" dirty="0">
                <a:latin typeface="Arial" panose="020B0604020202020204" pitchFamily="34" charset="0"/>
                <a:cs typeface="Arial" panose="020B0604020202020204" pitchFamily="34" charset="0"/>
              </a:rPr>
              <a:t>2018,</a:t>
            </a:r>
            <a:r>
              <a:rPr lang="fi-FI" sz="9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i-FI" sz="900" dirty="0"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i-FI" sz="900" dirty="0">
                <a:latin typeface="Arial" panose="020B0604020202020204" pitchFamily="34" charset="0"/>
                <a:cs typeface="Arial" panose="020B0604020202020204" pitchFamily="34" charset="0"/>
              </a:rPr>
              <a:t>1883–1898</a:t>
            </a:r>
            <a:r>
              <a:rPr lang="pl-PL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85B3B4D-AAF4-45AE-A8C5-4D77472BFB58}"/>
              </a:ext>
            </a:extLst>
          </p:cNvPr>
          <p:cNvSpPr/>
          <p:nvPr/>
        </p:nvSpPr>
        <p:spPr>
          <a:xfrm>
            <a:off x="697202" y="2114274"/>
            <a:ext cx="1107538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rgbClr val="008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</a:t>
            </a:r>
            <a:r>
              <a:rPr lang="pl-PL" sz="2000" b="1" dirty="0" err="1">
                <a:solidFill>
                  <a:srgbClr val="008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recommendations</a:t>
            </a:r>
            <a:endParaRPr lang="pl-PL" sz="2000" b="1" dirty="0">
              <a:solidFill>
                <a:srgbClr val="0080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2000" b="1" dirty="0">
                <a:solidFill>
                  <a:srgbClr val="008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pl-PL" sz="1800" b="1" dirty="0" err="1">
                <a:solidFill>
                  <a:srgbClr val="008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Diagnostis</a:t>
            </a:r>
            <a:r>
              <a:rPr lang="pl-PL" sz="1800" b="1" dirty="0">
                <a:solidFill>
                  <a:srgbClr val="008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n-US" sz="1800" dirty="0"/>
              <a:t> is similar to that used in </a:t>
            </a:r>
            <a:r>
              <a:rPr lang="pl-PL" sz="1800" dirty="0" err="1"/>
              <a:t>multiple</a:t>
            </a:r>
            <a:r>
              <a:rPr lang="pl-PL" sz="1800" dirty="0"/>
              <a:t> </a:t>
            </a:r>
            <a:r>
              <a:rPr lang="en-US" sz="1800" dirty="0"/>
              <a:t>myeloma; however, it must be performed by </a:t>
            </a:r>
            <a:r>
              <a:rPr lang="pl-PL" sz="1800" dirty="0"/>
              <a:t> </a:t>
            </a:r>
          </a:p>
          <a:p>
            <a:pPr marL="0" indent="0">
              <a:buNone/>
            </a:pPr>
            <a:r>
              <a:rPr lang="pl-PL" sz="1800" dirty="0"/>
              <a:t>            </a:t>
            </a:r>
            <a:r>
              <a:rPr lang="en-US" sz="1800" dirty="0"/>
              <a:t>peripheral blood analysis to assess the number of plasma cells (PCs) and PET-CT to detect </a:t>
            </a:r>
            <a:r>
              <a:rPr lang="pl-PL" sz="1800" dirty="0"/>
              <a:t>             </a:t>
            </a:r>
          </a:p>
          <a:p>
            <a:pPr marL="0" indent="0">
              <a:buNone/>
            </a:pPr>
            <a:r>
              <a:rPr lang="pl-PL" sz="1800" dirty="0"/>
              <a:t>            </a:t>
            </a:r>
            <a:r>
              <a:rPr lang="en-US" sz="1800" dirty="0"/>
              <a:t>other possible lesions. The efficiency of diagnostics largely determines the time to start treatment.</a:t>
            </a:r>
            <a:endParaRPr lang="pl-PL" sz="1800" dirty="0"/>
          </a:p>
          <a:p>
            <a:pPr marL="0" indent="0">
              <a:buNone/>
            </a:pPr>
            <a:endParaRPr lang="pl-PL" sz="1800" b="1" dirty="0">
              <a:solidFill>
                <a:srgbClr val="0080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800" b="1" dirty="0">
                <a:solidFill>
                  <a:srgbClr val="008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pl-PL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800" b="1" dirty="0">
                <a:solidFill>
                  <a:srgbClr val="008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TREATMENT: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pl-PL" sz="1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pl-PL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pl-PL" sz="1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</a:t>
            </a:r>
            <a:r>
              <a:rPr lang="pl-PL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asap</a:t>
            </a:r>
            <a:r>
              <a:rPr lang="pl-PL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The </a:t>
            </a:r>
            <a:r>
              <a:rPr lang="pl-PL" sz="1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</a:t>
            </a:r>
            <a:r>
              <a:rPr lang="pl-PL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l-PL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pl-PL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drugs</a:t>
            </a:r>
            <a:r>
              <a:rPr lang="pl-PL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regimen</a:t>
            </a:r>
            <a:r>
              <a:rPr lang="pl-PL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pl-PL" sz="1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IMiDs</a:t>
            </a:r>
            <a:r>
              <a:rPr lang="pl-PL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PI (as far as </a:t>
            </a:r>
            <a:r>
              <a:rPr lang="pl-PL" sz="1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pl-PL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</a:t>
            </a:r>
            <a:r>
              <a:rPr lang="en-US" sz="1800" dirty="0"/>
              <a:t>The intervals between treatment cycles should be </a:t>
            </a:r>
            <a:r>
              <a:rPr lang="en-US" sz="2000" b="1" dirty="0">
                <a:solidFill>
                  <a:srgbClr val="FF0000"/>
                </a:solidFill>
              </a:rPr>
              <a:t>as </a:t>
            </a:r>
            <a:r>
              <a:rPr lang="pl-PL" sz="2000" b="1" dirty="0" err="1">
                <a:solidFill>
                  <a:srgbClr val="FF0000"/>
                </a:solidFill>
              </a:rPr>
              <a:t>short</a:t>
            </a:r>
            <a:r>
              <a:rPr lang="pl-PL" sz="2000" b="1" dirty="0">
                <a:solidFill>
                  <a:srgbClr val="FF0000"/>
                </a:solidFill>
              </a:rPr>
              <a:t> </a:t>
            </a:r>
            <a:r>
              <a:rPr lang="pl-PL" sz="2000" b="1" dirty="0" err="1">
                <a:solidFill>
                  <a:srgbClr val="FF0000"/>
                </a:solidFill>
              </a:rPr>
              <a:t>time</a:t>
            </a:r>
            <a:r>
              <a:rPr lang="en-US" sz="2000" b="1" dirty="0">
                <a:solidFill>
                  <a:srgbClr val="FF0000"/>
                </a:solidFill>
              </a:rPr>
              <a:t> as possible</a:t>
            </a:r>
            <a:r>
              <a:rPr lang="pl-PL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pl-PL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7550" indent="-717550"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</a:t>
            </a:r>
            <a:r>
              <a:rPr lang="en-US" sz="1800" dirty="0"/>
              <a:t>After induction treatment, tandem auto-SCT should be </a:t>
            </a:r>
            <a:r>
              <a:rPr lang="pl-PL" sz="1800" dirty="0" err="1"/>
              <a:t>performed</a:t>
            </a:r>
            <a:r>
              <a:rPr lang="en-US" sz="1800" dirty="0"/>
              <a:t>, followed by consolidation and </a:t>
            </a:r>
            <a:r>
              <a:rPr lang="pl-PL" sz="1800" dirty="0"/>
              <a:t>   </a:t>
            </a:r>
          </a:p>
          <a:p>
            <a:pPr marL="717550" indent="-717550"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1800" dirty="0"/>
              <a:t>             maintance and </a:t>
            </a:r>
            <a:r>
              <a:rPr lang="en-US" sz="1800" dirty="0"/>
              <a:t>supportive care</a:t>
            </a:r>
            <a:endParaRPr lang="pl-PL" sz="18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7550" indent="-717550"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</a:t>
            </a:r>
            <a:r>
              <a:rPr lang="pl-PL" sz="1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</a:t>
            </a:r>
            <a:r>
              <a:rPr lang="pl-PL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-SCT  </a:t>
            </a:r>
            <a:r>
              <a:rPr lang="pl-PL" sz="1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</a:t>
            </a:r>
            <a:r>
              <a:rPr lang="pl-PL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 performer in </a:t>
            </a:r>
            <a:r>
              <a:rPr lang="pl-PL" sz="1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selected</a:t>
            </a:r>
            <a:r>
              <a:rPr lang="pl-PL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cases</a:t>
            </a:r>
            <a:r>
              <a:rPr lang="pl-PL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17550" indent="-717550"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B0AA405-0873-4F15-BA08-67EA479A40C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3991" y="355600"/>
            <a:ext cx="853027" cy="108566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17899DA-B806-4582-B090-4A6CA763E1E6}"/>
              </a:ext>
            </a:extLst>
          </p:cNvPr>
          <p:cNvGrpSpPr/>
          <p:nvPr/>
        </p:nvGrpSpPr>
        <p:grpSpPr>
          <a:xfrm>
            <a:off x="697202" y="4528719"/>
            <a:ext cx="770433" cy="221276"/>
            <a:chOff x="724789" y="4704686"/>
            <a:chExt cx="770433" cy="221276"/>
          </a:xfrm>
        </p:grpSpPr>
        <p:sp>
          <p:nvSpPr>
            <p:cNvPr id="41" name="Shape 28">
              <a:extLst>
                <a:ext uri="{FF2B5EF4-FFF2-40B4-BE49-F238E27FC236}">
                  <a16:creationId xmlns:a16="http://schemas.microsoft.com/office/drawing/2014/main" id="{EC427883-41CA-47B8-9008-FBED7281F186}"/>
                </a:ext>
              </a:extLst>
            </p:cNvPr>
            <p:cNvSpPr/>
            <p:nvPr/>
          </p:nvSpPr>
          <p:spPr>
            <a:xfrm>
              <a:off x="724789" y="4704686"/>
              <a:ext cx="251429" cy="221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4" h="20404" extrusionOk="0">
                  <a:moveTo>
                    <a:pt x="14231" y="19204"/>
                  </a:moveTo>
                  <a:cubicBezTo>
                    <a:pt x="11659" y="18909"/>
                    <a:pt x="10616" y="16419"/>
                    <a:pt x="10616" y="16419"/>
                  </a:cubicBezTo>
                  <a:cubicBezTo>
                    <a:pt x="10616" y="16419"/>
                    <a:pt x="12277" y="18137"/>
                    <a:pt x="14622" y="18285"/>
                  </a:cubicBezTo>
                  <a:cubicBezTo>
                    <a:pt x="16966" y="18434"/>
                    <a:pt x="18041" y="17397"/>
                    <a:pt x="18041" y="17397"/>
                  </a:cubicBezTo>
                  <a:cubicBezTo>
                    <a:pt x="18041" y="17397"/>
                    <a:pt x="16803" y="19500"/>
                    <a:pt x="14231" y="19204"/>
                  </a:cubicBezTo>
                  <a:close/>
                  <a:moveTo>
                    <a:pt x="1783" y="7466"/>
                  </a:moveTo>
                  <a:cubicBezTo>
                    <a:pt x="199" y="5702"/>
                    <a:pt x="486" y="3104"/>
                    <a:pt x="2423" y="1663"/>
                  </a:cubicBezTo>
                  <a:cubicBezTo>
                    <a:pt x="4363" y="222"/>
                    <a:pt x="7219" y="482"/>
                    <a:pt x="8805" y="2245"/>
                  </a:cubicBezTo>
                  <a:lnTo>
                    <a:pt x="12922" y="6822"/>
                  </a:lnTo>
                  <a:lnTo>
                    <a:pt x="5900" y="12044"/>
                  </a:lnTo>
                  <a:cubicBezTo>
                    <a:pt x="5900" y="12044"/>
                    <a:pt x="1783" y="7466"/>
                    <a:pt x="1783" y="7466"/>
                  </a:cubicBezTo>
                  <a:close/>
                  <a:moveTo>
                    <a:pt x="19085" y="12509"/>
                  </a:moveTo>
                  <a:lnTo>
                    <a:pt x="9431" y="1774"/>
                  </a:lnTo>
                  <a:cubicBezTo>
                    <a:pt x="7574" y="-293"/>
                    <a:pt x="4224" y="-598"/>
                    <a:pt x="1951" y="1091"/>
                  </a:cubicBezTo>
                  <a:cubicBezTo>
                    <a:pt x="-321" y="2782"/>
                    <a:pt x="-658" y="5828"/>
                    <a:pt x="1200" y="7895"/>
                  </a:cubicBezTo>
                  <a:lnTo>
                    <a:pt x="10853" y="18630"/>
                  </a:lnTo>
                  <a:cubicBezTo>
                    <a:pt x="12710" y="20697"/>
                    <a:pt x="16061" y="21002"/>
                    <a:pt x="18333" y="19313"/>
                  </a:cubicBezTo>
                  <a:cubicBezTo>
                    <a:pt x="20606" y="17622"/>
                    <a:pt x="20942" y="14576"/>
                    <a:pt x="19085" y="12509"/>
                  </a:cubicBezTo>
                  <a:close/>
                </a:path>
              </a:pathLst>
            </a:custGeom>
            <a:solidFill>
              <a:srgbClr val="0080C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endParaRPr/>
            </a:p>
          </p:txBody>
        </p:sp>
        <p:sp>
          <p:nvSpPr>
            <p:cNvPr id="42" name="Shape 28">
              <a:extLst>
                <a:ext uri="{FF2B5EF4-FFF2-40B4-BE49-F238E27FC236}">
                  <a16:creationId xmlns:a16="http://schemas.microsoft.com/office/drawing/2014/main" id="{41C7AA72-2FAD-4541-87B5-AC0C39ACD211}"/>
                </a:ext>
              </a:extLst>
            </p:cNvPr>
            <p:cNvSpPr/>
            <p:nvPr/>
          </p:nvSpPr>
          <p:spPr>
            <a:xfrm>
              <a:off x="984291" y="4704686"/>
              <a:ext cx="251429" cy="221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4" h="20404" extrusionOk="0">
                  <a:moveTo>
                    <a:pt x="14231" y="19204"/>
                  </a:moveTo>
                  <a:cubicBezTo>
                    <a:pt x="11659" y="18909"/>
                    <a:pt x="10616" y="16419"/>
                    <a:pt x="10616" y="16419"/>
                  </a:cubicBezTo>
                  <a:cubicBezTo>
                    <a:pt x="10616" y="16419"/>
                    <a:pt x="12277" y="18137"/>
                    <a:pt x="14622" y="18285"/>
                  </a:cubicBezTo>
                  <a:cubicBezTo>
                    <a:pt x="16966" y="18434"/>
                    <a:pt x="18041" y="17397"/>
                    <a:pt x="18041" y="17397"/>
                  </a:cubicBezTo>
                  <a:cubicBezTo>
                    <a:pt x="18041" y="17397"/>
                    <a:pt x="16803" y="19500"/>
                    <a:pt x="14231" y="19204"/>
                  </a:cubicBezTo>
                  <a:close/>
                  <a:moveTo>
                    <a:pt x="1783" y="7466"/>
                  </a:moveTo>
                  <a:cubicBezTo>
                    <a:pt x="199" y="5702"/>
                    <a:pt x="486" y="3104"/>
                    <a:pt x="2423" y="1663"/>
                  </a:cubicBezTo>
                  <a:cubicBezTo>
                    <a:pt x="4363" y="222"/>
                    <a:pt x="7219" y="482"/>
                    <a:pt x="8805" y="2245"/>
                  </a:cubicBezTo>
                  <a:lnTo>
                    <a:pt x="12922" y="6822"/>
                  </a:lnTo>
                  <a:lnTo>
                    <a:pt x="5900" y="12044"/>
                  </a:lnTo>
                  <a:cubicBezTo>
                    <a:pt x="5900" y="12044"/>
                    <a:pt x="1783" y="7466"/>
                    <a:pt x="1783" y="7466"/>
                  </a:cubicBezTo>
                  <a:close/>
                  <a:moveTo>
                    <a:pt x="19085" y="12509"/>
                  </a:moveTo>
                  <a:lnTo>
                    <a:pt x="9431" y="1774"/>
                  </a:lnTo>
                  <a:cubicBezTo>
                    <a:pt x="7574" y="-293"/>
                    <a:pt x="4224" y="-598"/>
                    <a:pt x="1951" y="1091"/>
                  </a:cubicBezTo>
                  <a:cubicBezTo>
                    <a:pt x="-321" y="2782"/>
                    <a:pt x="-658" y="5828"/>
                    <a:pt x="1200" y="7895"/>
                  </a:cubicBezTo>
                  <a:lnTo>
                    <a:pt x="10853" y="18630"/>
                  </a:lnTo>
                  <a:cubicBezTo>
                    <a:pt x="12710" y="20697"/>
                    <a:pt x="16061" y="21002"/>
                    <a:pt x="18333" y="19313"/>
                  </a:cubicBezTo>
                  <a:cubicBezTo>
                    <a:pt x="20606" y="17622"/>
                    <a:pt x="20942" y="14576"/>
                    <a:pt x="19085" y="12509"/>
                  </a:cubicBezTo>
                  <a:close/>
                </a:path>
              </a:pathLst>
            </a:custGeom>
            <a:solidFill>
              <a:srgbClr val="0080C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endParaRPr/>
            </a:p>
          </p:txBody>
        </p:sp>
        <p:sp>
          <p:nvSpPr>
            <p:cNvPr id="43" name="Shape 28">
              <a:extLst>
                <a:ext uri="{FF2B5EF4-FFF2-40B4-BE49-F238E27FC236}">
                  <a16:creationId xmlns:a16="http://schemas.microsoft.com/office/drawing/2014/main" id="{738A23AE-3CFE-4B67-B3DB-470C47C09712}"/>
                </a:ext>
              </a:extLst>
            </p:cNvPr>
            <p:cNvSpPr/>
            <p:nvPr/>
          </p:nvSpPr>
          <p:spPr>
            <a:xfrm>
              <a:off x="1243793" y="4704686"/>
              <a:ext cx="251429" cy="221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4" h="20404" extrusionOk="0">
                  <a:moveTo>
                    <a:pt x="14231" y="19204"/>
                  </a:moveTo>
                  <a:cubicBezTo>
                    <a:pt x="11659" y="18909"/>
                    <a:pt x="10616" y="16419"/>
                    <a:pt x="10616" y="16419"/>
                  </a:cubicBezTo>
                  <a:cubicBezTo>
                    <a:pt x="10616" y="16419"/>
                    <a:pt x="12277" y="18137"/>
                    <a:pt x="14622" y="18285"/>
                  </a:cubicBezTo>
                  <a:cubicBezTo>
                    <a:pt x="16966" y="18434"/>
                    <a:pt x="18041" y="17397"/>
                    <a:pt x="18041" y="17397"/>
                  </a:cubicBezTo>
                  <a:cubicBezTo>
                    <a:pt x="18041" y="17397"/>
                    <a:pt x="16803" y="19500"/>
                    <a:pt x="14231" y="19204"/>
                  </a:cubicBezTo>
                  <a:close/>
                  <a:moveTo>
                    <a:pt x="1783" y="7466"/>
                  </a:moveTo>
                  <a:cubicBezTo>
                    <a:pt x="199" y="5702"/>
                    <a:pt x="486" y="3104"/>
                    <a:pt x="2423" y="1663"/>
                  </a:cubicBezTo>
                  <a:cubicBezTo>
                    <a:pt x="4363" y="222"/>
                    <a:pt x="7219" y="482"/>
                    <a:pt x="8805" y="2245"/>
                  </a:cubicBezTo>
                  <a:lnTo>
                    <a:pt x="12922" y="6822"/>
                  </a:lnTo>
                  <a:lnTo>
                    <a:pt x="5900" y="12044"/>
                  </a:lnTo>
                  <a:cubicBezTo>
                    <a:pt x="5900" y="12044"/>
                    <a:pt x="1783" y="7466"/>
                    <a:pt x="1783" y="7466"/>
                  </a:cubicBezTo>
                  <a:close/>
                  <a:moveTo>
                    <a:pt x="19085" y="12509"/>
                  </a:moveTo>
                  <a:lnTo>
                    <a:pt x="9431" y="1774"/>
                  </a:lnTo>
                  <a:cubicBezTo>
                    <a:pt x="7574" y="-293"/>
                    <a:pt x="4224" y="-598"/>
                    <a:pt x="1951" y="1091"/>
                  </a:cubicBezTo>
                  <a:cubicBezTo>
                    <a:pt x="-321" y="2782"/>
                    <a:pt x="-658" y="5828"/>
                    <a:pt x="1200" y="7895"/>
                  </a:cubicBezTo>
                  <a:lnTo>
                    <a:pt x="10853" y="18630"/>
                  </a:lnTo>
                  <a:cubicBezTo>
                    <a:pt x="12710" y="20697"/>
                    <a:pt x="16061" y="21002"/>
                    <a:pt x="18333" y="19313"/>
                  </a:cubicBezTo>
                  <a:cubicBezTo>
                    <a:pt x="20606" y="17622"/>
                    <a:pt x="20942" y="14576"/>
                    <a:pt x="19085" y="12509"/>
                  </a:cubicBezTo>
                  <a:close/>
                </a:path>
              </a:pathLst>
            </a:custGeom>
            <a:solidFill>
              <a:srgbClr val="0080C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45" name="Shape 28">
            <a:extLst>
              <a:ext uri="{FF2B5EF4-FFF2-40B4-BE49-F238E27FC236}">
                <a16:creationId xmlns:a16="http://schemas.microsoft.com/office/drawing/2014/main" id="{A6239F43-9944-407B-8307-2038982B3564}"/>
              </a:ext>
            </a:extLst>
          </p:cNvPr>
          <p:cNvSpPr/>
          <p:nvPr/>
        </p:nvSpPr>
        <p:spPr>
          <a:xfrm>
            <a:off x="972080" y="4159027"/>
            <a:ext cx="284021" cy="240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7" y="0"/>
                  <a:pt x="10800" y="0"/>
                </a:cubicBezTo>
                <a:close/>
                <a:moveTo>
                  <a:pt x="10800" y="1901"/>
                </a:moveTo>
                <a:cubicBezTo>
                  <a:pt x="11013" y="1901"/>
                  <a:pt x="11227" y="1974"/>
                  <a:pt x="11389" y="2136"/>
                </a:cubicBezTo>
                <a:cubicBezTo>
                  <a:pt x="11713" y="2461"/>
                  <a:pt x="11713" y="2990"/>
                  <a:pt x="11389" y="3314"/>
                </a:cubicBezTo>
                <a:cubicBezTo>
                  <a:pt x="11064" y="3638"/>
                  <a:pt x="10536" y="3638"/>
                  <a:pt x="10211" y="3314"/>
                </a:cubicBezTo>
                <a:cubicBezTo>
                  <a:pt x="9887" y="2989"/>
                  <a:pt x="9887" y="2461"/>
                  <a:pt x="10211" y="2136"/>
                </a:cubicBezTo>
                <a:cubicBezTo>
                  <a:pt x="10373" y="1974"/>
                  <a:pt x="10587" y="1901"/>
                  <a:pt x="10800" y="1901"/>
                </a:cubicBezTo>
                <a:close/>
                <a:moveTo>
                  <a:pt x="10800" y="4222"/>
                </a:moveTo>
                <a:cubicBezTo>
                  <a:pt x="11049" y="4222"/>
                  <a:pt x="11254" y="4427"/>
                  <a:pt x="11254" y="4677"/>
                </a:cubicBezTo>
                <a:lnTo>
                  <a:pt x="11254" y="9707"/>
                </a:lnTo>
                <a:cubicBezTo>
                  <a:pt x="11409" y="9769"/>
                  <a:pt x="11583" y="9766"/>
                  <a:pt x="11708" y="9892"/>
                </a:cubicBezTo>
                <a:cubicBezTo>
                  <a:pt x="11834" y="10018"/>
                  <a:pt x="11848" y="10190"/>
                  <a:pt x="11910" y="10346"/>
                </a:cubicBezTo>
                <a:lnTo>
                  <a:pt x="15662" y="10346"/>
                </a:lnTo>
                <a:cubicBezTo>
                  <a:pt x="15911" y="10346"/>
                  <a:pt x="16116" y="10551"/>
                  <a:pt x="16116" y="10800"/>
                </a:cubicBezTo>
                <a:cubicBezTo>
                  <a:pt x="16116" y="11049"/>
                  <a:pt x="15911" y="11254"/>
                  <a:pt x="15662" y="11254"/>
                </a:cubicBezTo>
                <a:lnTo>
                  <a:pt x="11910" y="11254"/>
                </a:lnTo>
                <a:cubicBezTo>
                  <a:pt x="11848" y="11410"/>
                  <a:pt x="11834" y="11582"/>
                  <a:pt x="11708" y="11708"/>
                </a:cubicBezTo>
                <a:cubicBezTo>
                  <a:pt x="11208" y="12209"/>
                  <a:pt x="10392" y="12209"/>
                  <a:pt x="9892" y="11708"/>
                </a:cubicBezTo>
                <a:cubicBezTo>
                  <a:pt x="9391" y="11208"/>
                  <a:pt x="9391" y="10392"/>
                  <a:pt x="9892" y="9892"/>
                </a:cubicBezTo>
                <a:cubicBezTo>
                  <a:pt x="10021" y="9762"/>
                  <a:pt x="10203" y="9769"/>
                  <a:pt x="10363" y="9707"/>
                </a:cubicBezTo>
                <a:lnTo>
                  <a:pt x="10363" y="4677"/>
                </a:lnTo>
                <a:cubicBezTo>
                  <a:pt x="10363" y="4427"/>
                  <a:pt x="10551" y="4222"/>
                  <a:pt x="10800" y="4222"/>
                </a:cubicBezTo>
                <a:close/>
                <a:moveTo>
                  <a:pt x="2708" y="9976"/>
                </a:moveTo>
                <a:cubicBezTo>
                  <a:pt x="2921" y="9976"/>
                  <a:pt x="3135" y="10049"/>
                  <a:pt x="3297" y="10211"/>
                </a:cubicBezTo>
                <a:cubicBezTo>
                  <a:pt x="3622" y="10536"/>
                  <a:pt x="3622" y="11064"/>
                  <a:pt x="3297" y="11389"/>
                </a:cubicBezTo>
                <a:cubicBezTo>
                  <a:pt x="2973" y="11713"/>
                  <a:pt x="2444" y="11713"/>
                  <a:pt x="2120" y="11389"/>
                </a:cubicBezTo>
                <a:cubicBezTo>
                  <a:pt x="1795" y="11064"/>
                  <a:pt x="1795" y="10536"/>
                  <a:pt x="2120" y="10211"/>
                </a:cubicBezTo>
                <a:cubicBezTo>
                  <a:pt x="2282" y="10049"/>
                  <a:pt x="2496" y="9976"/>
                  <a:pt x="2708" y="9976"/>
                </a:cubicBezTo>
                <a:close/>
                <a:moveTo>
                  <a:pt x="18908" y="9976"/>
                </a:moveTo>
                <a:cubicBezTo>
                  <a:pt x="19121" y="9976"/>
                  <a:pt x="19318" y="10049"/>
                  <a:pt x="19480" y="10211"/>
                </a:cubicBezTo>
                <a:cubicBezTo>
                  <a:pt x="19805" y="10536"/>
                  <a:pt x="19805" y="11064"/>
                  <a:pt x="19480" y="11389"/>
                </a:cubicBezTo>
                <a:cubicBezTo>
                  <a:pt x="19156" y="11713"/>
                  <a:pt x="18644" y="11713"/>
                  <a:pt x="18320" y="11389"/>
                </a:cubicBezTo>
                <a:cubicBezTo>
                  <a:pt x="17995" y="11064"/>
                  <a:pt x="17995" y="10536"/>
                  <a:pt x="18320" y="10211"/>
                </a:cubicBezTo>
                <a:cubicBezTo>
                  <a:pt x="18482" y="10049"/>
                  <a:pt x="18696" y="9976"/>
                  <a:pt x="18908" y="9976"/>
                </a:cubicBezTo>
                <a:close/>
                <a:moveTo>
                  <a:pt x="10800" y="18050"/>
                </a:moveTo>
                <a:cubicBezTo>
                  <a:pt x="11013" y="18051"/>
                  <a:pt x="11227" y="18124"/>
                  <a:pt x="11389" y="18286"/>
                </a:cubicBezTo>
                <a:cubicBezTo>
                  <a:pt x="11713" y="18610"/>
                  <a:pt x="11713" y="19139"/>
                  <a:pt x="11389" y="19464"/>
                </a:cubicBezTo>
                <a:cubicBezTo>
                  <a:pt x="11064" y="19788"/>
                  <a:pt x="10536" y="19788"/>
                  <a:pt x="10211" y="19464"/>
                </a:cubicBezTo>
                <a:cubicBezTo>
                  <a:pt x="9887" y="19139"/>
                  <a:pt x="9887" y="18610"/>
                  <a:pt x="10211" y="18286"/>
                </a:cubicBezTo>
                <a:cubicBezTo>
                  <a:pt x="10373" y="18124"/>
                  <a:pt x="10587" y="18050"/>
                  <a:pt x="10800" y="18050"/>
                </a:cubicBezTo>
                <a:close/>
              </a:path>
            </a:pathLst>
          </a:custGeom>
          <a:solidFill>
            <a:srgbClr val="0080C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6B5D971-E5CA-4282-BE02-E3FED7A415DF}"/>
              </a:ext>
            </a:extLst>
          </p:cNvPr>
          <p:cNvGrpSpPr/>
          <p:nvPr/>
        </p:nvGrpSpPr>
        <p:grpSpPr>
          <a:xfrm>
            <a:off x="863879" y="4906512"/>
            <a:ext cx="577765" cy="236865"/>
            <a:chOff x="4886632" y="1622321"/>
            <a:chExt cx="589379" cy="285137"/>
          </a:xfrm>
        </p:grpSpPr>
        <p:sp>
          <p:nvSpPr>
            <p:cNvPr id="4" name="Arrow: Chevron 3">
              <a:extLst>
                <a:ext uri="{FF2B5EF4-FFF2-40B4-BE49-F238E27FC236}">
                  <a16:creationId xmlns:a16="http://schemas.microsoft.com/office/drawing/2014/main" id="{039D01AE-D449-4B28-ADB8-4918F90CDE41}"/>
                </a:ext>
              </a:extLst>
            </p:cNvPr>
            <p:cNvSpPr/>
            <p:nvPr/>
          </p:nvSpPr>
          <p:spPr>
            <a:xfrm>
              <a:off x="4886632" y="1622323"/>
              <a:ext cx="216310" cy="285135"/>
            </a:xfrm>
            <a:prstGeom prst="chevron">
              <a:avLst/>
            </a:prstGeom>
            <a:solidFill>
              <a:srgbClr val="007ABB"/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6" name="Arrow: Chevron 45">
              <a:extLst>
                <a:ext uri="{FF2B5EF4-FFF2-40B4-BE49-F238E27FC236}">
                  <a16:creationId xmlns:a16="http://schemas.microsoft.com/office/drawing/2014/main" id="{46328515-5B35-411E-8ABF-2E3C4DB100C9}"/>
                </a:ext>
              </a:extLst>
            </p:cNvPr>
            <p:cNvSpPr/>
            <p:nvPr/>
          </p:nvSpPr>
          <p:spPr>
            <a:xfrm>
              <a:off x="5013229" y="1622322"/>
              <a:ext cx="216310" cy="285135"/>
            </a:xfrm>
            <a:prstGeom prst="chevron">
              <a:avLst/>
            </a:prstGeom>
            <a:solidFill>
              <a:srgbClr val="007ABB"/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7" name="Arrow: Chevron 46">
              <a:extLst>
                <a:ext uri="{FF2B5EF4-FFF2-40B4-BE49-F238E27FC236}">
                  <a16:creationId xmlns:a16="http://schemas.microsoft.com/office/drawing/2014/main" id="{F3147E8F-3451-4146-A455-C3864357F1DE}"/>
                </a:ext>
              </a:extLst>
            </p:cNvPr>
            <p:cNvSpPr/>
            <p:nvPr/>
          </p:nvSpPr>
          <p:spPr>
            <a:xfrm>
              <a:off x="5136465" y="1622322"/>
              <a:ext cx="216310" cy="285135"/>
            </a:xfrm>
            <a:prstGeom prst="chevron">
              <a:avLst/>
            </a:prstGeom>
            <a:solidFill>
              <a:srgbClr val="007ABB"/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8" name="Arrow: Chevron 47">
              <a:extLst>
                <a:ext uri="{FF2B5EF4-FFF2-40B4-BE49-F238E27FC236}">
                  <a16:creationId xmlns:a16="http://schemas.microsoft.com/office/drawing/2014/main" id="{6897C257-234A-49ED-8D29-00241B9A7E1B}"/>
                </a:ext>
              </a:extLst>
            </p:cNvPr>
            <p:cNvSpPr/>
            <p:nvPr/>
          </p:nvSpPr>
          <p:spPr>
            <a:xfrm>
              <a:off x="5259701" y="1622321"/>
              <a:ext cx="216310" cy="285135"/>
            </a:xfrm>
            <a:prstGeom prst="chevron">
              <a:avLst/>
            </a:prstGeom>
            <a:solidFill>
              <a:srgbClr val="007ABB"/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8772EBE-58AE-44C0-9CC3-B81FFB689D40}"/>
              </a:ext>
            </a:extLst>
          </p:cNvPr>
          <p:cNvGrpSpPr/>
          <p:nvPr/>
        </p:nvGrpSpPr>
        <p:grpSpPr>
          <a:xfrm>
            <a:off x="857522" y="5256536"/>
            <a:ext cx="622945" cy="407973"/>
            <a:chOff x="6289038" y="1296200"/>
            <a:chExt cx="930603" cy="634677"/>
          </a:xfrm>
        </p:grpSpPr>
        <p:sp>
          <p:nvSpPr>
            <p:cNvPr id="6" name="Rectangle: Single Corner Rounded 5">
              <a:extLst>
                <a:ext uri="{FF2B5EF4-FFF2-40B4-BE49-F238E27FC236}">
                  <a16:creationId xmlns:a16="http://schemas.microsoft.com/office/drawing/2014/main" id="{CB71BC37-13E8-429B-B7EA-11814561E1F9}"/>
                </a:ext>
              </a:extLst>
            </p:cNvPr>
            <p:cNvSpPr/>
            <p:nvPr/>
          </p:nvSpPr>
          <p:spPr>
            <a:xfrm>
              <a:off x="6759420" y="1710020"/>
              <a:ext cx="284481" cy="152361"/>
            </a:xfrm>
            <a:prstGeom prst="round1Rect">
              <a:avLst/>
            </a:prstGeom>
            <a:solidFill>
              <a:schemeClr val="bg1"/>
            </a:solidFill>
            <a:ln w="25400" cap="flat">
              <a:solidFill>
                <a:srgbClr val="0080C2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9" name="Shape 14">
              <a:extLst>
                <a:ext uri="{FF2B5EF4-FFF2-40B4-BE49-F238E27FC236}">
                  <a16:creationId xmlns:a16="http://schemas.microsoft.com/office/drawing/2014/main" id="{4671436A-05FF-47B0-9347-B18DB87753E3}"/>
                </a:ext>
              </a:extLst>
            </p:cNvPr>
            <p:cNvSpPr/>
            <p:nvPr/>
          </p:nvSpPr>
          <p:spPr>
            <a:xfrm>
              <a:off x="6289038" y="1296200"/>
              <a:ext cx="460221" cy="604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0" y="20931"/>
                  </a:moveTo>
                  <a:lnTo>
                    <a:pt x="870" y="20931"/>
                  </a:lnTo>
                  <a:lnTo>
                    <a:pt x="870" y="14828"/>
                  </a:lnTo>
                  <a:cubicBezTo>
                    <a:pt x="870" y="14011"/>
                    <a:pt x="1134" y="13594"/>
                    <a:pt x="1290" y="13477"/>
                  </a:cubicBezTo>
                  <a:cubicBezTo>
                    <a:pt x="2898" y="12269"/>
                    <a:pt x="4564" y="11656"/>
                    <a:pt x="6244" y="11656"/>
                  </a:cubicBezTo>
                  <a:cubicBezTo>
                    <a:pt x="6442" y="11656"/>
                    <a:pt x="6880" y="11905"/>
                    <a:pt x="7266" y="12126"/>
                  </a:cubicBezTo>
                  <a:cubicBezTo>
                    <a:pt x="8115" y="12609"/>
                    <a:pt x="9276" y="13272"/>
                    <a:pt x="10800" y="13272"/>
                  </a:cubicBezTo>
                  <a:cubicBezTo>
                    <a:pt x="12323" y="13272"/>
                    <a:pt x="13485" y="12609"/>
                    <a:pt x="14334" y="12125"/>
                  </a:cubicBezTo>
                  <a:cubicBezTo>
                    <a:pt x="14720" y="11905"/>
                    <a:pt x="15158" y="11656"/>
                    <a:pt x="15356" y="11656"/>
                  </a:cubicBezTo>
                  <a:cubicBezTo>
                    <a:pt x="17036" y="11656"/>
                    <a:pt x="18702" y="12269"/>
                    <a:pt x="20309" y="13477"/>
                  </a:cubicBezTo>
                  <a:cubicBezTo>
                    <a:pt x="20353" y="13509"/>
                    <a:pt x="20730" y="13822"/>
                    <a:pt x="20730" y="14828"/>
                  </a:cubicBezTo>
                  <a:cubicBezTo>
                    <a:pt x="20730" y="14828"/>
                    <a:pt x="20730" y="20931"/>
                    <a:pt x="20730" y="20931"/>
                  </a:cubicBezTo>
                  <a:close/>
                  <a:moveTo>
                    <a:pt x="20917" y="12998"/>
                  </a:moveTo>
                  <a:cubicBezTo>
                    <a:pt x="19142" y="11664"/>
                    <a:pt x="17271" y="10987"/>
                    <a:pt x="15356" y="10987"/>
                  </a:cubicBezTo>
                  <a:cubicBezTo>
                    <a:pt x="14871" y="10987"/>
                    <a:pt x="14405" y="11252"/>
                    <a:pt x="13816" y="11588"/>
                  </a:cubicBezTo>
                  <a:cubicBezTo>
                    <a:pt x="13023" y="12040"/>
                    <a:pt x="12036" y="12603"/>
                    <a:pt x="10800" y="12603"/>
                  </a:cubicBezTo>
                  <a:cubicBezTo>
                    <a:pt x="9563" y="12603"/>
                    <a:pt x="8577" y="12040"/>
                    <a:pt x="7784" y="11588"/>
                  </a:cubicBezTo>
                  <a:cubicBezTo>
                    <a:pt x="7194" y="11252"/>
                    <a:pt x="6729" y="10987"/>
                    <a:pt x="6244" y="10987"/>
                  </a:cubicBezTo>
                  <a:cubicBezTo>
                    <a:pt x="4329" y="10987"/>
                    <a:pt x="2458" y="11664"/>
                    <a:pt x="683" y="12998"/>
                  </a:cubicBezTo>
                  <a:cubicBezTo>
                    <a:pt x="477" y="13152"/>
                    <a:pt x="0" y="13639"/>
                    <a:pt x="0" y="14828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4828"/>
                  </a:lnTo>
                  <a:cubicBezTo>
                    <a:pt x="21600" y="13640"/>
                    <a:pt x="21123" y="13153"/>
                    <a:pt x="20917" y="12998"/>
                  </a:cubicBezTo>
                  <a:close/>
                  <a:moveTo>
                    <a:pt x="14411" y="8714"/>
                  </a:moveTo>
                  <a:cubicBezTo>
                    <a:pt x="13510" y="10094"/>
                    <a:pt x="12200" y="10892"/>
                    <a:pt x="10818" y="10902"/>
                  </a:cubicBezTo>
                  <a:lnTo>
                    <a:pt x="10822" y="11236"/>
                  </a:lnTo>
                  <a:lnTo>
                    <a:pt x="10797" y="10902"/>
                  </a:lnTo>
                  <a:cubicBezTo>
                    <a:pt x="9410" y="10898"/>
                    <a:pt x="8094" y="10100"/>
                    <a:pt x="7186" y="8714"/>
                  </a:cubicBezTo>
                  <a:cubicBezTo>
                    <a:pt x="6473" y="7625"/>
                    <a:pt x="6081" y="6245"/>
                    <a:pt x="6081" y="4830"/>
                  </a:cubicBezTo>
                  <a:cubicBezTo>
                    <a:pt x="6081" y="4244"/>
                    <a:pt x="6148" y="3662"/>
                    <a:pt x="6279" y="3101"/>
                  </a:cubicBezTo>
                  <a:cubicBezTo>
                    <a:pt x="6321" y="2931"/>
                    <a:pt x="6367" y="2763"/>
                    <a:pt x="6415" y="2602"/>
                  </a:cubicBezTo>
                  <a:cubicBezTo>
                    <a:pt x="6616" y="1971"/>
                    <a:pt x="7154" y="1455"/>
                    <a:pt x="7893" y="1186"/>
                  </a:cubicBezTo>
                  <a:cubicBezTo>
                    <a:pt x="8757" y="871"/>
                    <a:pt x="9654" y="698"/>
                    <a:pt x="10561" y="672"/>
                  </a:cubicBezTo>
                  <a:lnTo>
                    <a:pt x="10961" y="671"/>
                  </a:lnTo>
                  <a:cubicBezTo>
                    <a:pt x="11905" y="690"/>
                    <a:pt x="12837" y="866"/>
                    <a:pt x="13733" y="1196"/>
                  </a:cubicBezTo>
                  <a:cubicBezTo>
                    <a:pt x="14457" y="1462"/>
                    <a:pt x="14986" y="1974"/>
                    <a:pt x="15183" y="2598"/>
                  </a:cubicBezTo>
                  <a:cubicBezTo>
                    <a:pt x="15233" y="2763"/>
                    <a:pt x="15280" y="2931"/>
                    <a:pt x="15320" y="3099"/>
                  </a:cubicBezTo>
                  <a:cubicBezTo>
                    <a:pt x="15452" y="3672"/>
                    <a:pt x="15519" y="4254"/>
                    <a:pt x="15519" y="4830"/>
                  </a:cubicBezTo>
                  <a:cubicBezTo>
                    <a:pt x="15519" y="6247"/>
                    <a:pt x="15125" y="7626"/>
                    <a:pt x="14411" y="8714"/>
                  </a:cubicBezTo>
                  <a:close/>
                  <a:moveTo>
                    <a:pt x="16176" y="2980"/>
                  </a:moveTo>
                  <a:cubicBezTo>
                    <a:pt x="16132" y="2800"/>
                    <a:pt x="16083" y="2622"/>
                    <a:pt x="16029" y="2444"/>
                  </a:cubicBezTo>
                  <a:cubicBezTo>
                    <a:pt x="15769" y="1620"/>
                    <a:pt x="15069" y="945"/>
                    <a:pt x="14109" y="592"/>
                  </a:cubicBezTo>
                  <a:cubicBezTo>
                    <a:pt x="13180" y="250"/>
                    <a:pt x="12214" y="55"/>
                    <a:pt x="11230" y="10"/>
                  </a:cubicBezTo>
                  <a:lnTo>
                    <a:pt x="10837" y="0"/>
                  </a:lnTo>
                  <a:lnTo>
                    <a:pt x="10836" y="0"/>
                  </a:lnTo>
                  <a:lnTo>
                    <a:pt x="10776" y="0"/>
                  </a:lnTo>
                  <a:cubicBezTo>
                    <a:pt x="10776" y="0"/>
                    <a:pt x="10775" y="0"/>
                    <a:pt x="10775" y="0"/>
                  </a:cubicBezTo>
                  <a:lnTo>
                    <a:pt x="10360" y="0"/>
                  </a:lnTo>
                  <a:lnTo>
                    <a:pt x="10360" y="10"/>
                  </a:lnTo>
                  <a:cubicBezTo>
                    <a:pt x="9392" y="55"/>
                    <a:pt x="8438" y="247"/>
                    <a:pt x="7520" y="582"/>
                  </a:cubicBezTo>
                  <a:cubicBezTo>
                    <a:pt x="6544" y="937"/>
                    <a:pt x="5834" y="1616"/>
                    <a:pt x="5569" y="2447"/>
                  </a:cubicBezTo>
                  <a:cubicBezTo>
                    <a:pt x="5517" y="2622"/>
                    <a:pt x="5468" y="2799"/>
                    <a:pt x="5424" y="2981"/>
                  </a:cubicBezTo>
                  <a:cubicBezTo>
                    <a:pt x="5283" y="3582"/>
                    <a:pt x="5211" y="4204"/>
                    <a:pt x="5211" y="4830"/>
                  </a:cubicBezTo>
                  <a:cubicBezTo>
                    <a:pt x="5211" y="6370"/>
                    <a:pt x="5625" y="7817"/>
                    <a:pt x="6409" y="9015"/>
                  </a:cubicBezTo>
                  <a:cubicBezTo>
                    <a:pt x="7469" y="10634"/>
                    <a:pt x="9067" y="11566"/>
                    <a:pt x="10805" y="11571"/>
                  </a:cubicBezTo>
                  <a:lnTo>
                    <a:pt x="10824" y="11571"/>
                  </a:lnTo>
                  <a:lnTo>
                    <a:pt x="10827" y="11571"/>
                  </a:lnTo>
                  <a:cubicBezTo>
                    <a:pt x="12546" y="11558"/>
                    <a:pt x="14135" y="10626"/>
                    <a:pt x="15187" y="9015"/>
                  </a:cubicBezTo>
                  <a:cubicBezTo>
                    <a:pt x="15973" y="7819"/>
                    <a:pt x="16389" y="6372"/>
                    <a:pt x="16389" y="4830"/>
                  </a:cubicBezTo>
                  <a:cubicBezTo>
                    <a:pt x="16389" y="4216"/>
                    <a:pt x="16317" y="3594"/>
                    <a:pt x="16176" y="2980"/>
                  </a:cubicBezTo>
                  <a:close/>
                </a:path>
              </a:pathLst>
            </a:custGeom>
            <a:solidFill>
              <a:srgbClr val="0080C2"/>
            </a:solidFill>
            <a:ln w="12700" cap="flat">
              <a:solidFill>
                <a:srgbClr val="0080C2"/>
              </a:solidFill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584200">
                <a:lnSpc>
                  <a:spcPct val="110000"/>
                </a:lnSpc>
                <a:spcBef>
                  <a:spcPts val="3000"/>
                </a:spcBef>
                <a:defRPr sz="2000">
                  <a:solidFill>
                    <a:srgbClr val="4C4C4C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20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9B1A5D4-7902-4706-9B9A-9D3FE880B4D2}"/>
                </a:ext>
              </a:extLst>
            </p:cNvPr>
            <p:cNvSpPr/>
            <p:nvPr/>
          </p:nvSpPr>
          <p:spPr>
            <a:xfrm>
              <a:off x="6935161" y="1641523"/>
              <a:ext cx="284480" cy="289354"/>
            </a:xfrm>
            <a:prstGeom prst="ellipse">
              <a:avLst/>
            </a:prstGeom>
            <a:solidFill>
              <a:srgbClr val="007ABB"/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50" name="Shape 45">
            <a:extLst>
              <a:ext uri="{FF2B5EF4-FFF2-40B4-BE49-F238E27FC236}">
                <a16:creationId xmlns:a16="http://schemas.microsoft.com/office/drawing/2014/main" id="{8F5740C5-B737-485E-81B3-640FE7A79C3F}"/>
              </a:ext>
            </a:extLst>
          </p:cNvPr>
          <p:cNvSpPr>
            <a:spLocks/>
          </p:cNvSpPr>
          <p:nvPr/>
        </p:nvSpPr>
        <p:spPr bwMode="auto">
          <a:xfrm>
            <a:off x="902021" y="2506214"/>
            <a:ext cx="470398" cy="504874"/>
          </a:xfrm>
          <a:custGeom>
            <a:avLst/>
            <a:gdLst>
              <a:gd name="T0" fmla="*/ 2147483646 w 20761"/>
              <a:gd name="T1" fmla="*/ 2147483646 h 21596"/>
              <a:gd name="T2" fmla="*/ 2147483646 w 20761"/>
              <a:gd name="T3" fmla="*/ 2147483646 h 21596"/>
              <a:gd name="T4" fmla="*/ 2147483646 w 20761"/>
              <a:gd name="T5" fmla="*/ 2147483646 h 21596"/>
              <a:gd name="T6" fmla="*/ 2147483646 w 20761"/>
              <a:gd name="T7" fmla="*/ 2147483646 h 21596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761" h="21596" extrusionOk="0">
                <a:moveTo>
                  <a:pt x="14803" y="1"/>
                </a:moveTo>
                <a:cubicBezTo>
                  <a:pt x="14630" y="5"/>
                  <a:pt x="14458" y="60"/>
                  <a:pt x="14331" y="164"/>
                </a:cubicBezTo>
                <a:lnTo>
                  <a:pt x="13534" y="815"/>
                </a:lnTo>
                <a:lnTo>
                  <a:pt x="14728" y="1662"/>
                </a:lnTo>
                <a:lnTo>
                  <a:pt x="15527" y="1011"/>
                </a:lnTo>
                <a:cubicBezTo>
                  <a:pt x="15654" y="907"/>
                  <a:pt x="15713" y="774"/>
                  <a:pt x="15707" y="642"/>
                </a:cubicBezTo>
                <a:cubicBezTo>
                  <a:pt x="15701" y="510"/>
                  <a:pt x="15629" y="380"/>
                  <a:pt x="15492" y="283"/>
                </a:cubicBezTo>
                <a:lnTo>
                  <a:pt x="15291" y="139"/>
                </a:lnTo>
                <a:cubicBezTo>
                  <a:pt x="15154" y="42"/>
                  <a:pt x="14977" y="-4"/>
                  <a:pt x="14803" y="1"/>
                </a:cubicBezTo>
                <a:close/>
                <a:moveTo>
                  <a:pt x="12624" y="778"/>
                </a:moveTo>
                <a:cubicBezTo>
                  <a:pt x="12444" y="782"/>
                  <a:pt x="12265" y="839"/>
                  <a:pt x="12132" y="947"/>
                </a:cubicBezTo>
                <a:lnTo>
                  <a:pt x="5743" y="6156"/>
                </a:lnTo>
                <a:lnTo>
                  <a:pt x="8262" y="7942"/>
                </a:lnTo>
                <a:lnTo>
                  <a:pt x="11192" y="5552"/>
                </a:lnTo>
                <a:cubicBezTo>
                  <a:pt x="12104" y="5930"/>
                  <a:pt x="13267" y="5834"/>
                  <a:pt x="14039" y="5247"/>
                </a:cubicBezTo>
                <a:cubicBezTo>
                  <a:pt x="14250" y="5086"/>
                  <a:pt x="14406" y="4900"/>
                  <a:pt x="14522" y="4705"/>
                </a:cubicBezTo>
                <a:cubicBezTo>
                  <a:pt x="15435" y="4957"/>
                  <a:pt x="16294" y="5357"/>
                  <a:pt x="17027" y="5914"/>
                </a:cubicBezTo>
                <a:cubicBezTo>
                  <a:pt x="19712" y="7955"/>
                  <a:pt x="19712" y="11265"/>
                  <a:pt x="17027" y="13306"/>
                </a:cubicBezTo>
                <a:cubicBezTo>
                  <a:pt x="16202" y="13933"/>
                  <a:pt x="15218" y="14363"/>
                  <a:pt x="14174" y="14605"/>
                </a:cubicBezTo>
                <a:cubicBezTo>
                  <a:pt x="14128" y="14563"/>
                  <a:pt x="14090" y="14518"/>
                  <a:pt x="14039" y="14479"/>
                </a:cubicBezTo>
                <a:cubicBezTo>
                  <a:pt x="13569" y="14122"/>
                  <a:pt x="12954" y="13944"/>
                  <a:pt x="12339" y="13944"/>
                </a:cubicBezTo>
                <a:cubicBezTo>
                  <a:pt x="11723" y="13944"/>
                  <a:pt x="11108" y="14122"/>
                  <a:pt x="10638" y="14479"/>
                </a:cubicBezTo>
                <a:cubicBezTo>
                  <a:pt x="10564" y="14535"/>
                  <a:pt x="10505" y="14599"/>
                  <a:pt x="10443" y="14660"/>
                </a:cubicBezTo>
                <a:cubicBezTo>
                  <a:pt x="9295" y="14436"/>
                  <a:pt x="8207" y="13989"/>
                  <a:pt x="7308" y="13306"/>
                </a:cubicBezTo>
                <a:cubicBezTo>
                  <a:pt x="6830" y="12941"/>
                  <a:pt x="6447" y="12535"/>
                  <a:pt x="6140" y="12104"/>
                </a:cubicBezTo>
                <a:lnTo>
                  <a:pt x="9921" y="12104"/>
                </a:lnTo>
                <a:cubicBezTo>
                  <a:pt x="10153" y="12104"/>
                  <a:pt x="10340" y="11960"/>
                  <a:pt x="10340" y="11784"/>
                </a:cubicBezTo>
                <a:cubicBezTo>
                  <a:pt x="10340" y="11608"/>
                  <a:pt x="10153" y="11466"/>
                  <a:pt x="9921" y="11466"/>
                </a:cubicBezTo>
                <a:lnTo>
                  <a:pt x="5748" y="11466"/>
                </a:lnTo>
                <a:lnTo>
                  <a:pt x="3914" y="11466"/>
                </a:lnTo>
                <a:lnTo>
                  <a:pt x="419" y="11466"/>
                </a:lnTo>
                <a:cubicBezTo>
                  <a:pt x="187" y="11466"/>
                  <a:pt x="1" y="11608"/>
                  <a:pt x="0" y="11784"/>
                </a:cubicBezTo>
                <a:cubicBezTo>
                  <a:pt x="0" y="11960"/>
                  <a:pt x="187" y="12104"/>
                  <a:pt x="419" y="12104"/>
                </a:cubicBezTo>
                <a:lnTo>
                  <a:pt x="4212" y="12104"/>
                </a:lnTo>
                <a:cubicBezTo>
                  <a:pt x="4631" y="12894"/>
                  <a:pt x="5251" y="13635"/>
                  <a:pt x="6093" y="14275"/>
                </a:cubicBezTo>
                <a:cubicBezTo>
                  <a:pt x="7203" y="15119"/>
                  <a:pt x="8542" y="15674"/>
                  <a:pt x="9958" y="15958"/>
                </a:cubicBezTo>
                <a:cubicBezTo>
                  <a:pt x="9992" y="16215"/>
                  <a:pt x="10094" y="16465"/>
                  <a:pt x="10271" y="16694"/>
                </a:cubicBezTo>
                <a:lnTo>
                  <a:pt x="10271" y="18268"/>
                </a:lnTo>
                <a:cubicBezTo>
                  <a:pt x="10271" y="18276"/>
                  <a:pt x="10272" y="18285"/>
                  <a:pt x="10273" y="18294"/>
                </a:cubicBezTo>
                <a:cubicBezTo>
                  <a:pt x="10274" y="18302"/>
                  <a:pt x="10277" y="18310"/>
                  <a:pt x="10278" y="18318"/>
                </a:cubicBezTo>
                <a:lnTo>
                  <a:pt x="5277" y="18318"/>
                </a:lnTo>
                <a:cubicBezTo>
                  <a:pt x="4993" y="18318"/>
                  <a:pt x="4736" y="18407"/>
                  <a:pt x="4550" y="18548"/>
                </a:cubicBezTo>
                <a:cubicBezTo>
                  <a:pt x="4363" y="18690"/>
                  <a:pt x="4247" y="18885"/>
                  <a:pt x="4247" y="19102"/>
                </a:cubicBezTo>
                <a:lnTo>
                  <a:pt x="4247" y="20812"/>
                </a:lnTo>
                <a:cubicBezTo>
                  <a:pt x="4247" y="21029"/>
                  <a:pt x="4363" y="21224"/>
                  <a:pt x="4550" y="21366"/>
                </a:cubicBezTo>
                <a:cubicBezTo>
                  <a:pt x="4736" y="21508"/>
                  <a:pt x="4993" y="21596"/>
                  <a:pt x="5277" y="21596"/>
                </a:cubicBezTo>
                <a:lnTo>
                  <a:pt x="19398" y="21596"/>
                </a:lnTo>
                <a:cubicBezTo>
                  <a:pt x="19682" y="21596"/>
                  <a:pt x="19939" y="21508"/>
                  <a:pt x="20125" y="21366"/>
                </a:cubicBezTo>
                <a:cubicBezTo>
                  <a:pt x="20312" y="21224"/>
                  <a:pt x="20428" y="21029"/>
                  <a:pt x="20428" y="20812"/>
                </a:cubicBezTo>
                <a:lnTo>
                  <a:pt x="20428" y="19102"/>
                </a:lnTo>
                <a:cubicBezTo>
                  <a:pt x="20428" y="18885"/>
                  <a:pt x="20312" y="18690"/>
                  <a:pt x="20125" y="18548"/>
                </a:cubicBezTo>
                <a:cubicBezTo>
                  <a:pt x="19939" y="18407"/>
                  <a:pt x="19682" y="18318"/>
                  <a:pt x="19398" y="18318"/>
                </a:cubicBezTo>
                <a:lnTo>
                  <a:pt x="14397" y="18318"/>
                </a:lnTo>
                <a:cubicBezTo>
                  <a:pt x="14398" y="18310"/>
                  <a:pt x="14401" y="18302"/>
                  <a:pt x="14402" y="18294"/>
                </a:cubicBezTo>
                <a:cubicBezTo>
                  <a:pt x="14403" y="18285"/>
                  <a:pt x="14404" y="18276"/>
                  <a:pt x="14404" y="18268"/>
                </a:cubicBezTo>
                <a:lnTo>
                  <a:pt x="14404" y="16694"/>
                </a:lnTo>
                <a:cubicBezTo>
                  <a:pt x="14599" y="16442"/>
                  <a:pt x="14708" y="16163"/>
                  <a:pt x="14730" y="15880"/>
                </a:cubicBezTo>
                <a:cubicBezTo>
                  <a:pt x="16016" y="15578"/>
                  <a:pt x="17227" y="15049"/>
                  <a:pt x="18245" y="14275"/>
                </a:cubicBezTo>
                <a:cubicBezTo>
                  <a:pt x="21600" y="11724"/>
                  <a:pt x="21600" y="7589"/>
                  <a:pt x="18245" y="5038"/>
                </a:cubicBezTo>
                <a:cubicBezTo>
                  <a:pt x="17198" y="4242"/>
                  <a:pt x="15947" y="3701"/>
                  <a:pt x="14621" y="3404"/>
                </a:cubicBezTo>
                <a:cubicBezTo>
                  <a:pt x="14558" y="3253"/>
                  <a:pt x="14476" y="3107"/>
                  <a:pt x="14361" y="2970"/>
                </a:cubicBezTo>
                <a:lnTo>
                  <a:pt x="14651" y="2733"/>
                </a:lnTo>
                <a:cubicBezTo>
                  <a:pt x="14783" y="2625"/>
                  <a:pt x="14846" y="2487"/>
                  <a:pt x="14840" y="2349"/>
                </a:cubicBezTo>
                <a:cubicBezTo>
                  <a:pt x="14834" y="2212"/>
                  <a:pt x="14759" y="2077"/>
                  <a:pt x="14616" y="1976"/>
                </a:cubicBezTo>
                <a:lnTo>
                  <a:pt x="13129" y="921"/>
                </a:lnTo>
                <a:cubicBezTo>
                  <a:pt x="12986" y="820"/>
                  <a:pt x="12805" y="773"/>
                  <a:pt x="12624" y="778"/>
                </a:cubicBezTo>
                <a:close/>
                <a:moveTo>
                  <a:pt x="12339" y="3171"/>
                </a:moveTo>
                <a:cubicBezTo>
                  <a:pt x="12602" y="3171"/>
                  <a:pt x="12865" y="3246"/>
                  <a:pt x="13066" y="3399"/>
                </a:cubicBezTo>
                <a:cubicBezTo>
                  <a:pt x="13469" y="3705"/>
                  <a:pt x="13469" y="4201"/>
                  <a:pt x="13066" y="4507"/>
                </a:cubicBezTo>
                <a:cubicBezTo>
                  <a:pt x="12664" y="4813"/>
                  <a:pt x="12013" y="4813"/>
                  <a:pt x="11611" y="4507"/>
                </a:cubicBezTo>
                <a:cubicBezTo>
                  <a:pt x="11208" y="4201"/>
                  <a:pt x="11208" y="3705"/>
                  <a:pt x="11611" y="3399"/>
                </a:cubicBezTo>
                <a:cubicBezTo>
                  <a:pt x="11812" y="3246"/>
                  <a:pt x="12075" y="3171"/>
                  <a:pt x="12339" y="3171"/>
                </a:cubicBezTo>
                <a:close/>
                <a:moveTo>
                  <a:pt x="5084" y="6347"/>
                </a:moveTo>
                <a:cubicBezTo>
                  <a:pt x="4904" y="6352"/>
                  <a:pt x="4725" y="6409"/>
                  <a:pt x="4593" y="6517"/>
                </a:cubicBezTo>
                <a:lnTo>
                  <a:pt x="2954" y="7852"/>
                </a:lnTo>
                <a:cubicBezTo>
                  <a:pt x="2822" y="7960"/>
                  <a:pt x="2759" y="8099"/>
                  <a:pt x="2765" y="8236"/>
                </a:cubicBezTo>
                <a:cubicBezTo>
                  <a:pt x="2772" y="8373"/>
                  <a:pt x="2849" y="8508"/>
                  <a:pt x="2991" y="8609"/>
                </a:cubicBezTo>
                <a:lnTo>
                  <a:pt x="5239" y="10203"/>
                </a:lnTo>
                <a:cubicBezTo>
                  <a:pt x="5381" y="10303"/>
                  <a:pt x="5564" y="10351"/>
                  <a:pt x="5743" y="10346"/>
                </a:cubicBezTo>
                <a:cubicBezTo>
                  <a:pt x="5923" y="10341"/>
                  <a:pt x="6100" y="10285"/>
                  <a:pt x="6233" y="10176"/>
                </a:cubicBezTo>
                <a:lnTo>
                  <a:pt x="7871" y="8841"/>
                </a:lnTo>
                <a:cubicBezTo>
                  <a:pt x="8004" y="8733"/>
                  <a:pt x="8066" y="8595"/>
                  <a:pt x="8060" y="8458"/>
                </a:cubicBezTo>
                <a:cubicBezTo>
                  <a:pt x="8054" y="8321"/>
                  <a:pt x="7979" y="8185"/>
                  <a:pt x="7836" y="8084"/>
                </a:cubicBezTo>
                <a:lnTo>
                  <a:pt x="5589" y="6491"/>
                </a:lnTo>
                <a:cubicBezTo>
                  <a:pt x="5446" y="6390"/>
                  <a:pt x="5264" y="6342"/>
                  <a:pt x="5084" y="6347"/>
                </a:cubicBezTo>
                <a:close/>
                <a:moveTo>
                  <a:pt x="12339" y="14988"/>
                </a:moveTo>
                <a:cubicBezTo>
                  <a:pt x="12602" y="14988"/>
                  <a:pt x="12865" y="15064"/>
                  <a:pt x="13066" y="15217"/>
                </a:cubicBezTo>
                <a:cubicBezTo>
                  <a:pt x="13469" y="15523"/>
                  <a:pt x="13469" y="16019"/>
                  <a:pt x="13066" y="16325"/>
                </a:cubicBezTo>
                <a:cubicBezTo>
                  <a:pt x="12664" y="16631"/>
                  <a:pt x="12013" y="16631"/>
                  <a:pt x="11611" y="16325"/>
                </a:cubicBezTo>
                <a:cubicBezTo>
                  <a:pt x="11208" y="16019"/>
                  <a:pt x="11208" y="15523"/>
                  <a:pt x="11611" y="15217"/>
                </a:cubicBezTo>
                <a:cubicBezTo>
                  <a:pt x="11812" y="15064"/>
                  <a:pt x="12075" y="14988"/>
                  <a:pt x="12339" y="14988"/>
                </a:cubicBezTo>
                <a:close/>
              </a:path>
            </a:pathLst>
          </a:custGeom>
          <a:solidFill>
            <a:srgbClr val="0080C2"/>
          </a:solidFill>
          <a:ln>
            <a:noFill/>
          </a:ln>
        </p:spPr>
        <p:txBody>
          <a:bodyPr lIns="0" tIns="0" rIns="0" bIns="0" anchor="ctr"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0F9169-27E2-4DD6-9E0F-C422C1A92539}"/>
              </a:ext>
            </a:extLst>
          </p:cNvPr>
          <p:cNvGrpSpPr/>
          <p:nvPr/>
        </p:nvGrpSpPr>
        <p:grpSpPr>
          <a:xfrm>
            <a:off x="702100" y="5764931"/>
            <a:ext cx="813377" cy="388808"/>
            <a:chOff x="2513604" y="5920050"/>
            <a:chExt cx="813377" cy="38880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75FBA44-24CD-4B37-818B-78DA4F6E0AA1}"/>
                </a:ext>
              </a:extLst>
            </p:cNvPr>
            <p:cNvGrpSpPr/>
            <p:nvPr/>
          </p:nvGrpSpPr>
          <p:grpSpPr>
            <a:xfrm>
              <a:off x="2513604" y="5920050"/>
              <a:ext cx="505305" cy="388808"/>
              <a:chOff x="6289038" y="1296200"/>
              <a:chExt cx="754863" cy="604863"/>
            </a:xfrm>
          </p:grpSpPr>
          <p:sp>
            <p:nvSpPr>
              <p:cNvPr id="52" name="Rectangle: Single Corner Rounded 51">
                <a:extLst>
                  <a:ext uri="{FF2B5EF4-FFF2-40B4-BE49-F238E27FC236}">
                    <a16:creationId xmlns:a16="http://schemas.microsoft.com/office/drawing/2014/main" id="{728FFA08-52F2-416B-A18C-0211EF4EFF0D}"/>
                  </a:ext>
                </a:extLst>
              </p:cNvPr>
              <p:cNvSpPr/>
              <p:nvPr/>
            </p:nvSpPr>
            <p:spPr>
              <a:xfrm>
                <a:off x="6759420" y="1710020"/>
                <a:ext cx="284481" cy="152361"/>
              </a:xfrm>
              <a:prstGeom prst="round1Rect">
                <a:avLst/>
              </a:prstGeom>
              <a:solidFill>
                <a:schemeClr val="bg1"/>
              </a:solidFill>
              <a:ln w="25400" cap="flat">
                <a:solidFill>
                  <a:srgbClr val="0080C2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6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53" name="Shape 14">
                <a:extLst>
                  <a:ext uri="{FF2B5EF4-FFF2-40B4-BE49-F238E27FC236}">
                    <a16:creationId xmlns:a16="http://schemas.microsoft.com/office/drawing/2014/main" id="{78565828-4E3D-4153-A511-DC1CBD720CB5}"/>
                  </a:ext>
                </a:extLst>
              </p:cNvPr>
              <p:cNvSpPr/>
              <p:nvPr/>
            </p:nvSpPr>
            <p:spPr>
              <a:xfrm>
                <a:off x="6289038" y="1296200"/>
                <a:ext cx="460221" cy="6048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30" y="20931"/>
                    </a:moveTo>
                    <a:lnTo>
                      <a:pt x="870" y="20931"/>
                    </a:lnTo>
                    <a:lnTo>
                      <a:pt x="870" y="14828"/>
                    </a:lnTo>
                    <a:cubicBezTo>
                      <a:pt x="870" y="14011"/>
                      <a:pt x="1134" y="13594"/>
                      <a:pt x="1290" y="13477"/>
                    </a:cubicBezTo>
                    <a:cubicBezTo>
                      <a:pt x="2898" y="12269"/>
                      <a:pt x="4564" y="11656"/>
                      <a:pt x="6244" y="11656"/>
                    </a:cubicBezTo>
                    <a:cubicBezTo>
                      <a:pt x="6442" y="11656"/>
                      <a:pt x="6880" y="11905"/>
                      <a:pt x="7266" y="12126"/>
                    </a:cubicBezTo>
                    <a:cubicBezTo>
                      <a:pt x="8115" y="12609"/>
                      <a:pt x="9276" y="13272"/>
                      <a:pt x="10800" y="13272"/>
                    </a:cubicBezTo>
                    <a:cubicBezTo>
                      <a:pt x="12323" y="13272"/>
                      <a:pt x="13485" y="12609"/>
                      <a:pt x="14334" y="12125"/>
                    </a:cubicBezTo>
                    <a:cubicBezTo>
                      <a:pt x="14720" y="11905"/>
                      <a:pt x="15158" y="11656"/>
                      <a:pt x="15356" y="11656"/>
                    </a:cubicBezTo>
                    <a:cubicBezTo>
                      <a:pt x="17036" y="11656"/>
                      <a:pt x="18702" y="12269"/>
                      <a:pt x="20309" y="13477"/>
                    </a:cubicBezTo>
                    <a:cubicBezTo>
                      <a:pt x="20353" y="13509"/>
                      <a:pt x="20730" y="13822"/>
                      <a:pt x="20730" y="14828"/>
                    </a:cubicBezTo>
                    <a:cubicBezTo>
                      <a:pt x="20730" y="14828"/>
                      <a:pt x="20730" y="20931"/>
                      <a:pt x="20730" y="20931"/>
                    </a:cubicBezTo>
                    <a:close/>
                    <a:moveTo>
                      <a:pt x="20917" y="12998"/>
                    </a:moveTo>
                    <a:cubicBezTo>
                      <a:pt x="19142" y="11664"/>
                      <a:pt x="17271" y="10987"/>
                      <a:pt x="15356" y="10987"/>
                    </a:cubicBezTo>
                    <a:cubicBezTo>
                      <a:pt x="14871" y="10987"/>
                      <a:pt x="14405" y="11252"/>
                      <a:pt x="13816" y="11588"/>
                    </a:cubicBezTo>
                    <a:cubicBezTo>
                      <a:pt x="13023" y="12040"/>
                      <a:pt x="12036" y="12603"/>
                      <a:pt x="10800" y="12603"/>
                    </a:cubicBezTo>
                    <a:cubicBezTo>
                      <a:pt x="9563" y="12603"/>
                      <a:pt x="8577" y="12040"/>
                      <a:pt x="7784" y="11588"/>
                    </a:cubicBezTo>
                    <a:cubicBezTo>
                      <a:pt x="7194" y="11252"/>
                      <a:pt x="6729" y="10987"/>
                      <a:pt x="6244" y="10987"/>
                    </a:cubicBezTo>
                    <a:cubicBezTo>
                      <a:pt x="4329" y="10987"/>
                      <a:pt x="2458" y="11664"/>
                      <a:pt x="683" y="12998"/>
                    </a:cubicBezTo>
                    <a:cubicBezTo>
                      <a:pt x="477" y="13152"/>
                      <a:pt x="0" y="13639"/>
                      <a:pt x="0" y="14828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4828"/>
                    </a:lnTo>
                    <a:cubicBezTo>
                      <a:pt x="21600" y="13640"/>
                      <a:pt x="21123" y="13153"/>
                      <a:pt x="20917" y="12998"/>
                    </a:cubicBezTo>
                    <a:close/>
                    <a:moveTo>
                      <a:pt x="14411" y="8714"/>
                    </a:moveTo>
                    <a:cubicBezTo>
                      <a:pt x="13510" y="10094"/>
                      <a:pt x="12200" y="10892"/>
                      <a:pt x="10818" y="10902"/>
                    </a:cubicBezTo>
                    <a:lnTo>
                      <a:pt x="10822" y="11236"/>
                    </a:lnTo>
                    <a:lnTo>
                      <a:pt x="10797" y="10902"/>
                    </a:lnTo>
                    <a:cubicBezTo>
                      <a:pt x="9410" y="10898"/>
                      <a:pt x="8094" y="10100"/>
                      <a:pt x="7186" y="8714"/>
                    </a:cubicBezTo>
                    <a:cubicBezTo>
                      <a:pt x="6473" y="7625"/>
                      <a:pt x="6081" y="6245"/>
                      <a:pt x="6081" y="4830"/>
                    </a:cubicBezTo>
                    <a:cubicBezTo>
                      <a:pt x="6081" y="4244"/>
                      <a:pt x="6148" y="3662"/>
                      <a:pt x="6279" y="3101"/>
                    </a:cubicBezTo>
                    <a:cubicBezTo>
                      <a:pt x="6321" y="2931"/>
                      <a:pt x="6367" y="2763"/>
                      <a:pt x="6415" y="2602"/>
                    </a:cubicBezTo>
                    <a:cubicBezTo>
                      <a:pt x="6616" y="1971"/>
                      <a:pt x="7154" y="1455"/>
                      <a:pt x="7893" y="1186"/>
                    </a:cubicBezTo>
                    <a:cubicBezTo>
                      <a:pt x="8757" y="871"/>
                      <a:pt x="9654" y="698"/>
                      <a:pt x="10561" y="672"/>
                    </a:cubicBezTo>
                    <a:lnTo>
                      <a:pt x="10961" y="671"/>
                    </a:lnTo>
                    <a:cubicBezTo>
                      <a:pt x="11905" y="690"/>
                      <a:pt x="12837" y="866"/>
                      <a:pt x="13733" y="1196"/>
                    </a:cubicBezTo>
                    <a:cubicBezTo>
                      <a:pt x="14457" y="1462"/>
                      <a:pt x="14986" y="1974"/>
                      <a:pt x="15183" y="2598"/>
                    </a:cubicBezTo>
                    <a:cubicBezTo>
                      <a:pt x="15233" y="2763"/>
                      <a:pt x="15280" y="2931"/>
                      <a:pt x="15320" y="3099"/>
                    </a:cubicBezTo>
                    <a:cubicBezTo>
                      <a:pt x="15452" y="3672"/>
                      <a:pt x="15519" y="4254"/>
                      <a:pt x="15519" y="4830"/>
                    </a:cubicBezTo>
                    <a:cubicBezTo>
                      <a:pt x="15519" y="6247"/>
                      <a:pt x="15125" y="7626"/>
                      <a:pt x="14411" y="8714"/>
                    </a:cubicBezTo>
                    <a:close/>
                    <a:moveTo>
                      <a:pt x="16176" y="2980"/>
                    </a:moveTo>
                    <a:cubicBezTo>
                      <a:pt x="16132" y="2800"/>
                      <a:pt x="16083" y="2622"/>
                      <a:pt x="16029" y="2444"/>
                    </a:cubicBezTo>
                    <a:cubicBezTo>
                      <a:pt x="15769" y="1620"/>
                      <a:pt x="15069" y="945"/>
                      <a:pt x="14109" y="592"/>
                    </a:cubicBezTo>
                    <a:cubicBezTo>
                      <a:pt x="13180" y="250"/>
                      <a:pt x="12214" y="55"/>
                      <a:pt x="11230" y="10"/>
                    </a:cubicBezTo>
                    <a:lnTo>
                      <a:pt x="10837" y="0"/>
                    </a:lnTo>
                    <a:lnTo>
                      <a:pt x="10836" y="0"/>
                    </a:lnTo>
                    <a:lnTo>
                      <a:pt x="10776" y="0"/>
                    </a:lnTo>
                    <a:cubicBezTo>
                      <a:pt x="10776" y="0"/>
                      <a:pt x="10775" y="0"/>
                      <a:pt x="10775" y="0"/>
                    </a:cubicBezTo>
                    <a:lnTo>
                      <a:pt x="10360" y="0"/>
                    </a:lnTo>
                    <a:lnTo>
                      <a:pt x="10360" y="10"/>
                    </a:lnTo>
                    <a:cubicBezTo>
                      <a:pt x="9392" y="55"/>
                      <a:pt x="8438" y="247"/>
                      <a:pt x="7520" y="582"/>
                    </a:cubicBezTo>
                    <a:cubicBezTo>
                      <a:pt x="6544" y="937"/>
                      <a:pt x="5834" y="1616"/>
                      <a:pt x="5569" y="2447"/>
                    </a:cubicBezTo>
                    <a:cubicBezTo>
                      <a:pt x="5517" y="2622"/>
                      <a:pt x="5468" y="2799"/>
                      <a:pt x="5424" y="2981"/>
                    </a:cubicBezTo>
                    <a:cubicBezTo>
                      <a:pt x="5283" y="3582"/>
                      <a:pt x="5211" y="4204"/>
                      <a:pt x="5211" y="4830"/>
                    </a:cubicBezTo>
                    <a:cubicBezTo>
                      <a:pt x="5211" y="6370"/>
                      <a:pt x="5625" y="7817"/>
                      <a:pt x="6409" y="9015"/>
                    </a:cubicBezTo>
                    <a:cubicBezTo>
                      <a:pt x="7469" y="10634"/>
                      <a:pt x="9067" y="11566"/>
                      <a:pt x="10805" y="11571"/>
                    </a:cubicBezTo>
                    <a:lnTo>
                      <a:pt x="10824" y="11571"/>
                    </a:lnTo>
                    <a:lnTo>
                      <a:pt x="10827" y="11571"/>
                    </a:lnTo>
                    <a:cubicBezTo>
                      <a:pt x="12546" y="11558"/>
                      <a:pt x="14135" y="10626"/>
                      <a:pt x="15187" y="9015"/>
                    </a:cubicBezTo>
                    <a:cubicBezTo>
                      <a:pt x="15973" y="7819"/>
                      <a:pt x="16389" y="6372"/>
                      <a:pt x="16389" y="4830"/>
                    </a:cubicBezTo>
                    <a:cubicBezTo>
                      <a:pt x="16389" y="4216"/>
                      <a:pt x="16317" y="3594"/>
                      <a:pt x="16176" y="2980"/>
                    </a:cubicBezTo>
                    <a:close/>
                  </a:path>
                </a:pathLst>
              </a:custGeom>
              <a:solidFill>
                <a:srgbClr val="0080C2"/>
              </a:solidFill>
              <a:ln w="12700" cap="flat">
                <a:solidFill>
                  <a:srgbClr val="0080C2"/>
                </a:solidFill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584200">
                  <a:lnSpc>
                    <a:spcPct val="110000"/>
                  </a:lnSpc>
                  <a:spcBef>
                    <a:spcPts val="3000"/>
                  </a:spcBef>
                  <a:defRPr sz="2000">
                    <a:solidFill>
                      <a:srgbClr val="4C4C4C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2000"/>
              </a:p>
            </p:txBody>
          </p:sp>
        </p:grpSp>
        <p:sp>
          <p:nvSpPr>
            <p:cNvPr id="55" name="Shape 14">
              <a:extLst>
                <a:ext uri="{FF2B5EF4-FFF2-40B4-BE49-F238E27FC236}">
                  <a16:creationId xmlns:a16="http://schemas.microsoft.com/office/drawing/2014/main" id="{4C7C999C-A8BB-48C5-AF2C-822B3DC328F7}"/>
                </a:ext>
              </a:extLst>
            </p:cNvPr>
            <p:cNvSpPr/>
            <p:nvPr/>
          </p:nvSpPr>
          <p:spPr>
            <a:xfrm>
              <a:off x="3018909" y="5920050"/>
              <a:ext cx="308072" cy="388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0" y="20931"/>
                  </a:moveTo>
                  <a:lnTo>
                    <a:pt x="870" y="20931"/>
                  </a:lnTo>
                  <a:lnTo>
                    <a:pt x="870" y="14828"/>
                  </a:lnTo>
                  <a:cubicBezTo>
                    <a:pt x="870" y="14011"/>
                    <a:pt x="1134" y="13594"/>
                    <a:pt x="1290" y="13477"/>
                  </a:cubicBezTo>
                  <a:cubicBezTo>
                    <a:pt x="2898" y="12269"/>
                    <a:pt x="4564" y="11656"/>
                    <a:pt x="6244" y="11656"/>
                  </a:cubicBezTo>
                  <a:cubicBezTo>
                    <a:pt x="6442" y="11656"/>
                    <a:pt x="6880" y="11905"/>
                    <a:pt x="7266" y="12126"/>
                  </a:cubicBezTo>
                  <a:cubicBezTo>
                    <a:pt x="8115" y="12609"/>
                    <a:pt x="9276" y="13272"/>
                    <a:pt x="10800" y="13272"/>
                  </a:cubicBezTo>
                  <a:cubicBezTo>
                    <a:pt x="12323" y="13272"/>
                    <a:pt x="13485" y="12609"/>
                    <a:pt x="14334" y="12125"/>
                  </a:cubicBezTo>
                  <a:cubicBezTo>
                    <a:pt x="14720" y="11905"/>
                    <a:pt x="15158" y="11656"/>
                    <a:pt x="15356" y="11656"/>
                  </a:cubicBezTo>
                  <a:cubicBezTo>
                    <a:pt x="17036" y="11656"/>
                    <a:pt x="18702" y="12269"/>
                    <a:pt x="20309" y="13477"/>
                  </a:cubicBezTo>
                  <a:cubicBezTo>
                    <a:pt x="20353" y="13509"/>
                    <a:pt x="20730" y="13822"/>
                    <a:pt x="20730" y="14828"/>
                  </a:cubicBezTo>
                  <a:cubicBezTo>
                    <a:pt x="20730" y="14828"/>
                    <a:pt x="20730" y="20931"/>
                    <a:pt x="20730" y="20931"/>
                  </a:cubicBezTo>
                  <a:close/>
                  <a:moveTo>
                    <a:pt x="20917" y="12998"/>
                  </a:moveTo>
                  <a:cubicBezTo>
                    <a:pt x="19142" y="11664"/>
                    <a:pt x="17271" y="10987"/>
                    <a:pt x="15356" y="10987"/>
                  </a:cubicBezTo>
                  <a:cubicBezTo>
                    <a:pt x="14871" y="10987"/>
                    <a:pt x="14405" y="11252"/>
                    <a:pt x="13816" y="11588"/>
                  </a:cubicBezTo>
                  <a:cubicBezTo>
                    <a:pt x="13023" y="12040"/>
                    <a:pt x="12036" y="12603"/>
                    <a:pt x="10800" y="12603"/>
                  </a:cubicBezTo>
                  <a:cubicBezTo>
                    <a:pt x="9563" y="12603"/>
                    <a:pt x="8577" y="12040"/>
                    <a:pt x="7784" y="11588"/>
                  </a:cubicBezTo>
                  <a:cubicBezTo>
                    <a:pt x="7194" y="11252"/>
                    <a:pt x="6729" y="10987"/>
                    <a:pt x="6244" y="10987"/>
                  </a:cubicBezTo>
                  <a:cubicBezTo>
                    <a:pt x="4329" y="10987"/>
                    <a:pt x="2458" y="11664"/>
                    <a:pt x="683" y="12998"/>
                  </a:cubicBezTo>
                  <a:cubicBezTo>
                    <a:pt x="477" y="13152"/>
                    <a:pt x="0" y="13639"/>
                    <a:pt x="0" y="14828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4828"/>
                  </a:lnTo>
                  <a:cubicBezTo>
                    <a:pt x="21600" y="13640"/>
                    <a:pt x="21123" y="13153"/>
                    <a:pt x="20917" y="12998"/>
                  </a:cubicBezTo>
                  <a:close/>
                  <a:moveTo>
                    <a:pt x="14411" y="8714"/>
                  </a:moveTo>
                  <a:cubicBezTo>
                    <a:pt x="13510" y="10094"/>
                    <a:pt x="12200" y="10892"/>
                    <a:pt x="10818" y="10902"/>
                  </a:cubicBezTo>
                  <a:lnTo>
                    <a:pt x="10822" y="11236"/>
                  </a:lnTo>
                  <a:lnTo>
                    <a:pt x="10797" y="10902"/>
                  </a:lnTo>
                  <a:cubicBezTo>
                    <a:pt x="9410" y="10898"/>
                    <a:pt x="8094" y="10100"/>
                    <a:pt x="7186" y="8714"/>
                  </a:cubicBezTo>
                  <a:cubicBezTo>
                    <a:pt x="6473" y="7625"/>
                    <a:pt x="6081" y="6245"/>
                    <a:pt x="6081" y="4830"/>
                  </a:cubicBezTo>
                  <a:cubicBezTo>
                    <a:pt x="6081" y="4244"/>
                    <a:pt x="6148" y="3662"/>
                    <a:pt x="6279" y="3101"/>
                  </a:cubicBezTo>
                  <a:cubicBezTo>
                    <a:pt x="6321" y="2931"/>
                    <a:pt x="6367" y="2763"/>
                    <a:pt x="6415" y="2602"/>
                  </a:cubicBezTo>
                  <a:cubicBezTo>
                    <a:pt x="6616" y="1971"/>
                    <a:pt x="7154" y="1455"/>
                    <a:pt x="7893" y="1186"/>
                  </a:cubicBezTo>
                  <a:cubicBezTo>
                    <a:pt x="8757" y="871"/>
                    <a:pt x="9654" y="698"/>
                    <a:pt x="10561" y="672"/>
                  </a:cubicBezTo>
                  <a:lnTo>
                    <a:pt x="10961" y="671"/>
                  </a:lnTo>
                  <a:cubicBezTo>
                    <a:pt x="11905" y="690"/>
                    <a:pt x="12837" y="866"/>
                    <a:pt x="13733" y="1196"/>
                  </a:cubicBezTo>
                  <a:cubicBezTo>
                    <a:pt x="14457" y="1462"/>
                    <a:pt x="14986" y="1974"/>
                    <a:pt x="15183" y="2598"/>
                  </a:cubicBezTo>
                  <a:cubicBezTo>
                    <a:pt x="15233" y="2763"/>
                    <a:pt x="15280" y="2931"/>
                    <a:pt x="15320" y="3099"/>
                  </a:cubicBezTo>
                  <a:cubicBezTo>
                    <a:pt x="15452" y="3672"/>
                    <a:pt x="15519" y="4254"/>
                    <a:pt x="15519" y="4830"/>
                  </a:cubicBezTo>
                  <a:cubicBezTo>
                    <a:pt x="15519" y="6247"/>
                    <a:pt x="15125" y="7626"/>
                    <a:pt x="14411" y="8714"/>
                  </a:cubicBezTo>
                  <a:close/>
                  <a:moveTo>
                    <a:pt x="16176" y="2980"/>
                  </a:moveTo>
                  <a:cubicBezTo>
                    <a:pt x="16132" y="2800"/>
                    <a:pt x="16083" y="2622"/>
                    <a:pt x="16029" y="2444"/>
                  </a:cubicBezTo>
                  <a:cubicBezTo>
                    <a:pt x="15769" y="1620"/>
                    <a:pt x="15069" y="945"/>
                    <a:pt x="14109" y="592"/>
                  </a:cubicBezTo>
                  <a:cubicBezTo>
                    <a:pt x="13180" y="250"/>
                    <a:pt x="12214" y="55"/>
                    <a:pt x="11230" y="10"/>
                  </a:cubicBezTo>
                  <a:lnTo>
                    <a:pt x="10837" y="0"/>
                  </a:lnTo>
                  <a:lnTo>
                    <a:pt x="10836" y="0"/>
                  </a:lnTo>
                  <a:lnTo>
                    <a:pt x="10776" y="0"/>
                  </a:lnTo>
                  <a:cubicBezTo>
                    <a:pt x="10776" y="0"/>
                    <a:pt x="10775" y="0"/>
                    <a:pt x="10775" y="0"/>
                  </a:cubicBezTo>
                  <a:lnTo>
                    <a:pt x="10360" y="0"/>
                  </a:lnTo>
                  <a:lnTo>
                    <a:pt x="10360" y="10"/>
                  </a:lnTo>
                  <a:cubicBezTo>
                    <a:pt x="9392" y="55"/>
                    <a:pt x="8438" y="247"/>
                    <a:pt x="7520" y="582"/>
                  </a:cubicBezTo>
                  <a:cubicBezTo>
                    <a:pt x="6544" y="937"/>
                    <a:pt x="5834" y="1616"/>
                    <a:pt x="5569" y="2447"/>
                  </a:cubicBezTo>
                  <a:cubicBezTo>
                    <a:pt x="5517" y="2622"/>
                    <a:pt x="5468" y="2799"/>
                    <a:pt x="5424" y="2981"/>
                  </a:cubicBezTo>
                  <a:cubicBezTo>
                    <a:pt x="5283" y="3582"/>
                    <a:pt x="5211" y="4204"/>
                    <a:pt x="5211" y="4830"/>
                  </a:cubicBezTo>
                  <a:cubicBezTo>
                    <a:pt x="5211" y="6370"/>
                    <a:pt x="5625" y="7817"/>
                    <a:pt x="6409" y="9015"/>
                  </a:cubicBezTo>
                  <a:cubicBezTo>
                    <a:pt x="7469" y="10634"/>
                    <a:pt x="9067" y="11566"/>
                    <a:pt x="10805" y="11571"/>
                  </a:cubicBezTo>
                  <a:lnTo>
                    <a:pt x="10824" y="11571"/>
                  </a:lnTo>
                  <a:lnTo>
                    <a:pt x="10827" y="11571"/>
                  </a:lnTo>
                  <a:cubicBezTo>
                    <a:pt x="12546" y="11558"/>
                    <a:pt x="14135" y="10626"/>
                    <a:pt x="15187" y="9015"/>
                  </a:cubicBezTo>
                  <a:cubicBezTo>
                    <a:pt x="15973" y="7819"/>
                    <a:pt x="16389" y="6372"/>
                    <a:pt x="16389" y="4830"/>
                  </a:cubicBezTo>
                  <a:cubicBezTo>
                    <a:pt x="16389" y="4216"/>
                    <a:pt x="16317" y="3594"/>
                    <a:pt x="16176" y="2980"/>
                  </a:cubicBezTo>
                  <a:close/>
                </a:path>
              </a:pathLst>
            </a:custGeom>
            <a:solidFill>
              <a:srgbClr val="0080C2"/>
            </a:solidFill>
            <a:ln w="12700" cap="flat">
              <a:solidFill>
                <a:srgbClr val="0080C2"/>
              </a:solidFill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584200">
                <a:lnSpc>
                  <a:spcPct val="110000"/>
                </a:lnSpc>
                <a:spcBef>
                  <a:spcPts val="3000"/>
                </a:spcBef>
                <a:defRPr sz="2000">
                  <a:solidFill>
                    <a:srgbClr val="4C4C4C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2000"/>
            </a:p>
          </p:txBody>
        </p:sp>
      </p:grpSp>
    </p:spTree>
    <p:extLst>
      <p:ext uri="{BB962C8B-B14F-4D97-AF65-F5344CB8AC3E}">
        <p14:creationId xmlns:p14="http://schemas.microsoft.com/office/powerpoint/2010/main" val="42754188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ight Triangle 32">
            <a:extLst>
              <a:ext uri="{FF2B5EF4-FFF2-40B4-BE49-F238E27FC236}">
                <a16:creationId xmlns:a16="http://schemas.microsoft.com/office/drawing/2014/main" id="{6784B0A3-2A87-4355-B564-38D081CC29F4}"/>
              </a:ext>
            </a:extLst>
          </p:cNvPr>
          <p:cNvSpPr>
            <a:spLocks noChangeAspect="1"/>
          </p:cNvSpPr>
          <p:nvPr/>
        </p:nvSpPr>
        <p:spPr>
          <a:xfrm rot="18919741">
            <a:off x="6141560" y="3253523"/>
            <a:ext cx="521563" cy="521563"/>
          </a:xfrm>
          <a:prstGeom prst="rtTriangle">
            <a:avLst/>
          </a:prstGeom>
          <a:solidFill>
            <a:srgbClr val="00882B"/>
          </a:solidFill>
          <a:ln w="25400" cap="flat">
            <a:solidFill>
              <a:srgbClr val="00882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00E7F36A-A6DF-404F-B1DA-138F8C04C16F}"/>
              </a:ext>
            </a:extLst>
          </p:cNvPr>
          <p:cNvSpPr>
            <a:spLocks noChangeAspect="1"/>
          </p:cNvSpPr>
          <p:nvPr/>
        </p:nvSpPr>
        <p:spPr>
          <a:xfrm rot="18919741">
            <a:off x="8817122" y="5286689"/>
            <a:ext cx="521563" cy="521563"/>
          </a:xfrm>
          <a:prstGeom prst="rtTriangle">
            <a:avLst/>
          </a:prstGeom>
          <a:solidFill>
            <a:srgbClr val="00882B"/>
          </a:solidFill>
          <a:ln w="25400" cap="flat">
            <a:solidFill>
              <a:srgbClr val="00882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B25897A4-5228-482B-96D3-71B0299BAD9B}"/>
              </a:ext>
            </a:extLst>
          </p:cNvPr>
          <p:cNvSpPr>
            <a:spLocks noChangeAspect="1"/>
          </p:cNvSpPr>
          <p:nvPr/>
        </p:nvSpPr>
        <p:spPr>
          <a:xfrm rot="18919741">
            <a:off x="8817120" y="4696406"/>
            <a:ext cx="521563" cy="521563"/>
          </a:xfrm>
          <a:prstGeom prst="rtTriangle">
            <a:avLst/>
          </a:prstGeom>
          <a:solidFill>
            <a:srgbClr val="00882B"/>
          </a:solidFill>
          <a:ln w="25400" cap="flat">
            <a:solidFill>
              <a:srgbClr val="00882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7" name="Right Triangle 36">
            <a:extLst>
              <a:ext uri="{FF2B5EF4-FFF2-40B4-BE49-F238E27FC236}">
                <a16:creationId xmlns:a16="http://schemas.microsoft.com/office/drawing/2014/main" id="{B9F0F2A1-0B8C-4F9F-A72A-D2CA7E616988}"/>
              </a:ext>
            </a:extLst>
          </p:cNvPr>
          <p:cNvSpPr>
            <a:spLocks noChangeAspect="1"/>
          </p:cNvSpPr>
          <p:nvPr/>
        </p:nvSpPr>
        <p:spPr>
          <a:xfrm rot="18919741">
            <a:off x="6182383" y="4809254"/>
            <a:ext cx="521563" cy="521563"/>
          </a:xfrm>
          <a:prstGeom prst="rtTriangle">
            <a:avLst/>
          </a:prstGeom>
          <a:solidFill>
            <a:srgbClr val="00882B"/>
          </a:solidFill>
          <a:ln w="25400" cap="flat">
            <a:solidFill>
              <a:srgbClr val="00882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8" name="Right Triangle 37">
            <a:extLst>
              <a:ext uri="{FF2B5EF4-FFF2-40B4-BE49-F238E27FC236}">
                <a16:creationId xmlns:a16="http://schemas.microsoft.com/office/drawing/2014/main" id="{50E64A7D-D8E5-4071-AC6B-E312E65D3B0C}"/>
              </a:ext>
            </a:extLst>
          </p:cNvPr>
          <p:cNvSpPr>
            <a:spLocks noChangeAspect="1"/>
          </p:cNvSpPr>
          <p:nvPr/>
        </p:nvSpPr>
        <p:spPr>
          <a:xfrm rot="18919741">
            <a:off x="8817123" y="3886257"/>
            <a:ext cx="521563" cy="521563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04483F54-51E4-4048-ABE3-DCEC794DBEDF}"/>
              </a:ext>
            </a:extLst>
          </p:cNvPr>
          <p:cNvSpPr>
            <a:spLocks noChangeAspect="1"/>
          </p:cNvSpPr>
          <p:nvPr/>
        </p:nvSpPr>
        <p:spPr>
          <a:xfrm rot="18919741">
            <a:off x="6176604" y="4098251"/>
            <a:ext cx="521563" cy="521563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89E30907-D776-4926-A93D-32AECB069EDF}"/>
              </a:ext>
            </a:extLst>
          </p:cNvPr>
          <p:cNvSpPr>
            <a:spLocks noChangeAspect="1"/>
          </p:cNvSpPr>
          <p:nvPr/>
        </p:nvSpPr>
        <p:spPr>
          <a:xfrm rot="18919741">
            <a:off x="3364881" y="4098250"/>
            <a:ext cx="521563" cy="521563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A48026-F39D-4974-865C-0E164F93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611" y="342647"/>
            <a:ext cx="10083864" cy="142875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900" cap="none" spc="36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4900" cap="none" spc="36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4900" cap="none" spc="36" dirty="0" err="1">
                <a:latin typeface="Arial" panose="020B0604020202020204" pitchFamily="34" charset="0"/>
                <a:cs typeface="Arial" panose="020B0604020202020204" pitchFamily="34" charset="0"/>
              </a:rPr>
              <a:t>Recommendation</a:t>
            </a:r>
            <a:r>
              <a:rPr lang="pl-PL" sz="4900" cap="none" spc="36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  <a:r>
              <a:rPr lang="pl-PL" sz="4400" cap="none" spc="36" dirty="0" err="1"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pl-PL" sz="4400" cap="none" spc="36" dirty="0">
                <a:latin typeface="Arial" panose="020B0604020202020204" pitchFamily="34" charset="0"/>
                <a:cs typeface="Arial" panose="020B0604020202020204" pitchFamily="34" charset="0"/>
              </a:rPr>
              <a:t> Myeloma Network</a:t>
            </a:r>
            <a:r>
              <a:rPr lang="pl-PL" sz="6000" cap="none" spc="36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6000" cap="none" spc="36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700" cap="none" spc="36" dirty="0" err="1"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  <a:r>
              <a:rPr lang="pl-PL" sz="2700" cap="none" spc="36" dirty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pl-PL" sz="2700" cap="none" spc="36" dirty="0" err="1">
                <a:latin typeface="Arial" panose="020B0604020202020204" pitchFamily="34" charset="0"/>
                <a:cs typeface="Arial" panose="020B0604020202020204" pitchFamily="34" charset="0"/>
              </a:rPr>
              <a:t>pPCL</a:t>
            </a:r>
            <a:r>
              <a:rPr lang="pl-PL" sz="2700" cap="none" spc="3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700" cap="none" spc="36" dirty="0" err="1">
                <a:latin typeface="Arial" panose="020B0604020202020204" pitchFamily="34" charset="0"/>
                <a:cs typeface="Arial" panose="020B0604020202020204" pitchFamily="34" charset="0"/>
              </a:rPr>
              <a:t>eligible</a:t>
            </a:r>
            <a:r>
              <a:rPr lang="pl-PL" sz="2700" cap="none" spc="36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pl-PL" sz="2700" cap="none" spc="36" dirty="0" err="1">
                <a:latin typeface="Arial" panose="020B0604020202020204" pitchFamily="34" charset="0"/>
                <a:cs typeface="Arial" panose="020B0604020202020204" pitchFamily="34" charset="0"/>
              </a:rPr>
              <a:t>transplanation</a:t>
            </a:r>
            <a:r>
              <a:rPr lang="pl-PL" sz="2700" cap="none" spc="36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700" cap="none" spc="36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sz="27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BCBCE3-0727-4888-AEB8-39E05937478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3991" y="355600"/>
            <a:ext cx="853027" cy="108566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CB1FFFA-8C34-413C-BAA9-79EF01ED8DB5}"/>
              </a:ext>
            </a:extLst>
          </p:cNvPr>
          <p:cNvSpPr/>
          <p:nvPr/>
        </p:nvSpPr>
        <p:spPr>
          <a:xfrm>
            <a:off x="2656562" y="2710873"/>
            <a:ext cx="7254876" cy="930751"/>
          </a:xfrm>
          <a:prstGeom prst="roundRect">
            <a:avLst/>
          </a:prstGeom>
          <a:solidFill>
            <a:srgbClr val="00882B"/>
          </a:solidFill>
          <a:ln w="25400" cap="flat">
            <a:solidFill>
              <a:srgbClr val="00882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2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Induction</a:t>
            </a:r>
            <a:r>
              <a:rPr lang="pl-PL" sz="12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(3-4 </a:t>
            </a:r>
            <a:r>
              <a:rPr lang="pl-PL" sz="12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cycles</a:t>
            </a:r>
            <a:r>
              <a:rPr lang="pl-PL" sz="12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)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2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Three </a:t>
            </a:r>
            <a:r>
              <a:rPr lang="pl-PL" sz="12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drugs</a:t>
            </a:r>
            <a:r>
              <a:rPr lang="pl-PL" sz="12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</a:t>
            </a:r>
            <a:r>
              <a:rPr lang="pl-PL" sz="12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regimens</a:t>
            </a:r>
            <a:r>
              <a:rPr lang="pl-PL" sz="12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with </a:t>
            </a:r>
            <a:r>
              <a:rPr lang="pl-PL" sz="12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bortezomib</a:t>
            </a:r>
            <a:r>
              <a:rPr kumimoji="0" lang="pl-PL" sz="1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(VRD, VTD, PAD) </a:t>
            </a:r>
            <a:r>
              <a:rPr kumimoji="0" lang="pl-PL" sz="12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or</a:t>
            </a:r>
            <a:endParaRPr kumimoji="0" lang="pl-PL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uFillTx/>
              <a:latin typeface="Arial" panose="020B0604020202020204" pitchFamily="34" charset="0"/>
              <a:ea typeface="Gill Sans"/>
              <a:cs typeface="Arial" panose="020B0604020202020204" pitchFamily="34" charset="0"/>
              <a:sym typeface="Gill Sans"/>
            </a:endParaRPr>
          </a:p>
          <a:p>
            <a:pPr algn="ctr"/>
            <a:r>
              <a:rPr kumimoji="0" lang="pl-PL" sz="1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Schema</a:t>
            </a:r>
            <a:r>
              <a:rPr kumimoji="0" lang="pl-PL" sz="1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</a:t>
            </a:r>
            <a:r>
              <a:rPr kumimoji="0" lang="pl-PL" sz="1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typical</a:t>
            </a:r>
            <a:r>
              <a:rPr kumimoji="0" lang="pl-PL" sz="1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</a:t>
            </a:r>
            <a:r>
              <a:rPr kumimoji="0" lang="pl-PL" sz="1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used</a:t>
            </a:r>
            <a:r>
              <a:rPr kumimoji="0" lang="pl-PL" sz="1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in </a:t>
            </a:r>
            <a:r>
              <a:rPr kumimoji="0" lang="pl-PL" sz="1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leukemias</a:t>
            </a:r>
            <a:r>
              <a:rPr kumimoji="0" lang="pl-PL" sz="1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/NHL (</a:t>
            </a:r>
            <a:r>
              <a:rPr lang="fi-F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HyperCVAD-VD</a:t>
            </a:r>
            <a:r>
              <a:rPr lang="pl-PL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VTD/VRD-PACE</a:t>
            </a:r>
            <a:r>
              <a:rPr lang="pl-PL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fi-FI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2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In </a:t>
            </a:r>
            <a:r>
              <a:rPr kumimoji="0" lang="pl-PL" sz="1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przypadku wystąpienia neuropatii rozważyć schemat </a:t>
            </a:r>
            <a:r>
              <a:rPr kumimoji="0" lang="pl-PL" sz="12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Rd</a:t>
            </a:r>
            <a:endParaRPr kumimoji="0" lang="fi-FI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uFillTx/>
              <a:latin typeface="Arial" panose="020B0604020202020204" pitchFamily="34" charset="0"/>
              <a:ea typeface="Gill Sans"/>
              <a:cs typeface="Arial" panose="020B0604020202020204" pitchFamily="34" charset="0"/>
              <a:sym typeface="Gill San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BEF6DF-D8B4-45C9-BBBA-CC64FB41FA29}"/>
              </a:ext>
            </a:extLst>
          </p:cNvPr>
          <p:cNvSpPr/>
          <p:nvPr/>
        </p:nvSpPr>
        <p:spPr>
          <a:xfrm>
            <a:off x="2697384" y="4049254"/>
            <a:ext cx="1692616" cy="52212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2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Eligible</a:t>
            </a:r>
            <a:r>
              <a:rPr lang="pl-PL" sz="12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DONOR</a:t>
            </a:r>
            <a:r>
              <a:rPr kumimoji="0" lang="pl-PL" sz="1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;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2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age</a:t>
            </a:r>
            <a:r>
              <a:rPr kumimoji="0" lang="pl-PL" sz="1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&lt;50 </a:t>
            </a:r>
            <a:r>
              <a:rPr kumimoji="0" lang="pl-PL" sz="12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years</a:t>
            </a:r>
            <a:r>
              <a:rPr kumimoji="0" lang="pl-PL" sz="12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</a:t>
            </a:r>
            <a:r>
              <a:rPr kumimoji="0" lang="pl-PL" sz="1200" b="0" i="0" u="none" strike="noStrike" cap="none" spc="0" normalizeH="0" dirty="0" err="1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old</a:t>
            </a:r>
            <a:endParaRPr kumimoji="0" lang="fi-FI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uFillTx/>
              <a:latin typeface="Arial" panose="020B0604020202020204" pitchFamily="34" charset="0"/>
              <a:ea typeface="Gill Sans"/>
              <a:cs typeface="Arial" panose="020B0604020202020204" pitchFamily="34" charset="0"/>
              <a:sym typeface="Gill San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D33C807-6B44-4233-8039-B63AD7F8F64D}"/>
              </a:ext>
            </a:extLst>
          </p:cNvPr>
          <p:cNvSpPr/>
          <p:nvPr/>
        </p:nvSpPr>
        <p:spPr>
          <a:xfrm>
            <a:off x="5581538" y="4046995"/>
            <a:ext cx="1771650" cy="52212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2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Eligible</a:t>
            </a:r>
            <a:r>
              <a:rPr lang="pl-PL" sz="12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DONOR</a:t>
            </a:r>
            <a:r>
              <a:rPr kumimoji="0" lang="pl-PL" sz="1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;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2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age</a:t>
            </a:r>
            <a:r>
              <a:rPr lang="pl-PL" sz="12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&gt;</a:t>
            </a:r>
            <a:r>
              <a:rPr kumimoji="0" lang="pl-PL" sz="1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50 </a:t>
            </a:r>
            <a:r>
              <a:rPr kumimoji="0" lang="pl-PL" sz="12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years</a:t>
            </a:r>
            <a:r>
              <a:rPr kumimoji="0" lang="pl-PL" sz="1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</a:t>
            </a:r>
            <a:r>
              <a:rPr kumimoji="0" lang="pl-PL" sz="12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old</a:t>
            </a:r>
            <a:endParaRPr kumimoji="0" lang="fi-FI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uFillTx/>
              <a:latin typeface="Arial" panose="020B0604020202020204" pitchFamily="34" charset="0"/>
              <a:ea typeface="Gill Sans"/>
              <a:cs typeface="Arial" panose="020B0604020202020204" pitchFamily="34" charset="0"/>
              <a:sym typeface="Gill San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A2DD2EE-1785-4C0A-9F8B-AA834E755E10}"/>
              </a:ext>
            </a:extLst>
          </p:cNvPr>
          <p:cNvSpPr/>
          <p:nvPr/>
        </p:nvSpPr>
        <p:spPr>
          <a:xfrm>
            <a:off x="2697384" y="4808972"/>
            <a:ext cx="1692616" cy="522129"/>
          </a:xfrm>
          <a:prstGeom prst="roundRect">
            <a:avLst/>
          </a:prstGeom>
          <a:solidFill>
            <a:srgbClr val="00882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uFillTx/>
              <a:latin typeface="Arial" panose="020B0604020202020204" pitchFamily="34" charset="0"/>
              <a:ea typeface="Gill Sans"/>
              <a:cs typeface="Arial" panose="020B0604020202020204" pitchFamily="34" charset="0"/>
              <a:sym typeface="Gill Sans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Allo</a:t>
            </a:r>
            <a:r>
              <a:rPr kumimoji="0" lang="pl-PL" sz="1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-SCT</a:t>
            </a:r>
            <a:endParaRPr kumimoji="0" lang="fi-FI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uFillTx/>
              <a:latin typeface="Arial" panose="020B0604020202020204" pitchFamily="34" charset="0"/>
              <a:ea typeface="Gill Sans"/>
              <a:cs typeface="Arial" panose="020B0604020202020204" pitchFamily="34" charset="0"/>
              <a:sym typeface="Gill San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EB33DC6-509F-414C-8095-F7C99D465EE7}"/>
              </a:ext>
            </a:extLst>
          </p:cNvPr>
          <p:cNvSpPr/>
          <p:nvPr/>
        </p:nvSpPr>
        <p:spPr>
          <a:xfrm>
            <a:off x="5581538" y="4826488"/>
            <a:ext cx="1771650" cy="317818"/>
          </a:xfrm>
          <a:prstGeom prst="roundRect">
            <a:avLst/>
          </a:prstGeom>
          <a:solidFill>
            <a:srgbClr val="00882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Auto-SCT</a:t>
            </a:r>
            <a:endParaRPr kumimoji="0" lang="fi-FI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uFillTx/>
              <a:latin typeface="Arial" panose="020B0604020202020204" pitchFamily="34" charset="0"/>
              <a:ea typeface="Gill Sans"/>
              <a:cs typeface="Arial" panose="020B0604020202020204" pitchFamily="34" charset="0"/>
              <a:sym typeface="Gill San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95C1FE1-61B0-4BBC-B620-8050A7FBEC9C}"/>
              </a:ext>
            </a:extLst>
          </p:cNvPr>
          <p:cNvSpPr/>
          <p:nvPr/>
        </p:nvSpPr>
        <p:spPr>
          <a:xfrm>
            <a:off x="5581538" y="5589970"/>
            <a:ext cx="1771650" cy="317818"/>
          </a:xfrm>
          <a:prstGeom prst="roundRect">
            <a:avLst/>
          </a:prstGeom>
          <a:solidFill>
            <a:srgbClr val="00882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Allo</a:t>
            </a:r>
            <a:r>
              <a:rPr kumimoji="0" lang="pl-PL" sz="1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-SCT RIC</a:t>
            </a:r>
            <a:endParaRPr kumimoji="0" lang="fi-FI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uFillTx/>
              <a:latin typeface="Arial" panose="020B0604020202020204" pitchFamily="34" charset="0"/>
              <a:ea typeface="Gill Sans"/>
              <a:cs typeface="Arial" panose="020B0604020202020204" pitchFamily="34" charset="0"/>
              <a:sym typeface="Gill San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D464E05-5F9F-4A69-AD00-85639AA881C6}"/>
              </a:ext>
            </a:extLst>
          </p:cNvPr>
          <p:cNvSpPr/>
          <p:nvPr/>
        </p:nvSpPr>
        <p:spPr>
          <a:xfrm>
            <a:off x="8244370" y="3928673"/>
            <a:ext cx="1667068" cy="31781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2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NO DONOR</a:t>
            </a:r>
            <a:endParaRPr kumimoji="0" lang="fi-FI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uFillTx/>
              <a:latin typeface="Arial" panose="020B0604020202020204" pitchFamily="34" charset="0"/>
              <a:ea typeface="Gill Sans"/>
              <a:cs typeface="Arial" panose="020B0604020202020204" pitchFamily="34" charset="0"/>
              <a:sym typeface="Gill San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4560E8C-EF88-42ED-AAAE-1E501306F219}"/>
              </a:ext>
            </a:extLst>
          </p:cNvPr>
          <p:cNvSpPr/>
          <p:nvPr/>
        </p:nvSpPr>
        <p:spPr>
          <a:xfrm>
            <a:off x="8245720" y="4584219"/>
            <a:ext cx="1667068" cy="522129"/>
          </a:xfrm>
          <a:prstGeom prst="roundRect">
            <a:avLst/>
          </a:prstGeom>
          <a:solidFill>
            <a:srgbClr val="00882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Tandem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auto-SCT</a:t>
            </a:r>
            <a:endParaRPr kumimoji="0" lang="fi-FI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uFillTx/>
              <a:latin typeface="Arial" panose="020B0604020202020204" pitchFamily="34" charset="0"/>
              <a:ea typeface="Gill Sans"/>
              <a:cs typeface="Arial" panose="020B0604020202020204" pitchFamily="34" charset="0"/>
              <a:sym typeface="Gill San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7A6013A-4CF4-4361-BE06-B7CF53D81A53}"/>
              </a:ext>
            </a:extLst>
          </p:cNvPr>
          <p:cNvSpPr/>
          <p:nvPr/>
        </p:nvSpPr>
        <p:spPr>
          <a:xfrm>
            <a:off x="8244370" y="5380186"/>
            <a:ext cx="1667068" cy="317818"/>
          </a:xfrm>
          <a:prstGeom prst="roundRect">
            <a:avLst/>
          </a:prstGeom>
          <a:solidFill>
            <a:srgbClr val="00882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2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Consolidataion</a:t>
            </a:r>
            <a:endParaRPr kumimoji="0" lang="fi-FI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uFillTx/>
              <a:latin typeface="Arial" panose="020B0604020202020204" pitchFamily="34" charset="0"/>
              <a:ea typeface="Gill Sans"/>
              <a:cs typeface="Arial" panose="020B0604020202020204" pitchFamily="34" charset="0"/>
              <a:sym typeface="Gill San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0D7A181-697F-405D-B48E-A6E5A1F1506C}"/>
              </a:ext>
            </a:extLst>
          </p:cNvPr>
          <p:cNvSpPr/>
          <p:nvPr/>
        </p:nvSpPr>
        <p:spPr>
          <a:xfrm>
            <a:off x="8244370" y="5998417"/>
            <a:ext cx="1667068" cy="317818"/>
          </a:xfrm>
          <a:prstGeom prst="roundRect">
            <a:avLst/>
          </a:prstGeom>
          <a:solidFill>
            <a:srgbClr val="00882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2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Maintance</a:t>
            </a:r>
            <a:endParaRPr kumimoji="0" lang="fi-FI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uFillTx/>
              <a:latin typeface="Arial" panose="020B0604020202020204" pitchFamily="34" charset="0"/>
              <a:ea typeface="Gill Sans"/>
              <a:cs typeface="Arial" panose="020B0604020202020204" pitchFamily="34" charset="0"/>
              <a:sym typeface="Gill San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E6CDD96-A1E3-498C-BE94-3D6841806136}"/>
              </a:ext>
            </a:extLst>
          </p:cNvPr>
          <p:cNvSpPr/>
          <p:nvPr/>
        </p:nvSpPr>
        <p:spPr>
          <a:xfrm>
            <a:off x="2656561" y="2004753"/>
            <a:ext cx="7254876" cy="317818"/>
          </a:xfrm>
          <a:prstGeom prst="roundRect">
            <a:avLst/>
          </a:prstGeom>
          <a:solidFill>
            <a:srgbClr val="024C90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fontAlgn="auto">
              <a:spcBef>
                <a:spcPts val="0"/>
              </a:spcBef>
              <a:spcAft>
                <a:spcPts val="0"/>
              </a:spcAft>
            </a:pPr>
            <a:r>
              <a:rPr lang="pl-PL" sz="1200" spc="3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pl-PL" sz="1200" spc="36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</a:t>
            </a:r>
            <a:r>
              <a:rPr lang="pl-PL" sz="1200" spc="3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200" spc="36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pl-PL" sz="1200" spc="3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200" spc="36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eligible</a:t>
            </a:r>
            <a:r>
              <a:rPr lang="pl-PL" sz="1200" spc="3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pl-PL" sz="1200" spc="36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transplanantion</a:t>
            </a:r>
            <a:endParaRPr kumimoji="0" lang="fi-FI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F64F17A2-EDDD-46D4-BCB6-0EB14FD9FCC5}"/>
              </a:ext>
            </a:extLst>
          </p:cNvPr>
          <p:cNvSpPr>
            <a:spLocks noChangeAspect="1"/>
          </p:cNvSpPr>
          <p:nvPr/>
        </p:nvSpPr>
        <p:spPr>
          <a:xfrm rot="18919741">
            <a:off x="8817123" y="3256229"/>
            <a:ext cx="521563" cy="521563"/>
          </a:xfrm>
          <a:prstGeom prst="rtTriangle">
            <a:avLst/>
          </a:prstGeom>
          <a:solidFill>
            <a:srgbClr val="00882B"/>
          </a:solidFill>
          <a:ln w="25400" cap="flat">
            <a:solidFill>
              <a:srgbClr val="00882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" name="Right Triangle 33">
            <a:extLst>
              <a:ext uri="{FF2B5EF4-FFF2-40B4-BE49-F238E27FC236}">
                <a16:creationId xmlns:a16="http://schemas.microsoft.com/office/drawing/2014/main" id="{B4516FFA-68CE-42D5-BF72-102D1086DE2C}"/>
              </a:ext>
            </a:extLst>
          </p:cNvPr>
          <p:cNvSpPr>
            <a:spLocks noChangeAspect="1"/>
          </p:cNvSpPr>
          <p:nvPr/>
        </p:nvSpPr>
        <p:spPr>
          <a:xfrm rot="18919741">
            <a:off x="3340906" y="3243847"/>
            <a:ext cx="521563" cy="521563"/>
          </a:xfrm>
          <a:prstGeom prst="rtTriangle">
            <a:avLst/>
          </a:prstGeom>
          <a:solidFill>
            <a:srgbClr val="00882B"/>
          </a:solidFill>
          <a:ln w="25400" cap="flat">
            <a:solidFill>
              <a:srgbClr val="00882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8763890A-AF1D-477B-A0AE-5A151441B53C}"/>
              </a:ext>
            </a:extLst>
          </p:cNvPr>
          <p:cNvSpPr>
            <a:spLocks noChangeAspect="1"/>
          </p:cNvSpPr>
          <p:nvPr/>
        </p:nvSpPr>
        <p:spPr>
          <a:xfrm rot="18919741">
            <a:off x="6165759" y="2040104"/>
            <a:ext cx="521563" cy="521563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D50B8B4-D8DF-4ADB-8893-0445978D4455}"/>
              </a:ext>
            </a:extLst>
          </p:cNvPr>
          <p:cNvSpPr/>
          <p:nvPr/>
        </p:nvSpPr>
        <p:spPr>
          <a:xfrm>
            <a:off x="9170019" y="6509902"/>
            <a:ext cx="302198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900" dirty="0" err="1">
                <a:latin typeface="Arial" panose="020B0604020202020204" pitchFamily="34" charset="0"/>
                <a:cs typeface="Arial" panose="020B0604020202020204" pitchFamily="34" charset="0"/>
              </a:rPr>
              <a:t>Gavriatopoulu</a:t>
            </a:r>
            <a:r>
              <a:rPr lang="pl-PL" sz="900" dirty="0">
                <a:latin typeface="Arial" panose="020B0604020202020204" pitchFamily="34" charset="0"/>
                <a:cs typeface="Arial" panose="020B0604020202020204" pitchFamily="34" charset="0"/>
              </a:rPr>
              <a:t> M </a:t>
            </a:r>
            <a:r>
              <a:rPr lang="pl-PL" sz="9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pl-PL" sz="9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pl-PL" sz="900" i="1" dirty="0">
                <a:latin typeface="Arial" panose="020B0604020202020204" pitchFamily="34" charset="0"/>
                <a:cs typeface="Arial" panose="020B0604020202020204" pitchFamily="34" charset="0"/>
              </a:rPr>
              <a:t>Leukemia </a:t>
            </a:r>
            <a:r>
              <a:rPr lang="pl-PL" sz="900" dirty="0">
                <a:latin typeface="Arial" panose="020B0604020202020204" pitchFamily="34" charset="0"/>
                <a:cs typeface="Arial" panose="020B0604020202020204" pitchFamily="34" charset="0"/>
              </a:rPr>
              <a:t>2018,</a:t>
            </a:r>
            <a:r>
              <a:rPr lang="fi-FI" sz="9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i-FI" sz="900" dirty="0"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i-FI" sz="900" dirty="0">
                <a:latin typeface="Arial" panose="020B0604020202020204" pitchFamily="34" charset="0"/>
                <a:cs typeface="Arial" panose="020B0604020202020204" pitchFamily="34" charset="0"/>
              </a:rPr>
              <a:t>1883–1898</a:t>
            </a:r>
            <a:r>
              <a:rPr lang="pl-PL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557735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CEAA1C9D-67FF-4997-B719-13350307FCAD}"/>
              </a:ext>
            </a:extLst>
          </p:cNvPr>
          <p:cNvSpPr/>
          <p:nvPr/>
        </p:nvSpPr>
        <p:spPr>
          <a:xfrm rot="18950488">
            <a:off x="8334450" y="2219165"/>
            <a:ext cx="558781" cy="55245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BC36F4E8-DA7B-4D47-B7AC-E7DA78C879DE}"/>
              </a:ext>
            </a:extLst>
          </p:cNvPr>
          <p:cNvSpPr/>
          <p:nvPr/>
        </p:nvSpPr>
        <p:spPr>
          <a:xfrm rot="18905128">
            <a:off x="8404791" y="3263643"/>
            <a:ext cx="558781" cy="55245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8B69A38D-6BD6-48BA-AA76-421C1E63A716}"/>
              </a:ext>
            </a:extLst>
          </p:cNvPr>
          <p:cNvSpPr/>
          <p:nvPr/>
        </p:nvSpPr>
        <p:spPr>
          <a:xfrm rot="18923983">
            <a:off x="3843861" y="3264369"/>
            <a:ext cx="558781" cy="55245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29A1AA53-9891-4363-BC98-B6045AC1A91B}"/>
              </a:ext>
            </a:extLst>
          </p:cNvPr>
          <p:cNvSpPr/>
          <p:nvPr/>
        </p:nvSpPr>
        <p:spPr>
          <a:xfrm rot="18895251">
            <a:off x="3843794" y="2227667"/>
            <a:ext cx="558781" cy="55245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BCBCE3-0727-4888-AEB8-39E05937478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3991" y="355600"/>
            <a:ext cx="853027" cy="108566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BEF6DF-D8B4-45C9-BBBA-CC64FB41FA29}"/>
              </a:ext>
            </a:extLst>
          </p:cNvPr>
          <p:cNvSpPr/>
          <p:nvPr/>
        </p:nvSpPr>
        <p:spPr>
          <a:xfrm>
            <a:off x="2766173" y="2978984"/>
            <a:ext cx="2714017" cy="59023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4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FIT </a:t>
            </a:r>
            <a:r>
              <a:rPr lang="pl-PL" sz="14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patient</a:t>
            </a:r>
            <a:r>
              <a:rPr lang="pl-PL" sz="14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4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age</a:t>
            </a:r>
            <a:r>
              <a:rPr lang="pl-PL" sz="14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</a:t>
            </a:r>
            <a:r>
              <a:rPr kumimoji="0" lang="pl-PL" sz="1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&lt;75  </a:t>
            </a:r>
            <a:r>
              <a:rPr kumimoji="0" lang="pl-PL" sz="14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years</a:t>
            </a:r>
            <a:r>
              <a:rPr kumimoji="0" lang="pl-PL" sz="1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</a:t>
            </a:r>
            <a:r>
              <a:rPr kumimoji="0" lang="pl-PL" sz="14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old</a:t>
            </a:r>
            <a:endParaRPr kumimoji="0" lang="fi-FI" sz="1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uFillTx/>
              <a:latin typeface="Arial" panose="020B0604020202020204" pitchFamily="34" charset="0"/>
              <a:ea typeface="Gill Sans"/>
              <a:cs typeface="Arial" panose="020B0604020202020204" pitchFamily="34" charset="0"/>
              <a:sym typeface="Gill San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D33C807-6B44-4233-8039-B63AD7F8F64D}"/>
              </a:ext>
            </a:extLst>
          </p:cNvPr>
          <p:cNvSpPr/>
          <p:nvPr/>
        </p:nvSpPr>
        <p:spPr>
          <a:xfrm>
            <a:off x="7256833" y="3098167"/>
            <a:ext cx="2714017" cy="3518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4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FRAGILE/not FIT</a:t>
            </a:r>
            <a:r>
              <a:rPr kumimoji="0" lang="pl-PL" sz="1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</a:t>
            </a:r>
            <a:r>
              <a:rPr lang="pl-PL" sz="14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&gt;75</a:t>
            </a:r>
            <a:r>
              <a:rPr kumimoji="0" lang="pl-PL" sz="1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</a:t>
            </a:r>
            <a:r>
              <a:rPr kumimoji="0" lang="pl-PL" sz="14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years</a:t>
            </a:r>
            <a:r>
              <a:rPr kumimoji="0" lang="pl-PL" sz="1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</a:t>
            </a:r>
            <a:r>
              <a:rPr kumimoji="0" lang="pl-PL" sz="14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old</a:t>
            </a:r>
            <a:endParaRPr kumimoji="0" lang="fi-FI" sz="1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uFillTx/>
              <a:latin typeface="Arial" panose="020B0604020202020204" pitchFamily="34" charset="0"/>
              <a:ea typeface="Gill Sans"/>
              <a:cs typeface="Arial" panose="020B0604020202020204" pitchFamily="34" charset="0"/>
              <a:sym typeface="Gill San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A2DD2EE-1785-4C0A-9F8B-AA834E755E10}"/>
              </a:ext>
            </a:extLst>
          </p:cNvPr>
          <p:cNvSpPr/>
          <p:nvPr/>
        </p:nvSpPr>
        <p:spPr>
          <a:xfrm>
            <a:off x="2766173" y="4295795"/>
            <a:ext cx="2714017" cy="590233"/>
          </a:xfrm>
          <a:prstGeom prst="roundRect">
            <a:avLst/>
          </a:prstGeom>
          <a:solidFill>
            <a:srgbClr val="00882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4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Three </a:t>
            </a:r>
            <a:r>
              <a:rPr lang="pl-PL" sz="14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drugs</a:t>
            </a:r>
            <a:r>
              <a:rPr lang="pl-PL" sz="14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</a:t>
            </a:r>
            <a:r>
              <a:rPr lang="pl-PL" sz="14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therapy</a:t>
            </a:r>
            <a:r>
              <a:rPr lang="pl-PL" sz="14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with BORTEZOMIB  (VCD, </a:t>
            </a:r>
            <a:r>
              <a:rPr lang="pl-PL" sz="14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VRd</a:t>
            </a:r>
            <a:r>
              <a:rPr lang="pl-PL" sz="14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EECE980-9163-4CD4-A967-C21F123887D4}"/>
              </a:ext>
            </a:extLst>
          </p:cNvPr>
          <p:cNvSpPr/>
          <p:nvPr/>
        </p:nvSpPr>
        <p:spPr>
          <a:xfrm>
            <a:off x="7256833" y="4080352"/>
            <a:ext cx="2714017" cy="590233"/>
          </a:xfrm>
          <a:prstGeom prst="roundRect">
            <a:avLst/>
          </a:prstGeom>
          <a:solidFill>
            <a:srgbClr val="00882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4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Continous</a:t>
            </a:r>
            <a:r>
              <a:rPr lang="pl-PL" sz="14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</a:t>
            </a:r>
            <a:r>
              <a:rPr lang="pl-PL" sz="14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therapy</a:t>
            </a:r>
            <a:r>
              <a:rPr lang="pl-PL" sz="14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with</a:t>
            </a:r>
            <a:r>
              <a:rPr kumimoji="0" lang="pl-PL" sz="1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</a:t>
            </a:r>
            <a:br>
              <a:rPr kumimoji="0" lang="pl-PL" sz="1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</a:br>
            <a:r>
              <a:rPr lang="pl-PL" sz="14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Rd</a:t>
            </a:r>
            <a:r>
              <a:rPr lang="pl-PL" sz="14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, </a:t>
            </a:r>
            <a:r>
              <a:rPr lang="pl-PL" sz="14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Vd</a:t>
            </a:r>
            <a:endParaRPr lang="pl-PL" sz="1400" dirty="0">
              <a:solidFill>
                <a:srgbClr val="FFFFFF"/>
              </a:solidFill>
              <a:latin typeface="Arial" panose="020B0604020202020204" pitchFamily="34" charset="0"/>
              <a:ea typeface="Gill Sans"/>
              <a:cs typeface="Arial" panose="020B0604020202020204" pitchFamily="34" charset="0"/>
              <a:sym typeface="Gill San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4E77FD-787F-4099-BE5B-550FB339FC80}"/>
              </a:ext>
            </a:extLst>
          </p:cNvPr>
          <p:cNvSpPr/>
          <p:nvPr/>
        </p:nvSpPr>
        <p:spPr>
          <a:xfrm>
            <a:off x="1765319" y="2087879"/>
            <a:ext cx="9683731" cy="41997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fontAlgn="auto">
              <a:spcBef>
                <a:spcPts val="0"/>
              </a:spcBef>
              <a:spcAft>
                <a:spcPts val="0"/>
              </a:spcAft>
            </a:pPr>
            <a:r>
              <a:rPr lang="pl-PL" sz="1800" spc="3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pl-PL" sz="1800" spc="36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</a:t>
            </a:r>
            <a:r>
              <a:rPr lang="pl-PL" sz="1800" spc="3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spc="36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pl-PL" sz="1800" spc="3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l-PL" sz="1800" spc="36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pl-PL" sz="1800" spc="3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pl-PL" sz="1800" spc="36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eligible</a:t>
            </a:r>
            <a:r>
              <a:rPr lang="pl-PL" sz="1800" spc="3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pl-PL" sz="1800" spc="36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transplantation</a:t>
            </a:r>
            <a:endParaRPr lang="fi-FI" sz="1800" dirty="0">
              <a:solidFill>
                <a:schemeClr val="bg1"/>
              </a:solidFill>
              <a:latin typeface="Arial" panose="020B0604020202020204" pitchFamily="34" charset="0"/>
              <a:ea typeface="Gill Sans"/>
              <a:cs typeface="Arial" panose="020B0604020202020204" pitchFamily="34" charset="0"/>
              <a:sym typeface="Gill San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6B4EBD4-9FF6-498F-B16F-2B69AB872B46}"/>
              </a:ext>
            </a:extLst>
          </p:cNvPr>
          <p:cNvSpPr/>
          <p:nvPr/>
        </p:nvSpPr>
        <p:spPr>
          <a:xfrm>
            <a:off x="8613840" y="6515353"/>
            <a:ext cx="302198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900" dirty="0" err="1">
                <a:latin typeface="Arial" panose="020B0604020202020204" pitchFamily="34" charset="0"/>
                <a:cs typeface="Arial" panose="020B0604020202020204" pitchFamily="34" charset="0"/>
              </a:rPr>
              <a:t>Gavriatopoulu</a:t>
            </a:r>
            <a:r>
              <a:rPr lang="pl-PL" sz="900" dirty="0">
                <a:latin typeface="Arial" panose="020B0604020202020204" pitchFamily="34" charset="0"/>
                <a:cs typeface="Arial" panose="020B0604020202020204" pitchFamily="34" charset="0"/>
              </a:rPr>
              <a:t> M </a:t>
            </a:r>
            <a:r>
              <a:rPr lang="pl-PL" sz="9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pl-PL" sz="9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pl-PL" sz="900" i="1" dirty="0">
                <a:latin typeface="Arial" panose="020B0604020202020204" pitchFamily="34" charset="0"/>
                <a:cs typeface="Arial" panose="020B0604020202020204" pitchFamily="34" charset="0"/>
              </a:rPr>
              <a:t>Leukemia </a:t>
            </a:r>
            <a:r>
              <a:rPr lang="pl-PL" sz="900" dirty="0">
                <a:latin typeface="Arial" panose="020B0604020202020204" pitchFamily="34" charset="0"/>
                <a:cs typeface="Arial" panose="020B0604020202020204" pitchFamily="34" charset="0"/>
              </a:rPr>
              <a:t>2018,</a:t>
            </a:r>
            <a:r>
              <a:rPr lang="fi-FI" sz="9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i-FI" sz="900" dirty="0"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lang="pl-PL" sz="9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i-FI" sz="900" dirty="0">
                <a:latin typeface="Arial" panose="020B0604020202020204" pitchFamily="34" charset="0"/>
                <a:cs typeface="Arial" panose="020B0604020202020204" pitchFamily="34" charset="0"/>
              </a:rPr>
              <a:t>1883–1898</a:t>
            </a:r>
            <a:r>
              <a:rPr lang="pl-PL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EB9E5739-61F8-4F26-A66A-4E687066D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611" y="342647"/>
            <a:ext cx="9540661" cy="142875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900" cap="none" spc="36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4900" cap="none" spc="36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4900" cap="none" spc="36" dirty="0" err="1">
                <a:latin typeface="Arial" panose="020B0604020202020204" pitchFamily="34" charset="0"/>
                <a:cs typeface="Arial" panose="020B0604020202020204" pitchFamily="34" charset="0"/>
              </a:rPr>
              <a:t>Recommendation</a:t>
            </a:r>
            <a:r>
              <a:rPr lang="pl-PL" sz="4900" cap="none" spc="36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4900" cap="none" spc="36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4400" cap="none" spc="36" dirty="0" err="1"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pl-PL" sz="4400" cap="none" spc="36" dirty="0">
                <a:latin typeface="Arial" panose="020B0604020202020204" pitchFamily="34" charset="0"/>
                <a:cs typeface="Arial" panose="020B0604020202020204" pitchFamily="34" charset="0"/>
              </a:rPr>
              <a:t> Myeloma Network</a:t>
            </a:r>
            <a:r>
              <a:rPr lang="pl-PL" sz="6000" cap="none" spc="36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6000" cap="none" spc="36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700" cap="none" spc="36" dirty="0" err="1"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  <a:r>
              <a:rPr lang="pl-PL" sz="2700" cap="none" spc="36" dirty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pl-PL" sz="2700" cap="none" spc="36" dirty="0" err="1">
                <a:latin typeface="Arial" panose="020B0604020202020204" pitchFamily="34" charset="0"/>
                <a:cs typeface="Arial" panose="020B0604020202020204" pitchFamily="34" charset="0"/>
              </a:rPr>
              <a:t>pPCL</a:t>
            </a:r>
            <a:r>
              <a:rPr lang="pl-PL" sz="2700" cap="none" spc="36" dirty="0"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pl-PL" sz="2700" cap="none" spc="36" dirty="0" err="1">
                <a:latin typeface="Arial" panose="020B0604020202020204" pitchFamily="34" charset="0"/>
                <a:cs typeface="Arial" panose="020B0604020202020204" pitchFamily="34" charset="0"/>
              </a:rPr>
              <a:t>eligible</a:t>
            </a:r>
            <a:r>
              <a:rPr lang="pl-PL" sz="2700" cap="none" spc="36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pl-PL" sz="2700" cap="none" spc="36" dirty="0" err="1">
                <a:latin typeface="Arial" panose="020B0604020202020204" pitchFamily="34" charset="0"/>
                <a:cs typeface="Arial" panose="020B0604020202020204" pitchFamily="34" charset="0"/>
              </a:rPr>
              <a:t>transplantation</a:t>
            </a:r>
            <a:r>
              <a:rPr lang="pl-PL" sz="2700" cap="none" spc="36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700" cap="none" spc="36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sz="2700" dirty="0"/>
          </a:p>
        </p:txBody>
      </p:sp>
    </p:spTree>
    <p:extLst>
      <p:ext uri="{BB962C8B-B14F-4D97-AF65-F5344CB8AC3E}">
        <p14:creationId xmlns:p14="http://schemas.microsoft.com/office/powerpoint/2010/main" val="284729270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550" y="4391706"/>
            <a:ext cx="26765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485" y="620439"/>
            <a:ext cx="3429000" cy="3571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04604" y="0"/>
            <a:ext cx="7881259" cy="6090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7" descr="J:\Polska +piśmiennictwo+o+białaczce+plazmocytowej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37263" y="383722"/>
            <a:ext cx="4384223" cy="3959678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>
            <a:off x="4269921" y="4653113"/>
            <a:ext cx="443320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Władysław Antoni Gluziński</a:t>
            </a:r>
            <a:r>
              <a:rPr lang="pl-PL" dirty="0">
                <a:solidFill>
                  <a:srgbClr val="FF0000"/>
                </a:solidFill>
              </a:rPr>
              <a:t>                                        (</a:t>
            </a:r>
            <a:r>
              <a:rPr lang="pl-PL" dirty="0" err="1">
                <a:solidFill>
                  <a:srgbClr val="FF0000"/>
                </a:solidFill>
              </a:rPr>
              <a:t>born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>
                <a:solidFill>
                  <a:srgbClr val="FF0000"/>
                </a:solidFill>
                <a:hlinkClick r:id="rId6" tooltip="18 maja"/>
              </a:rPr>
              <a:t>18 MAY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>
                <a:solidFill>
                  <a:srgbClr val="FF0000"/>
                </a:solidFill>
                <a:hlinkClick r:id="rId7" tooltip="1856"/>
              </a:rPr>
              <a:t>1856</a:t>
            </a:r>
            <a:r>
              <a:rPr lang="pl-PL" dirty="0">
                <a:solidFill>
                  <a:srgbClr val="FF0000"/>
                </a:solidFill>
              </a:rPr>
              <a:t> in </a:t>
            </a:r>
            <a:r>
              <a:rPr lang="pl-PL" dirty="0">
                <a:solidFill>
                  <a:srgbClr val="FF0000"/>
                </a:solidFill>
                <a:hlinkClick r:id="rId8" tooltip="Włocławek"/>
              </a:rPr>
              <a:t>Włocławek</a:t>
            </a:r>
            <a:r>
              <a:rPr lang="pl-PL" dirty="0">
                <a:solidFill>
                  <a:srgbClr val="FF0000"/>
                </a:solidFill>
              </a:rPr>
              <a:t>,                                    </a:t>
            </a:r>
            <a:r>
              <a:rPr lang="pl-PL" dirty="0" err="1">
                <a:solidFill>
                  <a:srgbClr val="FF0000"/>
                </a:solidFill>
              </a:rPr>
              <a:t>died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>
                <a:solidFill>
                  <a:srgbClr val="FF0000"/>
                </a:solidFill>
                <a:hlinkClick r:id="rId9" tooltip="10 kwietnia"/>
              </a:rPr>
              <a:t>10 APRIL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>
                <a:solidFill>
                  <a:srgbClr val="FF0000"/>
                </a:solidFill>
                <a:hlinkClick r:id="rId10" tooltip="1935"/>
              </a:rPr>
              <a:t>1935</a:t>
            </a:r>
            <a:r>
              <a:rPr lang="pl-PL" dirty="0">
                <a:solidFill>
                  <a:srgbClr val="FF0000"/>
                </a:solidFill>
              </a:rPr>
              <a:t> in </a:t>
            </a:r>
            <a:r>
              <a:rPr lang="pl-PL" dirty="0" err="1">
                <a:solidFill>
                  <a:srgbClr val="FF0000"/>
                </a:solidFill>
                <a:hlinkClick r:id="rId11" tooltip="Warszawa"/>
              </a:rPr>
              <a:t>Warsaw</a:t>
            </a:r>
            <a:r>
              <a:rPr lang="pl-PL" dirty="0">
                <a:solidFill>
                  <a:srgbClr val="FF0000"/>
                </a:solidFill>
              </a:rPr>
              <a:t>) – </a:t>
            </a:r>
            <a:r>
              <a:rPr lang="pl-PL" dirty="0" err="1">
                <a:solidFill>
                  <a:srgbClr val="FF0000"/>
                </a:solidFill>
              </a:rPr>
              <a:t>polish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physician</a:t>
            </a:r>
            <a:r>
              <a:rPr lang="pl-PL" dirty="0">
                <a:solidFill>
                  <a:srgbClr val="FF0000"/>
                </a:solidFill>
              </a:rPr>
              <a:t>, </a:t>
            </a:r>
            <a:r>
              <a:rPr lang="pl-PL" dirty="0" err="1">
                <a:solidFill>
                  <a:srgbClr val="FF0000"/>
                </a:solidFill>
              </a:rPr>
              <a:t>professor</a:t>
            </a:r>
            <a:r>
              <a:rPr lang="pl-PL" dirty="0">
                <a:solidFill>
                  <a:srgbClr val="FF0000"/>
                </a:solidFill>
              </a:rPr>
              <a:t>, </a:t>
            </a:r>
            <a:r>
              <a:rPr lang="pl-PL" dirty="0" err="1">
                <a:solidFill>
                  <a:srgbClr val="FF0000"/>
                </a:solidFill>
              </a:rPr>
              <a:t>internist</a:t>
            </a:r>
            <a:r>
              <a:rPr lang="pl-PL" dirty="0">
                <a:solidFill>
                  <a:srgbClr val="FF0000"/>
                </a:solidFill>
              </a:rPr>
              <a:t>, </a:t>
            </a:r>
            <a:r>
              <a:rPr lang="pl-PL" dirty="0" err="1">
                <a:solidFill>
                  <a:srgbClr val="FF0000"/>
                </a:solidFill>
              </a:rPr>
              <a:t>pathologist</a:t>
            </a:r>
            <a:r>
              <a:rPr lang="pl-PL" dirty="0">
                <a:solidFill>
                  <a:srgbClr val="FF0000"/>
                </a:solidFill>
              </a:rPr>
              <a:t> and </a:t>
            </a:r>
            <a:r>
              <a:rPr lang="pl-PL" dirty="0" err="1">
                <a:solidFill>
                  <a:srgbClr val="FF0000"/>
                </a:solidFill>
              </a:rPr>
              <a:t>clinician</a:t>
            </a:r>
            <a:r>
              <a:rPr lang="pl-PL" dirty="0">
                <a:solidFill>
                  <a:srgbClr val="FF0000"/>
                </a:solidFill>
              </a:rPr>
              <a:t>, </a:t>
            </a:r>
            <a:r>
              <a:rPr lang="pl-PL" dirty="0" err="1">
                <a:solidFill>
                  <a:srgbClr val="FF0000"/>
                </a:solidFill>
              </a:rPr>
              <a:t>teacher</a:t>
            </a:r>
            <a:r>
              <a:rPr lang="pl-PL" dirty="0">
                <a:solidFill>
                  <a:srgbClr val="FF0000"/>
                </a:solidFill>
              </a:rPr>
              <a:t>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BBD5CE7D-12C6-4E87-8E30-DD945553A938}"/>
              </a:ext>
            </a:extLst>
          </p:cNvPr>
          <p:cNvSpPr/>
          <p:nvPr/>
        </p:nvSpPr>
        <p:spPr>
          <a:xfrm rot="18994863">
            <a:off x="1250309" y="4883230"/>
            <a:ext cx="371475" cy="351869"/>
          </a:xfrm>
          <a:prstGeom prst="rtTriangle">
            <a:avLst/>
          </a:prstGeom>
          <a:solidFill>
            <a:srgbClr val="024C90"/>
          </a:solidFill>
          <a:ln w="25400" cap="flat">
            <a:solidFill>
              <a:srgbClr val="024C9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A177BC9B-68D4-452F-899F-E908F513817D}"/>
              </a:ext>
            </a:extLst>
          </p:cNvPr>
          <p:cNvSpPr/>
          <p:nvPr/>
        </p:nvSpPr>
        <p:spPr>
          <a:xfrm rot="18955679">
            <a:off x="7406836" y="5813478"/>
            <a:ext cx="371475" cy="351869"/>
          </a:xfrm>
          <a:prstGeom prst="rtTriangle">
            <a:avLst/>
          </a:prstGeom>
          <a:solidFill>
            <a:srgbClr val="00882B"/>
          </a:solidFill>
          <a:ln w="25400" cap="flat">
            <a:solidFill>
              <a:srgbClr val="00882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564A8CC7-F369-4A70-AE04-BA4734A0B6F3}"/>
              </a:ext>
            </a:extLst>
          </p:cNvPr>
          <p:cNvSpPr/>
          <p:nvPr/>
        </p:nvSpPr>
        <p:spPr>
          <a:xfrm rot="18955679">
            <a:off x="7421181" y="5244483"/>
            <a:ext cx="371475" cy="351869"/>
          </a:xfrm>
          <a:prstGeom prst="rtTriangle">
            <a:avLst/>
          </a:prstGeom>
          <a:solidFill>
            <a:srgbClr val="00882B"/>
          </a:solidFill>
          <a:ln w="25400" cap="flat">
            <a:solidFill>
              <a:srgbClr val="00882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3D602485-0D16-448D-97DD-375D01D5D1CE}"/>
              </a:ext>
            </a:extLst>
          </p:cNvPr>
          <p:cNvSpPr>
            <a:spLocks noChangeAspect="1"/>
          </p:cNvSpPr>
          <p:nvPr/>
        </p:nvSpPr>
        <p:spPr>
          <a:xfrm rot="13530177">
            <a:off x="7535031" y="2674460"/>
            <a:ext cx="176228" cy="166927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F32023AF-802E-47B7-9C79-977E06C58C9E}"/>
              </a:ext>
            </a:extLst>
          </p:cNvPr>
          <p:cNvSpPr/>
          <p:nvPr/>
        </p:nvSpPr>
        <p:spPr>
          <a:xfrm rot="18993025">
            <a:off x="1645731" y="2767110"/>
            <a:ext cx="371475" cy="351869"/>
          </a:xfrm>
          <a:prstGeom prst="rtTriangle">
            <a:avLst/>
          </a:prstGeom>
          <a:solidFill>
            <a:srgbClr val="024C90"/>
          </a:solidFill>
          <a:ln w="25400" cap="flat">
            <a:solidFill>
              <a:srgbClr val="024C9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62EBF25E-3184-4D57-A469-6BCBFDFCCDEF}"/>
              </a:ext>
            </a:extLst>
          </p:cNvPr>
          <p:cNvSpPr/>
          <p:nvPr/>
        </p:nvSpPr>
        <p:spPr>
          <a:xfrm rot="18955679">
            <a:off x="1610292" y="2140407"/>
            <a:ext cx="371475" cy="351869"/>
          </a:xfrm>
          <a:prstGeom prst="rtTriangle">
            <a:avLst/>
          </a:prstGeom>
          <a:solidFill>
            <a:srgbClr val="024C90"/>
          </a:solidFill>
          <a:ln w="25400" cap="flat">
            <a:solidFill>
              <a:srgbClr val="024C9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478F3888-A6DF-4B38-BD72-F1AB90A461F2}"/>
              </a:ext>
            </a:extLst>
          </p:cNvPr>
          <p:cNvSpPr/>
          <p:nvPr/>
        </p:nvSpPr>
        <p:spPr>
          <a:xfrm rot="18955679">
            <a:off x="5910263" y="2142843"/>
            <a:ext cx="371475" cy="351869"/>
          </a:xfrm>
          <a:prstGeom prst="rtTriangle">
            <a:avLst/>
          </a:prstGeom>
          <a:solidFill>
            <a:srgbClr val="024C90"/>
          </a:solidFill>
          <a:ln w="25400" cap="flat">
            <a:solidFill>
              <a:srgbClr val="024C9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BCBCE3-0727-4888-AEB8-39E05937478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5518" y="398497"/>
            <a:ext cx="853027" cy="10856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B1FFFA-8C34-413C-BAA9-79EF01ED8DB5}"/>
              </a:ext>
            </a:extLst>
          </p:cNvPr>
          <p:cNvSpPr/>
          <p:nvPr/>
        </p:nvSpPr>
        <p:spPr>
          <a:xfrm>
            <a:off x="561976" y="3315889"/>
            <a:ext cx="8172449" cy="656590"/>
          </a:xfrm>
          <a:prstGeom prst="rect">
            <a:avLst/>
          </a:prstGeom>
          <a:solidFill>
            <a:srgbClr val="00882B"/>
          </a:solidFill>
          <a:ln w="25400" cap="flat">
            <a:solidFill>
              <a:srgbClr val="00882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200" b="1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Reinduction</a:t>
            </a:r>
            <a:r>
              <a:rPr lang="pl-PL" sz="1200" b="1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(3-4 </a:t>
            </a:r>
            <a:r>
              <a:rPr lang="pl-PL" sz="1200" b="1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cycles</a:t>
            </a:r>
            <a:r>
              <a:rPr lang="pl-PL" sz="1200" b="1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)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2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Schema</a:t>
            </a:r>
            <a:r>
              <a:rPr lang="pl-PL" sz="12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with BORTEZOMIB, not </a:t>
            </a:r>
            <a:r>
              <a:rPr lang="pl-PL" sz="12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used</a:t>
            </a:r>
            <a:r>
              <a:rPr lang="pl-PL" sz="12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</a:t>
            </a:r>
            <a:r>
              <a:rPr lang="pl-PL" sz="12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at</a:t>
            </a:r>
            <a:r>
              <a:rPr lang="pl-PL" sz="12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the </a:t>
            </a:r>
            <a:r>
              <a:rPr lang="pl-PL" sz="12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diagnosis</a:t>
            </a:r>
            <a:endParaRPr lang="pl-PL" sz="1200" dirty="0">
              <a:solidFill>
                <a:srgbClr val="FFFFFF"/>
              </a:solidFill>
              <a:latin typeface="Arial" panose="020B0604020202020204" pitchFamily="34" charset="0"/>
              <a:ea typeface="Gill Sans"/>
              <a:cs typeface="Arial" panose="020B0604020202020204" pitchFamily="34" charset="0"/>
              <a:sym typeface="Gill Sans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2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Therapy</a:t>
            </a:r>
            <a:r>
              <a:rPr lang="pl-PL" sz="12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with </a:t>
            </a:r>
            <a:r>
              <a:rPr lang="pl-PL" sz="12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many</a:t>
            </a:r>
            <a:r>
              <a:rPr lang="pl-PL" sz="12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</a:t>
            </a:r>
            <a:r>
              <a:rPr lang="pl-PL" sz="12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drugs</a:t>
            </a:r>
            <a:r>
              <a:rPr lang="pl-PL" sz="12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</a:t>
            </a:r>
            <a:r>
              <a:rPr lang="pl-PL" sz="12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like</a:t>
            </a:r>
            <a:r>
              <a:rPr lang="pl-PL" sz="12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</a:t>
            </a:r>
            <a:r>
              <a:rPr lang="pl-PL" sz="12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carfilzomibe</a:t>
            </a:r>
            <a:r>
              <a:rPr lang="pl-PL" sz="12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, </a:t>
            </a:r>
            <a:r>
              <a:rPr lang="pl-PL" sz="12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pomalidomide</a:t>
            </a:r>
            <a:r>
              <a:rPr lang="pl-PL" sz="12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, </a:t>
            </a:r>
            <a:r>
              <a:rPr lang="pl-PL" sz="12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daratumumab</a:t>
            </a:r>
            <a:endParaRPr kumimoji="0" lang="pl-PL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uFillTx/>
              <a:latin typeface="Arial" panose="020B0604020202020204" pitchFamily="34" charset="0"/>
              <a:ea typeface="Gill Sans"/>
              <a:cs typeface="Arial" panose="020B0604020202020204" pitchFamily="34" charset="0"/>
              <a:sym typeface="Gill San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A2DD2EE-1785-4C0A-9F8B-AA834E755E10}"/>
              </a:ext>
            </a:extLst>
          </p:cNvPr>
          <p:cNvSpPr/>
          <p:nvPr/>
        </p:nvSpPr>
        <p:spPr>
          <a:xfrm>
            <a:off x="570163" y="5452324"/>
            <a:ext cx="1731766" cy="522129"/>
          </a:xfrm>
          <a:prstGeom prst="roundRect">
            <a:avLst/>
          </a:prstGeom>
          <a:solidFill>
            <a:srgbClr val="00882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fontAlgn="auto">
              <a:spcBef>
                <a:spcPts val="0"/>
              </a:spcBef>
              <a:spcAft>
                <a:spcPts val="0"/>
              </a:spcAft>
            </a:pPr>
            <a:r>
              <a:rPr kumimoji="0" lang="pl-PL" sz="12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Mieloablative</a:t>
            </a:r>
            <a:r>
              <a:rPr kumimoji="0" lang="pl-PL" sz="1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</a:t>
            </a:r>
          </a:p>
          <a:p>
            <a:pPr algn="ctr" defTabSz="825500" fontAlgn="auto">
              <a:spcBef>
                <a:spcPts val="0"/>
              </a:spcBef>
              <a:spcAft>
                <a:spcPts val="0"/>
              </a:spcAft>
            </a:pPr>
            <a:r>
              <a:rPr kumimoji="0" lang="pl-PL" sz="12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allo</a:t>
            </a:r>
            <a:r>
              <a:rPr kumimoji="0" lang="pl-PL" sz="1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-SCT </a:t>
            </a:r>
            <a:r>
              <a:rPr kumimoji="0" lang="pl-PL" sz="11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(</a:t>
            </a:r>
            <a:r>
              <a:rPr lang="pl-PL" sz="11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&lt;50 </a:t>
            </a:r>
            <a:r>
              <a:rPr lang="pl-PL" sz="10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years</a:t>
            </a:r>
            <a:r>
              <a:rPr lang="pl-PL" sz="10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</a:t>
            </a:r>
            <a:r>
              <a:rPr lang="pl-PL" sz="10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old</a:t>
            </a:r>
            <a:r>
              <a:rPr lang="pl-PL" sz="10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)</a:t>
            </a:r>
            <a:endParaRPr kumimoji="0" lang="fi-FI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uFillTx/>
              <a:latin typeface="Arial" panose="020B0604020202020204" pitchFamily="34" charset="0"/>
              <a:ea typeface="Gill Sans"/>
              <a:cs typeface="Arial" panose="020B0604020202020204" pitchFamily="34" charset="0"/>
              <a:sym typeface="Gill San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95C1FE1-61B0-4BBC-B620-8050A7FBEC9C}"/>
              </a:ext>
            </a:extLst>
          </p:cNvPr>
          <p:cNvSpPr/>
          <p:nvPr/>
        </p:nvSpPr>
        <p:spPr>
          <a:xfrm>
            <a:off x="2572836" y="4452538"/>
            <a:ext cx="2482070" cy="726440"/>
          </a:xfrm>
          <a:prstGeom prst="roundRect">
            <a:avLst/>
          </a:prstGeom>
          <a:solidFill>
            <a:srgbClr val="00882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RIC </a:t>
            </a:r>
            <a:r>
              <a:rPr kumimoji="0" lang="pl-PL" sz="12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Allo</a:t>
            </a:r>
            <a:r>
              <a:rPr kumimoji="0" lang="pl-PL" sz="1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-SCT   </a:t>
            </a:r>
            <a:r>
              <a:rPr lang="pl-PL" sz="12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(&lt;65 </a:t>
            </a:r>
            <a:r>
              <a:rPr lang="pl-PL" sz="12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years</a:t>
            </a:r>
            <a:r>
              <a:rPr lang="pl-PL" sz="12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</a:t>
            </a:r>
            <a:r>
              <a:rPr lang="pl-PL" sz="12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old</a:t>
            </a:r>
            <a:r>
              <a:rPr lang="pl-PL" sz="12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)</a:t>
            </a:r>
          </a:p>
          <a:p>
            <a:pPr algn="ctr" defTabSz="825500" fontAlgn="auto">
              <a:spcBef>
                <a:spcPts val="0"/>
              </a:spcBef>
              <a:spcAft>
                <a:spcPts val="0"/>
              </a:spcAft>
            </a:pPr>
            <a:r>
              <a:rPr lang="pl-PL" sz="12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Consider</a:t>
            </a:r>
            <a:r>
              <a:rPr kumimoji="0" lang="pl-PL" sz="1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tandem                             </a:t>
            </a:r>
            <a:r>
              <a:rPr lang="pl-PL" sz="12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auto-SCT/</a:t>
            </a:r>
            <a:r>
              <a:rPr lang="pl-PL" sz="12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allo</a:t>
            </a:r>
            <a:r>
              <a:rPr lang="pl-PL" sz="12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-SCT</a:t>
            </a:r>
            <a:endParaRPr kumimoji="0" lang="fi-FI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uFillTx/>
              <a:latin typeface="Arial" panose="020B0604020202020204" pitchFamily="34" charset="0"/>
              <a:ea typeface="Gill Sans"/>
              <a:cs typeface="Arial" panose="020B0604020202020204" pitchFamily="34" charset="0"/>
              <a:sym typeface="Gill San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D464E05-5F9F-4A69-AD00-85639AA881C6}"/>
              </a:ext>
            </a:extLst>
          </p:cNvPr>
          <p:cNvSpPr/>
          <p:nvPr/>
        </p:nvSpPr>
        <p:spPr>
          <a:xfrm>
            <a:off x="7929845" y="2601138"/>
            <a:ext cx="2255217" cy="317818"/>
          </a:xfrm>
          <a:prstGeom prst="roundRect">
            <a:avLst/>
          </a:prstGeom>
          <a:solidFill>
            <a:srgbClr val="00882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2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Palliative</a:t>
            </a:r>
            <a:r>
              <a:rPr lang="pl-PL" sz="12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</a:t>
            </a:r>
            <a:r>
              <a:rPr lang="pl-PL" sz="12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care</a:t>
            </a:r>
            <a:endParaRPr kumimoji="0" lang="fi-FI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uFillTx/>
              <a:latin typeface="Arial" panose="020B0604020202020204" pitchFamily="34" charset="0"/>
              <a:ea typeface="Gill Sans"/>
              <a:cs typeface="Arial" panose="020B0604020202020204" pitchFamily="34" charset="0"/>
              <a:sym typeface="Gill San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4560E8C-EF88-42ED-AAAE-1E501306F219}"/>
              </a:ext>
            </a:extLst>
          </p:cNvPr>
          <p:cNvSpPr/>
          <p:nvPr/>
        </p:nvSpPr>
        <p:spPr>
          <a:xfrm>
            <a:off x="6731221" y="5190212"/>
            <a:ext cx="1667068" cy="317818"/>
          </a:xfrm>
          <a:prstGeom prst="roundRect">
            <a:avLst/>
          </a:prstGeom>
          <a:solidFill>
            <a:srgbClr val="00882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auto-SCT</a:t>
            </a:r>
            <a:endParaRPr kumimoji="0" lang="fi-FI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uFillTx/>
              <a:latin typeface="Arial" panose="020B0604020202020204" pitchFamily="34" charset="0"/>
              <a:ea typeface="Gill Sans"/>
              <a:cs typeface="Arial" panose="020B0604020202020204" pitchFamily="34" charset="0"/>
              <a:sym typeface="Gill San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7A6013A-4CF4-4361-BE06-B7CF53D81A53}"/>
              </a:ext>
            </a:extLst>
          </p:cNvPr>
          <p:cNvSpPr/>
          <p:nvPr/>
        </p:nvSpPr>
        <p:spPr>
          <a:xfrm>
            <a:off x="6731221" y="5762549"/>
            <a:ext cx="1667068" cy="317818"/>
          </a:xfrm>
          <a:prstGeom prst="roundRect">
            <a:avLst/>
          </a:prstGeom>
          <a:solidFill>
            <a:srgbClr val="00882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2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Consolidation</a:t>
            </a:r>
            <a:endParaRPr kumimoji="0" lang="fi-FI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uFillTx/>
              <a:latin typeface="Arial" panose="020B0604020202020204" pitchFamily="34" charset="0"/>
              <a:ea typeface="Gill Sans"/>
              <a:cs typeface="Arial" panose="020B0604020202020204" pitchFamily="34" charset="0"/>
              <a:sym typeface="Gill San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0D7A181-697F-405D-B48E-A6E5A1F1506C}"/>
              </a:ext>
            </a:extLst>
          </p:cNvPr>
          <p:cNvSpPr/>
          <p:nvPr/>
        </p:nvSpPr>
        <p:spPr>
          <a:xfrm>
            <a:off x="6750273" y="6298805"/>
            <a:ext cx="1667068" cy="317818"/>
          </a:xfrm>
          <a:prstGeom prst="roundRect">
            <a:avLst/>
          </a:prstGeom>
          <a:solidFill>
            <a:srgbClr val="00882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2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Maintance </a:t>
            </a:r>
            <a:r>
              <a:rPr lang="pl-PL" sz="12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therapy</a:t>
            </a:r>
            <a:endParaRPr kumimoji="0" lang="fi-FI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uFillTx/>
              <a:latin typeface="Arial" panose="020B0604020202020204" pitchFamily="34" charset="0"/>
              <a:ea typeface="Gill Sans"/>
              <a:cs typeface="Arial" panose="020B0604020202020204" pitchFamily="34" charset="0"/>
              <a:sym typeface="Gill San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83CE017-9F44-40A6-B007-96E15465F660}"/>
              </a:ext>
            </a:extLst>
          </p:cNvPr>
          <p:cNvSpPr/>
          <p:nvPr/>
        </p:nvSpPr>
        <p:spPr>
          <a:xfrm>
            <a:off x="561976" y="1961078"/>
            <a:ext cx="11229974" cy="351869"/>
          </a:xfrm>
          <a:prstGeom prst="roundRect">
            <a:avLst/>
          </a:prstGeom>
          <a:solidFill>
            <a:srgbClr val="024C90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4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RELAPSE THERAPY</a:t>
            </a:r>
            <a:endParaRPr kumimoji="0" lang="fi-FI" sz="1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uFillTx/>
              <a:latin typeface="Arial" panose="020B0604020202020204" pitchFamily="34" charset="0"/>
              <a:ea typeface="Gill Sans"/>
              <a:cs typeface="Arial" panose="020B0604020202020204" pitchFamily="34" charset="0"/>
              <a:sym typeface="Gill San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496A7BE-D536-4F55-A68A-EBE77A68C57A}"/>
              </a:ext>
            </a:extLst>
          </p:cNvPr>
          <p:cNvSpPr/>
          <p:nvPr/>
        </p:nvSpPr>
        <p:spPr>
          <a:xfrm>
            <a:off x="561976" y="2612508"/>
            <a:ext cx="2400037" cy="317818"/>
          </a:xfrm>
          <a:prstGeom prst="roundRect">
            <a:avLst/>
          </a:prstGeom>
          <a:solidFill>
            <a:srgbClr val="024C90"/>
          </a:solidFill>
          <a:ln w="25400" cap="flat">
            <a:solidFill>
              <a:srgbClr val="024C9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2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Patient</a:t>
            </a:r>
            <a:r>
              <a:rPr lang="pl-PL" sz="12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FIT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C63C3FB-D525-49EF-89FE-9CD12694C549}"/>
              </a:ext>
            </a:extLst>
          </p:cNvPr>
          <p:cNvSpPr/>
          <p:nvPr/>
        </p:nvSpPr>
        <p:spPr>
          <a:xfrm>
            <a:off x="3705341" y="2597109"/>
            <a:ext cx="3947902" cy="317818"/>
          </a:xfrm>
          <a:prstGeom prst="roundRect">
            <a:avLst/>
          </a:prstGeom>
          <a:solidFill>
            <a:srgbClr val="024C90"/>
          </a:solidFill>
          <a:ln w="25400" cap="flat">
            <a:solidFill>
              <a:srgbClr val="024C9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Patients</a:t>
            </a:r>
            <a:r>
              <a:rPr kumimoji="0" lang="pl-PL" sz="1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</a:t>
            </a:r>
            <a:r>
              <a:rPr kumimoji="0" lang="pl-PL" sz="12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fragile</a:t>
            </a:r>
            <a:r>
              <a:rPr kumimoji="0" lang="pl-PL" sz="1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/not </a:t>
            </a:r>
            <a:r>
              <a:rPr kumimoji="0" lang="pl-PL" sz="12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fit</a:t>
            </a:r>
            <a:r>
              <a:rPr kumimoji="0" lang="pl-PL" sz="1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 </a:t>
            </a:r>
            <a:r>
              <a:rPr kumimoji="0" lang="pl-PL" sz="12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age</a:t>
            </a:r>
            <a:r>
              <a:rPr kumimoji="0" lang="pl-PL" sz="1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</a:t>
            </a:r>
            <a:r>
              <a:rPr lang="pl-PL" sz="12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&gt;75</a:t>
            </a:r>
            <a:r>
              <a:rPr kumimoji="0" lang="pl-PL" sz="1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</a:t>
            </a:r>
            <a:r>
              <a:rPr kumimoji="0" lang="pl-PL" sz="12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years</a:t>
            </a:r>
            <a:r>
              <a:rPr kumimoji="0" lang="pl-PL" sz="12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</a:t>
            </a:r>
            <a:r>
              <a:rPr kumimoji="0" lang="pl-PL" sz="1200" b="0" i="0" u="none" strike="noStrike" cap="none" spc="0" normalizeH="0" dirty="0" err="1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old</a:t>
            </a:r>
            <a:endParaRPr kumimoji="0" lang="fi-FI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uFillTx/>
              <a:latin typeface="Arial" panose="020B0604020202020204" pitchFamily="34" charset="0"/>
              <a:ea typeface="Gill Sans"/>
              <a:cs typeface="Arial" panose="020B0604020202020204" pitchFamily="34" charset="0"/>
              <a:sym typeface="Gill San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ED3F17B-F3DE-4219-80AD-3622C95D7021}"/>
              </a:ext>
            </a:extLst>
          </p:cNvPr>
          <p:cNvSpPr/>
          <p:nvPr/>
        </p:nvSpPr>
        <p:spPr>
          <a:xfrm>
            <a:off x="561976" y="4556699"/>
            <a:ext cx="1731766" cy="317818"/>
          </a:xfrm>
          <a:prstGeom prst="roundRect">
            <a:avLst/>
          </a:prstGeom>
          <a:solidFill>
            <a:srgbClr val="024C90"/>
          </a:solidFill>
          <a:ln w="25400" cap="flat">
            <a:solidFill>
              <a:srgbClr val="024C9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2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DONOR ELIGIBLE</a:t>
            </a:r>
            <a:endParaRPr kumimoji="0" lang="fi-FI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uFillTx/>
              <a:latin typeface="Arial" panose="020B0604020202020204" pitchFamily="34" charset="0"/>
              <a:ea typeface="Gill Sans"/>
              <a:cs typeface="Arial" panose="020B0604020202020204" pitchFamily="34" charset="0"/>
              <a:sym typeface="Gill San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2CC3C14-3AC6-42F1-A6D9-2D3978C8AA40}"/>
              </a:ext>
            </a:extLst>
          </p:cNvPr>
          <p:cNvSpPr/>
          <p:nvPr/>
        </p:nvSpPr>
        <p:spPr>
          <a:xfrm>
            <a:off x="5334001" y="4356314"/>
            <a:ext cx="5009534" cy="522129"/>
          </a:xfrm>
          <a:prstGeom prst="roundRect">
            <a:avLst/>
          </a:prstGeom>
          <a:solidFill>
            <a:srgbClr val="024C90"/>
          </a:solidFill>
          <a:ln w="25400" cap="flat">
            <a:solidFill>
              <a:srgbClr val="024C9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2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Transplantation</a:t>
            </a:r>
            <a:r>
              <a:rPr lang="pl-PL" sz="12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</a:t>
            </a:r>
            <a:r>
              <a:rPr lang="pl-PL" sz="12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eligible</a:t>
            </a:r>
            <a:r>
              <a:rPr lang="pl-PL" sz="12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, NO DONOR (</a:t>
            </a:r>
            <a:r>
              <a:rPr lang="pl-PL" sz="12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age</a:t>
            </a:r>
            <a:r>
              <a:rPr lang="pl-PL" sz="12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&lt;65 </a:t>
            </a:r>
            <a:r>
              <a:rPr lang="pl-PL" sz="12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years</a:t>
            </a:r>
            <a:r>
              <a:rPr lang="pl-PL" sz="12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</a:t>
            </a:r>
            <a:r>
              <a:rPr lang="pl-PL" sz="12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old</a:t>
            </a:r>
            <a:r>
              <a:rPr lang="pl-PL" sz="12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)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No </a:t>
            </a:r>
            <a:r>
              <a:rPr kumimoji="0" lang="pl-PL" sz="12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prior</a:t>
            </a:r>
            <a:r>
              <a:rPr kumimoji="0" lang="pl-PL" sz="1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auto-SCT </a:t>
            </a:r>
            <a:r>
              <a:rPr kumimoji="0" lang="pl-PL" sz="12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or</a:t>
            </a:r>
            <a:r>
              <a:rPr kumimoji="0" lang="pl-PL" sz="12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</a:t>
            </a:r>
            <a:r>
              <a:rPr kumimoji="0" lang="pl-PL" sz="1200" b="0" i="0" u="none" strike="noStrike" cap="none" spc="0" normalizeH="0" dirty="0" err="1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prolonged</a:t>
            </a:r>
            <a:r>
              <a:rPr kumimoji="0" lang="pl-PL" sz="12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</a:t>
            </a:r>
            <a:r>
              <a:rPr kumimoji="0" lang="pl-PL" sz="1200" b="0" i="0" u="none" strike="noStrike" cap="none" spc="0" normalizeH="0" dirty="0" err="1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response</a:t>
            </a:r>
            <a:r>
              <a:rPr kumimoji="0" lang="pl-PL" sz="12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</a:t>
            </a:r>
            <a:r>
              <a:rPr kumimoji="0" lang="pl-PL" sz="1200" b="0" i="0" u="none" strike="noStrike" cap="none" spc="0" normalizeH="0" dirty="0" err="1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after</a:t>
            </a:r>
            <a:r>
              <a:rPr kumimoji="0" lang="pl-PL" sz="12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</a:t>
            </a:r>
            <a:r>
              <a:rPr kumimoji="0" lang="pl-PL" sz="1200" b="0" i="0" u="none" strike="noStrike" cap="none" spc="0" normalizeH="0" dirty="0" err="1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first</a:t>
            </a:r>
            <a:r>
              <a:rPr kumimoji="0" lang="pl-PL" sz="1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auto-SCT</a:t>
            </a:r>
            <a:endParaRPr kumimoji="0" lang="fi-FI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uFillTx/>
              <a:latin typeface="Arial" panose="020B0604020202020204" pitchFamily="34" charset="0"/>
              <a:ea typeface="Gill Sans"/>
              <a:cs typeface="Arial" panose="020B0604020202020204" pitchFamily="34" charset="0"/>
              <a:sym typeface="Gill Sans"/>
            </a:endParaRPr>
          </a:p>
        </p:txBody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id="{A28772EC-53D2-42F3-964F-1F93671EE5B6}"/>
              </a:ext>
            </a:extLst>
          </p:cNvPr>
          <p:cNvSpPr/>
          <p:nvPr/>
        </p:nvSpPr>
        <p:spPr>
          <a:xfrm rot="18955679">
            <a:off x="1250325" y="3796545"/>
            <a:ext cx="371475" cy="351869"/>
          </a:xfrm>
          <a:prstGeom prst="rtTriangle">
            <a:avLst/>
          </a:prstGeom>
          <a:solidFill>
            <a:srgbClr val="00882B"/>
          </a:solidFill>
          <a:ln w="25400" cap="flat">
            <a:solidFill>
              <a:srgbClr val="00882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61B4ECBF-4F03-4960-A17C-5DBAD622B91E}"/>
              </a:ext>
            </a:extLst>
          </p:cNvPr>
          <p:cNvSpPr/>
          <p:nvPr/>
        </p:nvSpPr>
        <p:spPr>
          <a:xfrm rot="18986463">
            <a:off x="7437405" y="4725057"/>
            <a:ext cx="371475" cy="351869"/>
          </a:xfrm>
          <a:prstGeom prst="rtTriangle">
            <a:avLst/>
          </a:prstGeom>
          <a:solidFill>
            <a:srgbClr val="024C90"/>
          </a:solidFill>
          <a:ln w="25400" cap="flat">
            <a:solidFill>
              <a:srgbClr val="024C9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62D9D0D4-4EAB-4111-B17C-AE0779B9716B}"/>
              </a:ext>
            </a:extLst>
          </p:cNvPr>
          <p:cNvSpPr/>
          <p:nvPr/>
        </p:nvSpPr>
        <p:spPr>
          <a:xfrm rot="18955679">
            <a:off x="7437403" y="3824123"/>
            <a:ext cx="371475" cy="351869"/>
          </a:xfrm>
          <a:prstGeom prst="rtTriangle">
            <a:avLst/>
          </a:prstGeom>
          <a:solidFill>
            <a:srgbClr val="00882B"/>
          </a:solidFill>
          <a:ln w="25400" cap="flat">
            <a:solidFill>
              <a:srgbClr val="00882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7" name="Right Triangle 36">
            <a:extLst>
              <a:ext uri="{FF2B5EF4-FFF2-40B4-BE49-F238E27FC236}">
                <a16:creationId xmlns:a16="http://schemas.microsoft.com/office/drawing/2014/main" id="{4B876710-C846-4CB9-959B-DC39D27C47A0}"/>
              </a:ext>
            </a:extLst>
          </p:cNvPr>
          <p:cNvSpPr/>
          <p:nvPr/>
        </p:nvSpPr>
        <p:spPr>
          <a:xfrm rot="18995552">
            <a:off x="3628133" y="3819642"/>
            <a:ext cx="371475" cy="351869"/>
          </a:xfrm>
          <a:prstGeom prst="rtTriangle">
            <a:avLst/>
          </a:prstGeom>
          <a:solidFill>
            <a:srgbClr val="00882B"/>
          </a:solidFill>
          <a:ln w="25400" cap="flat">
            <a:solidFill>
              <a:srgbClr val="00882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99BEFFA-ABDC-4178-8847-A335C463797E}"/>
              </a:ext>
            </a:extLst>
          </p:cNvPr>
          <p:cNvSpPr/>
          <p:nvPr/>
        </p:nvSpPr>
        <p:spPr>
          <a:xfrm>
            <a:off x="9014284" y="6515353"/>
            <a:ext cx="302198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Gavriatopoulu</a:t>
            </a:r>
            <a:r>
              <a:rPr lang="pl-PL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 </a:t>
            </a:r>
            <a:r>
              <a:rPr lang="pl-PL" sz="9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pl-PL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pl-PL" sz="9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Leukemia </a:t>
            </a:r>
            <a:r>
              <a:rPr lang="pl-PL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2018,</a:t>
            </a:r>
            <a:r>
              <a:rPr lang="fi-FI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i-FI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lang="pl-PL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i-FI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1883–1898</a:t>
            </a:r>
            <a:r>
              <a:rPr lang="pl-PL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87BA0C0B-FBBA-4435-8DE3-1EA92928537C}"/>
              </a:ext>
            </a:extLst>
          </p:cNvPr>
          <p:cNvSpPr/>
          <p:nvPr/>
        </p:nvSpPr>
        <p:spPr>
          <a:xfrm rot="13410842">
            <a:off x="8509298" y="3414825"/>
            <a:ext cx="450254" cy="466783"/>
          </a:xfrm>
          <a:prstGeom prst="rtTriangle">
            <a:avLst/>
          </a:prstGeom>
          <a:solidFill>
            <a:srgbClr val="00882B"/>
          </a:solidFill>
          <a:ln w="25400" cap="flat">
            <a:solidFill>
              <a:srgbClr val="00882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5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327BAD4-9DAF-452E-88BC-496ED0A9BFC7}"/>
              </a:ext>
            </a:extLst>
          </p:cNvPr>
          <p:cNvSpPr/>
          <p:nvPr/>
        </p:nvSpPr>
        <p:spPr>
          <a:xfrm>
            <a:off x="9208986" y="3299789"/>
            <a:ext cx="1462527" cy="726440"/>
          </a:xfrm>
          <a:prstGeom prst="roundRect">
            <a:avLst/>
          </a:prstGeom>
          <a:solidFill>
            <a:srgbClr val="00882B"/>
          </a:solidFill>
          <a:ln w="25400" cap="flat">
            <a:solidFill>
              <a:srgbClr val="00882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Continous</a:t>
            </a:r>
            <a:r>
              <a:rPr kumimoji="0" lang="pl-PL" sz="1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</a:t>
            </a:r>
            <a:r>
              <a:rPr kumimoji="0" lang="pl-PL" sz="12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therapy</a:t>
            </a:r>
            <a:r>
              <a:rPr kumimoji="0" lang="pl-PL" sz="1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uFillTx/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(</a:t>
            </a:r>
            <a:r>
              <a:rPr lang="pl-PL" sz="12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patients</a:t>
            </a:r>
            <a:r>
              <a:rPr lang="pl-PL" sz="12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&gt;65 </a:t>
            </a:r>
            <a:r>
              <a:rPr lang="pl-PL" sz="12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years</a:t>
            </a:r>
            <a:r>
              <a:rPr lang="pl-PL" sz="12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 </a:t>
            </a:r>
            <a:r>
              <a:rPr lang="pl-PL" sz="1200" dirty="0" err="1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old</a:t>
            </a:r>
            <a:r>
              <a:rPr lang="pl-PL" sz="1200" dirty="0">
                <a:solidFill>
                  <a:srgbClr val="FFFFFF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</a:rPr>
              <a:t>)</a:t>
            </a:r>
            <a:endParaRPr kumimoji="0" lang="fi-FI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uFillTx/>
              <a:latin typeface="Arial" panose="020B0604020202020204" pitchFamily="34" charset="0"/>
              <a:ea typeface="Gill Sans"/>
              <a:cs typeface="Arial" panose="020B0604020202020204" pitchFamily="34" charset="0"/>
              <a:sym typeface="Gill Sans"/>
            </a:endParaRPr>
          </a:p>
        </p:txBody>
      </p:sp>
      <p:sp>
        <p:nvSpPr>
          <p:cNvPr id="34" name="Title 2">
            <a:extLst>
              <a:ext uri="{FF2B5EF4-FFF2-40B4-BE49-F238E27FC236}">
                <a16:creationId xmlns:a16="http://schemas.microsoft.com/office/drawing/2014/main" id="{9B77C55B-532B-4B9E-A6A4-969FFE1DF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468" y="1480322"/>
            <a:ext cx="9780963" cy="1390999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900" cap="none" spc="36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4900" cap="none" spc="36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4900" cap="none" spc="36" dirty="0" err="1">
                <a:latin typeface="Arial" panose="020B0604020202020204" pitchFamily="34" charset="0"/>
                <a:cs typeface="Arial" panose="020B0604020202020204" pitchFamily="34" charset="0"/>
              </a:rPr>
              <a:t>Recommendation</a:t>
            </a:r>
            <a:r>
              <a:rPr lang="pl-PL" sz="4900" cap="none" spc="36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4900" cap="none" spc="36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4400" cap="none" spc="36" dirty="0" err="1"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pl-PL" sz="4400" cap="none" spc="36" dirty="0">
                <a:latin typeface="Arial" panose="020B0604020202020204" pitchFamily="34" charset="0"/>
                <a:cs typeface="Arial" panose="020B0604020202020204" pitchFamily="34" charset="0"/>
              </a:rPr>
              <a:t> Myeloma Network               (RELAPSE THERAPY)</a:t>
            </a:r>
            <a:r>
              <a:rPr lang="pl-PL" sz="6000" cap="none" spc="36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6000" cap="none" spc="36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6000" cap="none" spc="36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6000" cap="none" spc="36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700" cap="none" spc="36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700" cap="none" spc="36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sz="2700" dirty="0"/>
          </a:p>
        </p:txBody>
      </p:sp>
    </p:spTree>
    <p:extLst>
      <p:ext uri="{BB962C8B-B14F-4D97-AF65-F5344CB8AC3E}">
        <p14:creationId xmlns:p14="http://schemas.microsoft.com/office/powerpoint/2010/main" val="3775438740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11F7E21-37CB-4116-B24A-F8B3F9BA2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550" y="355600"/>
            <a:ext cx="6223000" cy="14287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l-PL" sz="6000" cap="none" dirty="0"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9F8A57-6F29-410F-8C60-D100E2D3F0F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781550" y="2146300"/>
            <a:ext cx="6223000" cy="3733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Efficient diagnostics are the key to starting treatment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drugs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: venetoclax</a:t>
            </a:r>
          </a:p>
        </p:txBody>
      </p:sp>
      <p:sp>
        <p:nvSpPr>
          <p:cNvPr id="9" name="Shape 70">
            <a:extLst>
              <a:ext uri="{FF2B5EF4-FFF2-40B4-BE49-F238E27FC236}">
                <a16:creationId xmlns:a16="http://schemas.microsoft.com/office/drawing/2014/main" id="{958A47F2-1D91-459B-86FB-9CEA746A03E3}"/>
              </a:ext>
            </a:extLst>
          </p:cNvPr>
          <p:cNvSpPr/>
          <p:nvPr/>
        </p:nvSpPr>
        <p:spPr bwMode="auto">
          <a:xfrm>
            <a:off x="10771330" y="435408"/>
            <a:ext cx="1005033" cy="10849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1" y="0"/>
                </a:moveTo>
                <a:lnTo>
                  <a:pt x="0" y="2294"/>
                </a:lnTo>
                <a:lnTo>
                  <a:pt x="0" y="6865"/>
                </a:lnTo>
                <a:lnTo>
                  <a:pt x="4631" y="9159"/>
                </a:lnTo>
                <a:lnTo>
                  <a:pt x="8669" y="7164"/>
                </a:lnTo>
                <a:lnTo>
                  <a:pt x="12339" y="8976"/>
                </a:lnTo>
                <a:lnTo>
                  <a:pt x="12339" y="12633"/>
                </a:lnTo>
                <a:lnTo>
                  <a:pt x="8669" y="14444"/>
                </a:lnTo>
                <a:lnTo>
                  <a:pt x="4631" y="12441"/>
                </a:lnTo>
                <a:lnTo>
                  <a:pt x="0" y="14735"/>
                </a:lnTo>
                <a:lnTo>
                  <a:pt x="0" y="19306"/>
                </a:lnTo>
                <a:lnTo>
                  <a:pt x="4631" y="21600"/>
                </a:lnTo>
                <a:lnTo>
                  <a:pt x="9261" y="19306"/>
                </a:lnTo>
                <a:lnTo>
                  <a:pt x="9261" y="15101"/>
                </a:lnTo>
                <a:lnTo>
                  <a:pt x="12805" y="13347"/>
                </a:lnTo>
                <a:lnTo>
                  <a:pt x="16969" y="15408"/>
                </a:lnTo>
                <a:lnTo>
                  <a:pt x="21600" y="13115"/>
                </a:lnTo>
                <a:lnTo>
                  <a:pt x="21600" y="8544"/>
                </a:lnTo>
                <a:lnTo>
                  <a:pt x="16969" y="6250"/>
                </a:lnTo>
                <a:lnTo>
                  <a:pt x="12805" y="8311"/>
                </a:lnTo>
                <a:lnTo>
                  <a:pt x="9261" y="6557"/>
                </a:lnTo>
                <a:lnTo>
                  <a:pt x="9261" y="2294"/>
                </a:lnTo>
                <a:lnTo>
                  <a:pt x="4631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lIns="0" tIns="0" rIns="0" bIns="0"/>
          <a:lstStyle/>
          <a:p>
            <a:pPr defTabSz="363220" eaLnBrk="1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defRPr/>
            </a:pPr>
            <a:endParaRPr sz="1584" kern="0" spc="16">
              <a:latin typeface="+mn-lt"/>
              <a:ea typeface="+mn-ea"/>
              <a:cs typeface="+mn-cs"/>
            </a:endParaRPr>
          </a:p>
        </p:txBody>
      </p:sp>
      <p:pic>
        <p:nvPicPr>
          <p:cNvPr id="14" name="Picture Placeholder 13" descr="A picture containing person, bubble, water&#10;&#10;Description generated with high confidence">
            <a:extLst>
              <a:ext uri="{FF2B5EF4-FFF2-40B4-BE49-F238E27FC236}">
                <a16:creationId xmlns:a16="http://schemas.microsoft.com/office/drawing/2014/main" id="{B7E1F61E-A6CC-458A-A4B0-B56BC732A53A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8" t="93" r="24748" b="-93"/>
          <a:stretch/>
        </p:blipFill>
        <p:spPr>
          <a:xfrm>
            <a:off x="1552" y="0"/>
            <a:ext cx="4464050" cy="6864350"/>
          </a:xfrm>
        </p:spPr>
      </p:pic>
    </p:spTree>
    <p:extLst>
      <p:ext uri="{BB962C8B-B14F-4D97-AF65-F5344CB8AC3E}">
        <p14:creationId xmlns:p14="http://schemas.microsoft.com/office/powerpoint/2010/main" val="4033067315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A48026-F39D-4974-865C-0E164F93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080" y="216477"/>
            <a:ext cx="10089118" cy="1303273"/>
          </a:xfrm>
        </p:spPr>
        <p:txBody>
          <a:bodyPr>
            <a:normAutofit fontScale="90000"/>
          </a:bodyPr>
          <a:lstStyle/>
          <a:p>
            <a:r>
              <a:rPr lang="pl-PL" sz="4900" cap="none" spc="36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4900" cap="none" spc="36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6000" cap="none" spc="36" dirty="0" err="1">
                <a:latin typeface="Arial" panose="020B0604020202020204" pitchFamily="34" charset="0"/>
                <a:cs typeface="Arial" panose="020B0604020202020204" pitchFamily="34" charset="0"/>
              </a:rPr>
              <a:t>Flow</a:t>
            </a:r>
            <a:r>
              <a:rPr lang="pl-PL" sz="6000" cap="none" spc="3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6000" cap="none" spc="36" dirty="0" err="1">
                <a:latin typeface="Arial" panose="020B0604020202020204" pitchFamily="34" charset="0"/>
                <a:cs typeface="Arial" panose="020B0604020202020204" pitchFamily="34" charset="0"/>
              </a:rPr>
              <a:t>cytometry</a:t>
            </a:r>
            <a:r>
              <a:rPr lang="pl-PL" sz="4400" cap="none" spc="36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4400" cap="none" spc="36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cap="none" dirty="0">
                <a:latin typeface="Arial" panose="020B0604020202020204" pitchFamily="34" charset="0"/>
                <a:cs typeface="Arial" panose="020B0604020202020204" pitchFamily="34" charset="0"/>
              </a:rPr>
              <a:t>Efficient diagnostics are the key to starting treatment </a:t>
            </a:r>
            <a:endParaRPr lang="fi-FI" sz="2700" dirty="0"/>
          </a:p>
        </p:txBody>
      </p:sp>
      <p:sp>
        <p:nvSpPr>
          <p:cNvPr id="5" name="Shape 70">
            <a:extLst>
              <a:ext uri="{FF2B5EF4-FFF2-40B4-BE49-F238E27FC236}">
                <a16:creationId xmlns:a16="http://schemas.microsoft.com/office/drawing/2014/main" id="{80C2F20C-77C3-4FD0-A83E-8FA1D2FD002A}"/>
              </a:ext>
            </a:extLst>
          </p:cNvPr>
          <p:cNvSpPr/>
          <p:nvPr/>
        </p:nvSpPr>
        <p:spPr bwMode="auto">
          <a:xfrm>
            <a:off x="457953" y="342647"/>
            <a:ext cx="1005033" cy="10849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1" y="0"/>
                </a:moveTo>
                <a:lnTo>
                  <a:pt x="0" y="2294"/>
                </a:lnTo>
                <a:lnTo>
                  <a:pt x="0" y="6865"/>
                </a:lnTo>
                <a:lnTo>
                  <a:pt x="4631" y="9159"/>
                </a:lnTo>
                <a:lnTo>
                  <a:pt x="8669" y="7164"/>
                </a:lnTo>
                <a:lnTo>
                  <a:pt x="12339" y="8976"/>
                </a:lnTo>
                <a:lnTo>
                  <a:pt x="12339" y="12633"/>
                </a:lnTo>
                <a:lnTo>
                  <a:pt x="8669" y="14444"/>
                </a:lnTo>
                <a:lnTo>
                  <a:pt x="4631" y="12441"/>
                </a:lnTo>
                <a:lnTo>
                  <a:pt x="0" y="14735"/>
                </a:lnTo>
                <a:lnTo>
                  <a:pt x="0" y="19306"/>
                </a:lnTo>
                <a:lnTo>
                  <a:pt x="4631" y="21600"/>
                </a:lnTo>
                <a:lnTo>
                  <a:pt x="9261" y="19306"/>
                </a:lnTo>
                <a:lnTo>
                  <a:pt x="9261" y="15101"/>
                </a:lnTo>
                <a:lnTo>
                  <a:pt x="12805" y="13347"/>
                </a:lnTo>
                <a:lnTo>
                  <a:pt x="16969" y="15408"/>
                </a:lnTo>
                <a:lnTo>
                  <a:pt x="21600" y="13115"/>
                </a:lnTo>
                <a:lnTo>
                  <a:pt x="21600" y="8544"/>
                </a:lnTo>
                <a:lnTo>
                  <a:pt x="16969" y="6250"/>
                </a:lnTo>
                <a:lnTo>
                  <a:pt x="12805" y="8311"/>
                </a:lnTo>
                <a:lnTo>
                  <a:pt x="9261" y="6557"/>
                </a:lnTo>
                <a:lnTo>
                  <a:pt x="9261" y="2294"/>
                </a:lnTo>
                <a:lnTo>
                  <a:pt x="4631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lIns="0" tIns="0" rIns="0" bIns="0"/>
          <a:lstStyle/>
          <a:p>
            <a:pPr marL="0" marR="0" lvl="0" indent="0" algn="l" defTabSz="363220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  <a:defRPr/>
            </a:pPr>
            <a:endParaRPr kumimoji="0" sz="1584" b="0" i="0" u="none" strike="noStrike" kern="0" cap="none" spc="16" normalizeH="0" baseline="0" noProof="0">
              <a:ln>
                <a:noFill/>
              </a:ln>
              <a:solidFill>
                <a:srgbClr val="404B57"/>
              </a:solidFill>
              <a:effectLst/>
              <a:uLnTx/>
              <a:uFillTx/>
              <a:latin typeface="Helvetica Neue Light"/>
              <a:ea typeface="+mn-ea"/>
              <a:cs typeface="+mn-cs"/>
              <a:sym typeface="Helvetica Neue Light"/>
            </a:endParaRPr>
          </a:p>
        </p:txBody>
      </p:sp>
      <p:grpSp>
        <p:nvGrpSpPr>
          <p:cNvPr id="25" name="Grupa 24">
            <a:extLst>
              <a:ext uri="{FF2B5EF4-FFF2-40B4-BE49-F238E27FC236}">
                <a16:creationId xmlns:a16="http://schemas.microsoft.com/office/drawing/2014/main" id="{2D958706-FEB3-48DB-A4B7-ABC37BD2DEDB}"/>
              </a:ext>
            </a:extLst>
          </p:cNvPr>
          <p:cNvGrpSpPr/>
          <p:nvPr/>
        </p:nvGrpSpPr>
        <p:grpSpPr>
          <a:xfrm>
            <a:off x="4253960" y="3313081"/>
            <a:ext cx="6731540" cy="3115659"/>
            <a:chOff x="5460460" y="3247331"/>
            <a:chExt cx="6731540" cy="3115659"/>
          </a:xfrm>
        </p:grpSpPr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055E4068-EC38-4150-B45F-1ACAB2001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631" b="-1"/>
            <a:stretch/>
          </p:blipFill>
          <p:spPr>
            <a:xfrm>
              <a:off x="5460460" y="3848010"/>
              <a:ext cx="6731540" cy="2514980"/>
            </a:xfrm>
            <a:prstGeom prst="rect">
              <a:avLst/>
            </a:prstGeom>
          </p:spPr>
        </p:pic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1E2B5A56-361B-4BC4-83B2-3297FDA26787}"/>
                </a:ext>
              </a:extLst>
            </p:cNvPr>
            <p:cNvSpPr txBox="1"/>
            <p:nvPr/>
          </p:nvSpPr>
          <p:spPr>
            <a:xfrm>
              <a:off x="10120474" y="3247332"/>
              <a:ext cx="1471750" cy="462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lvl="0" indent="0" algn="l" defTabSz="825500" rtl="0" eaLnBrk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ABB"/>
                </a:buClr>
                <a:buSzTx/>
                <a:buFontTx/>
                <a:buNone/>
                <a:tabLst/>
                <a:defRPr/>
              </a:pPr>
              <a:r>
                <a:rPr kumimoji="0" lang="pl-PL" sz="1800" b="0" i="0" u="none" strike="noStrike" kern="1200" cap="none" spc="36" normalizeH="0" baseline="0" noProof="0" dirty="0" err="1">
                  <a:ln>
                    <a:noFill/>
                  </a:ln>
                  <a:solidFill>
                    <a:srgbClr val="404B57"/>
                  </a:solidFill>
                  <a:effectLst/>
                  <a:uLnTx/>
                  <a:uFillTx/>
                  <a:latin typeface="Helvetica Neue Light"/>
                  <a:ea typeface="+mn-ea"/>
                  <a:cs typeface="+mn-cs"/>
                  <a:sym typeface="Helvetica Neue Light"/>
                </a:rPr>
                <a:t>Bone</a:t>
              </a:r>
              <a:r>
                <a:rPr kumimoji="0" lang="pl-PL" sz="1800" b="0" i="0" u="none" strike="noStrike" kern="1200" cap="none" spc="36" normalizeH="0" baseline="0" noProof="0" dirty="0">
                  <a:ln>
                    <a:noFill/>
                  </a:ln>
                  <a:solidFill>
                    <a:srgbClr val="404B57"/>
                  </a:solidFill>
                  <a:effectLst/>
                  <a:uLnTx/>
                  <a:uFillTx/>
                  <a:latin typeface="Helvetica Neue Light"/>
                  <a:ea typeface="+mn-ea"/>
                  <a:cs typeface="+mn-cs"/>
                  <a:sym typeface="Helvetica Neue Light"/>
                </a:rPr>
                <a:t> </a:t>
              </a:r>
              <a:r>
                <a:rPr kumimoji="0" lang="pl-PL" sz="1800" b="0" i="0" u="none" strike="noStrike" kern="1200" cap="none" spc="36" normalizeH="0" baseline="0" noProof="0" dirty="0" err="1">
                  <a:ln>
                    <a:noFill/>
                  </a:ln>
                  <a:solidFill>
                    <a:srgbClr val="404B57"/>
                  </a:solidFill>
                  <a:effectLst/>
                  <a:uLnTx/>
                  <a:uFillTx/>
                  <a:latin typeface="Helvetica Neue Light"/>
                  <a:ea typeface="+mn-ea"/>
                  <a:cs typeface="+mn-cs"/>
                  <a:sym typeface="Helvetica Neue Light"/>
                </a:rPr>
                <a:t>marrow</a:t>
              </a:r>
              <a:endParaRPr kumimoji="0" lang="en-US" sz="1800" b="0" i="0" u="none" strike="noStrike" kern="1200" cap="none" spc="36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Helvetica Neue Ligh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11" name="pole tekstowe 10">
              <a:extLst>
                <a:ext uri="{FF2B5EF4-FFF2-40B4-BE49-F238E27FC236}">
                  <a16:creationId xmlns:a16="http://schemas.microsoft.com/office/drawing/2014/main" id="{7851BDA3-C6C3-4633-93D5-3F3B3D8FFA43}"/>
                </a:ext>
              </a:extLst>
            </p:cNvPr>
            <p:cNvSpPr txBox="1"/>
            <p:nvPr/>
          </p:nvSpPr>
          <p:spPr>
            <a:xfrm>
              <a:off x="5998964" y="3247331"/>
              <a:ext cx="1786066" cy="462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lvl="0" indent="0" algn="l" defTabSz="825500" rtl="0" eaLnBrk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ABB"/>
                </a:buClr>
                <a:buSzTx/>
                <a:buFontTx/>
                <a:buNone/>
                <a:tabLst/>
                <a:defRPr/>
              </a:pPr>
              <a:r>
                <a:rPr kumimoji="0" lang="pl-PL" sz="1800" b="0" i="0" u="none" strike="noStrike" kern="1200" cap="none" spc="36" normalizeH="0" baseline="0" noProof="0" dirty="0" err="1">
                  <a:ln>
                    <a:noFill/>
                  </a:ln>
                  <a:solidFill>
                    <a:srgbClr val="404B57"/>
                  </a:solidFill>
                  <a:effectLst/>
                  <a:uLnTx/>
                  <a:uFillTx/>
                  <a:latin typeface="Helvetica Neue Light"/>
                  <a:ea typeface="+mn-ea"/>
                  <a:cs typeface="+mn-cs"/>
                  <a:sym typeface="Helvetica Neue Light"/>
                </a:rPr>
                <a:t>Peripheral</a:t>
              </a:r>
              <a:r>
                <a:rPr kumimoji="0" lang="pl-PL" sz="1800" b="0" i="0" u="none" strike="noStrike" kern="1200" cap="none" spc="36" normalizeH="0" baseline="0" noProof="0" dirty="0">
                  <a:ln>
                    <a:noFill/>
                  </a:ln>
                  <a:solidFill>
                    <a:srgbClr val="404B57"/>
                  </a:solidFill>
                  <a:effectLst/>
                  <a:uLnTx/>
                  <a:uFillTx/>
                  <a:latin typeface="Helvetica Neue Light"/>
                  <a:ea typeface="+mn-ea"/>
                  <a:cs typeface="+mn-cs"/>
                  <a:sym typeface="Helvetica Neue Light"/>
                </a:rPr>
                <a:t> </a:t>
              </a:r>
              <a:r>
                <a:rPr kumimoji="0" lang="pl-PL" sz="1800" b="0" i="0" u="none" strike="noStrike" kern="1200" cap="none" spc="36" normalizeH="0" baseline="0" noProof="0" dirty="0" err="1">
                  <a:ln>
                    <a:noFill/>
                  </a:ln>
                  <a:solidFill>
                    <a:srgbClr val="404B57"/>
                  </a:solidFill>
                  <a:effectLst/>
                  <a:uLnTx/>
                  <a:uFillTx/>
                  <a:latin typeface="Helvetica Neue Light"/>
                  <a:ea typeface="+mn-ea"/>
                  <a:cs typeface="+mn-cs"/>
                  <a:sym typeface="Helvetica Neue Light"/>
                </a:rPr>
                <a:t>blood</a:t>
              </a:r>
              <a:endParaRPr kumimoji="0" lang="en-US" sz="1800" b="0" i="0" u="none" strike="noStrike" kern="1200" cap="none" spc="36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Helvetica Neue Light"/>
                <a:ea typeface="+mn-ea"/>
                <a:cs typeface="+mn-cs"/>
                <a:sym typeface="Helvetica Neue Light"/>
              </a:endParaRPr>
            </a:p>
          </p:txBody>
        </p: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EC88A107-9ABE-4B29-B4DF-56E306707F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6696" y="3846347"/>
              <a:ext cx="374790" cy="2"/>
            </a:xfrm>
            <a:prstGeom prst="line">
              <a:avLst/>
            </a:prstGeom>
            <a:noFill/>
            <a:ln w="38100" cap="flat">
              <a:solidFill>
                <a:srgbClr val="FB0202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98993A6F-80BA-4EB7-9443-65F0ACA99759}"/>
                </a:ext>
              </a:extLst>
            </p:cNvPr>
            <p:cNvSpPr/>
            <p:nvPr/>
          </p:nvSpPr>
          <p:spPr>
            <a:xfrm>
              <a:off x="8350264" y="3779340"/>
              <a:ext cx="127654" cy="129600"/>
            </a:xfrm>
            <a:prstGeom prst="ellipse">
              <a:avLst/>
            </a:prstGeom>
            <a:solidFill>
              <a:srgbClr val="FB0202"/>
            </a:solidFill>
            <a:ln w="25400" cap="flat">
              <a:solidFill>
                <a:srgbClr val="FB0202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cxnSp>
          <p:nvCxnSpPr>
            <p:cNvPr id="17" name="Łącznik prosty 16">
              <a:extLst>
                <a:ext uri="{FF2B5EF4-FFF2-40B4-BE49-F238E27FC236}">
                  <a16:creationId xmlns:a16="http://schemas.microsoft.com/office/drawing/2014/main" id="{ACDDD913-C354-4961-B991-68ED370496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6696" y="3551334"/>
              <a:ext cx="374790" cy="2"/>
            </a:xfrm>
            <a:prstGeom prst="line">
              <a:avLst/>
            </a:prstGeom>
            <a:noFill/>
            <a:ln w="38100" cap="flat">
              <a:solidFill>
                <a:srgbClr val="0201CC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8" name="Owal 17">
              <a:extLst>
                <a:ext uri="{FF2B5EF4-FFF2-40B4-BE49-F238E27FC236}">
                  <a16:creationId xmlns:a16="http://schemas.microsoft.com/office/drawing/2014/main" id="{84B74275-7E5B-4D3C-B619-6C41BB80C5E0}"/>
                </a:ext>
              </a:extLst>
            </p:cNvPr>
            <p:cNvSpPr/>
            <p:nvPr/>
          </p:nvSpPr>
          <p:spPr>
            <a:xfrm>
              <a:off x="8350264" y="3484327"/>
              <a:ext cx="127654" cy="129600"/>
            </a:xfrm>
            <a:prstGeom prst="ellipse">
              <a:avLst/>
            </a:prstGeom>
            <a:solidFill>
              <a:srgbClr val="0201CC"/>
            </a:solidFill>
            <a:ln w="25400" cap="flat">
              <a:solidFill>
                <a:srgbClr val="0201CC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9" name="pole tekstowe 18">
              <a:extLst>
                <a:ext uri="{FF2B5EF4-FFF2-40B4-BE49-F238E27FC236}">
                  <a16:creationId xmlns:a16="http://schemas.microsoft.com/office/drawing/2014/main" id="{C53DBF71-6FD2-4EDD-B44B-978FC4921A72}"/>
                </a:ext>
              </a:extLst>
            </p:cNvPr>
            <p:cNvSpPr txBox="1"/>
            <p:nvPr/>
          </p:nvSpPr>
          <p:spPr>
            <a:xfrm>
              <a:off x="8669637" y="3364960"/>
              <a:ext cx="460895" cy="3226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lvl="0" indent="0" algn="l" defTabSz="825500" rtl="0" eaLnBrk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ABB"/>
                </a:buClr>
                <a:buSzTx/>
                <a:buFontTx/>
                <a:buNone/>
                <a:tabLst/>
                <a:defRPr/>
              </a:pPr>
              <a:r>
                <a:rPr kumimoji="0" lang="pl-PL" sz="1050" b="0" i="0" u="none" strike="noStrike" kern="1200" cap="none" spc="36" normalizeH="0" baseline="0" noProof="0" dirty="0" err="1">
                  <a:ln>
                    <a:noFill/>
                  </a:ln>
                  <a:solidFill>
                    <a:srgbClr val="404B57"/>
                  </a:solidFill>
                  <a:effectLst/>
                  <a:uLnTx/>
                  <a:uFillTx/>
                  <a:latin typeface="Helvetica Neue Light"/>
                  <a:ea typeface="+mn-ea"/>
                  <a:cs typeface="+mn-cs"/>
                  <a:sym typeface="Helvetica Neue Light"/>
                </a:rPr>
                <a:t>pPCL</a:t>
              </a:r>
              <a:endParaRPr kumimoji="0" lang="en-US" sz="1050" b="0" i="0" u="none" strike="noStrike" kern="1200" cap="none" spc="36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Helvetica Neue Ligh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20" name="pole tekstowe 19">
              <a:extLst>
                <a:ext uri="{FF2B5EF4-FFF2-40B4-BE49-F238E27FC236}">
                  <a16:creationId xmlns:a16="http://schemas.microsoft.com/office/drawing/2014/main" id="{35CDCF5E-546C-43BB-8F5F-07CDBA759E1F}"/>
                </a:ext>
              </a:extLst>
            </p:cNvPr>
            <p:cNvSpPr txBox="1"/>
            <p:nvPr/>
          </p:nvSpPr>
          <p:spPr>
            <a:xfrm>
              <a:off x="8670166" y="3697485"/>
              <a:ext cx="433645" cy="312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lvl="0" indent="0" algn="l" defTabSz="825500" rtl="0" eaLnBrk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ABB"/>
                </a:buClr>
                <a:buSzTx/>
                <a:buFontTx/>
                <a:buNone/>
                <a:tabLst/>
                <a:defRPr/>
              </a:pPr>
              <a:r>
                <a:rPr kumimoji="0" lang="pl-PL" sz="1050" b="0" i="0" u="none" strike="noStrike" kern="1200" cap="none" spc="36" normalizeH="0" baseline="0" noProof="0" dirty="0" err="1">
                  <a:ln>
                    <a:noFill/>
                  </a:ln>
                  <a:solidFill>
                    <a:srgbClr val="404B57"/>
                  </a:solidFill>
                  <a:effectLst/>
                  <a:uLnTx/>
                  <a:uFillTx/>
                  <a:latin typeface="Helvetica Neue Light"/>
                  <a:ea typeface="+mn-ea"/>
                  <a:cs typeface="+mn-cs"/>
                  <a:sym typeface="Helvetica Neue Light"/>
                </a:rPr>
                <a:t>sPCL</a:t>
              </a:r>
              <a:endParaRPr kumimoji="0" lang="en-US" sz="1050" b="0" i="0" u="none" strike="noStrike" kern="1200" cap="none" spc="36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Helvetica Neue Light"/>
                <a:ea typeface="+mn-ea"/>
                <a:cs typeface="+mn-cs"/>
                <a:sym typeface="Helvetica Neue Light"/>
              </a:endParaRPr>
            </a:p>
          </p:txBody>
        </p:sp>
      </p:grpSp>
      <p:sp>
        <p:nvSpPr>
          <p:cNvPr id="21" name="TextBox 5">
            <a:extLst>
              <a:ext uri="{FF2B5EF4-FFF2-40B4-BE49-F238E27FC236}">
                <a16:creationId xmlns:a16="http://schemas.microsoft.com/office/drawing/2014/main" id="{275DBA66-38CD-4210-B3E2-120F038D97F3}"/>
              </a:ext>
            </a:extLst>
          </p:cNvPr>
          <p:cNvSpPr txBox="1"/>
          <p:nvPr/>
        </p:nvSpPr>
        <p:spPr>
          <a:xfrm>
            <a:off x="457953" y="1912794"/>
            <a:ext cx="4977017" cy="1582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  <a:t>Gene expression profile:</a:t>
            </a:r>
          </a:p>
          <a:p>
            <a:pPr marL="285750" marR="0" lvl="0" indent="-285750" algn="l" defTabSz="825500" rtl="0" eaLnBrk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  <a:t>Loss of CD19 </a:t>
            </a:r>
            <a:r>
              <a:rPr kumimoji="0" lang="en-US" sz="1400" b="0" i="0" u="none" strike="noStrike" kern="1200" cap="none" spc="36" normalizeH="0" baseline="0" dirty="0" err="1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  <a:t>i</a:t>
            </a:r>
            <a:r>
              <a:rPr kumimoji="0" lang="en-US" sz="1400" b="0" i="0" u="none" strike="noStrike" kern="1200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  <a:t> CD20 in </a:t>
            </a:r>
            <a:r>
              <a:rPr kumimoji="0" lang="en-US" sz="1400" b="0" i="0" u="none" strike="noStrike" kern="1200" cap="none" spc="36" normalizeH="0" baseline="0" dirty="0" err="1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  <a:t>sPCL</a:t>
            </a:r>
            <a:endParaRPr kumimoji="0" lang="en-US" sz="1400" b="0" i="0" u="none" strike="noStrike" kern="1200" cap="none" spc="36" normalizeH="0" baseline="0" dirty="0">
              <a:ln>
                <a:noFill/>
              </a:ln>
              <a:solidFill>
                <a:srgbClr val="404B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 Light"/>
            </a:endParaRPr>
          </a:p>
          <a:p>
            <a:pPr marL="285750" marR="0" lvl="0" indent="-285750" algn="l" defTabSz="825500" rtl="0" eaLnBrk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  <a:t>Low expression of CD27, CD28, CD81, CD117</a:t>
            </a:r>
            <a:br>
              <a:rPr kumimoji="0" lang="en-US" sz="1400" b="0" i="0" u="none" strike="noStrike" kern="1200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</a:br>
            <a:r>
              <a:rPr kumimoji="0" lang="en-US" sz="1400" b="0" i="0" u="none" strike="noStrike" kern="1200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  <a:t>is characteristic ta all PCLs</a:t>
            </a:r>
          </a:p>
          <a:p>
            <a:pPr marL="285750" marR="0" lvl="0" indent="-285750" algn="l" defTabSz="825500" rtl="0" eaLnBrk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  <a:t>Decrease of CD44 expression in </a:t>
            </a:r>
            <a:r>
              <a:rPr kumimoji="0" lang="en-US" sz="1400" b="0" i="0" u="none" strike="noStrike" kern="1200" cap="none" spc="36" normalizeH="0" baseline="0" dirty="0" err="1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  <a:t>sPLC</a:t>
            </a:r>
            <a:r>
              <a:rPr kumimoji="0" lang="en-US" sz="1400" b="0" i="0" u="none" strike="noStrike" kern="1200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  <a:t>.</a:t>
            </a: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E093DDE8-588E-46A1-BACE-7016184871F5}"/>
              </a:ext>
            </a:extLst>
          </p:cNvPr>
          <p:cNvSpPr txBox="1"/>
          <p:nvPr/>
        </p:nvSpPr>
        <p:spPr>
          <a:xfrm>
            <a:off x="5861755" y="1912794"/>
            <a:ext cx="4977017" cy="13029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  <a:t>Negative prognostic factors:</a:t>
            </a:r>
          </a:p>
          <a:p>
            <a:pPr marL="285750" marR="0" lvl="0" indent="-285750" algn="l" defTabSz="825500" rtl="0" eaLnBrk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  <a:t>Low </a:t>
            </a:r>
            <a:r>
              <a:rPr kumimoji="0" lang="pl-PL" sz="1400" b="0" i="0" u="none" strike="noStrike" kern="1200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  <a:t>PLT</a:t>
            </a:r>
            <a:r>
              <a:rPr kumimoji="0" lang="en-US" sz="1400" b="0" i="0" u="none" strike="noStrike" kern="1200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  <a:t> count</a:t>
            </a:r>
          </a:p>
          <a:p>
            <a:pPr marL="285750" marR="0" lvl="0" indent="-285750" algn="l" defTabSz="825500" rtl="0" eaLnBrk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  <a:t>ECOG = 2 or 3,</a:t>
            </a:r>
          </a:p>
          <a:p>
            <a:pPr marL="285750" marR="0" lvl="0" indent="-285750" algn="l" defTabSz="825500" rtl="0" eaLnBrk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  <a:t>Lack of CD20</a:t>
            </a:r>
            <a:r>
              <a:rPr lang="en-US" sz="1400" spc="36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expression</a:t>
            </a:r>
            <a:endParaRPr kumimoji="0" lang="en-US" sz="1400" b="0" i="0" u="none" strike="noStrike" kern="1200" cap="none" spc="36" normalizeH="0" baseline="0" dirty="0">
              <a:ln>
                <a:noFill/>
              </a:ln>
              <a:solidFill>
                <a:srgbClr val="404B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23" name="Gwiazda: 7 punktów 22">
            <a:extLst>
              <a:ext uri="{FF2B5EF4-FFF2-40B4-BE49-F238E27FC236}">
                <a16:creationId xmlns:a16="http://schemas.microsoft.com/office/drawing/2014/main" id="{11DABF42-0BC7-408C-BD4A-BA111F74071C}"/>
              </a:ext>
            </a:extLst>
          </p:cNvPr>
          <p:cNvSpPr/>
          <p:nvPr/>
        </p:nvSpPr>
        <p:spPr>
          <a:xfrm>
            <a:off x="11155798" y="82566"/>
            <a:ext cx="914400" cy="914400"/>
          </a:xfrm>
          <a:prstGeom prst="star7">
            <a:avLst/>
          </a:prstGeom>
          <a:solidFill>
            <a:srgbClr val="007AB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3EC7CF02-59C7-4470-B41A-4531D5A37119}"/>
              </a:ext>
            </a:extLst>
          </p:cNvPr>
          <p:cNvSpPr/>
          <p:nvPr/>
        </p:nvSpPr>
        <p:spPr>
          <a:xfrm>
            <a:off x="8477918" y="6526107"/>
            <a:ext cx="357020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361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Bezdekova R et al. </a:t>
            </a:r>
            <a:r>
              <a:rPr kumimoji="0" lang="pl-PL" sz="900" b="0" i="1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Br J </a:t>
            </a:r>
            <a:r>
              <a:rPr kumimoji="0" lang="pl-PL" sz="900" b="0" i="1" u="none" strike="noStrike" kern="1200" cap="none" spc="0" normalizeH="0" baseline="0" noProof="0" dirty="0" err="1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Haematol</a:t>
            </a:r>
            <a:r>
              <a:rPr kumimoji="0" lang="pl-PL" sz="900" b="0" i="1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. </a:t>
            </a: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2021; doi: 10.1111/bjh.17713.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04B5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048352488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a 29" descr="Komputer kontur">
            <a:extLst>
              <a:ext uri="{FF2B5EF4-FFF2-40B4-BE49-F238E27FC236}">
                <a16:creationId xmlns:a16="http://schemas.microsoft.com/office/drawing/2014/main" id="{53A72184-4C9C-4C3B-88CC-F05F700AC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045256" y="1832594"/>
            <a:ext cx="1797050" cy="1797050"/>
          </a:xfrm>
          <a:prstGeom prst="rect">
            <a:avLst/>
          </a:prstGeom>
        </p:spPr>
      </p:pic>
      <p:pic>
        <p:nvPicPr>
          <p:cNvPr id="13" name="Grafika 12" descr="Mikroskop z wypełnieniem pełnym">
            <a:extLst>
              <a:ext uri="{FF2B5EF4-FFF2-40B4-BE49-F238E27FC236}">
                <a16:creationId xmlns:a16="http://schemas.microsoft.com/office/drawing/2014/main" id="{1A5068B2-F471-4D47-9668-78590B2687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073374" y="1967476"/>
            <a:ext cx="1797050" cy="17970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5A48026-F39D-4974-865C-0E164F93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080" y="216477"/>
            <a:ext cx="10089118" cy="1303273"/>
          </a:xfrm>
        </p:spPr>
        <p:txBody>
          <a:bodyPr>
            <a:noAutofit/>
          </a:bodyPr>
          <a:lstStyle/>
          <a:p>
            <a:pPr algn="ctr"/>
            <a:r>
              <a:rPr lang="pl-PL" sz="4400" b="1" cap="none" spc="36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r>
              <a:rPr lang="en-US" sz="4400" b="1" cap="none" spc="36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cap="none" spc="36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cPCs</a:t>
            </a:r>
            <a:r>
              <a:rPr lang="en-US" sz="4400" b="1" cap="none" spc="36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400" b="1" cap="none" spc="36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l-PL" sz="4400" b="1" cap="none" spc="36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pl-PL" sz="4400" b="1" cap="none" spc="36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</a:t>
            </a:r>
            <a:r>
              <a:rPr lang="pl-PL" sz="4400" b="1" cap="none" spc="36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pl-PL" sz="4400" b="1" cap="none" spc="36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pl-PL" sz="4400" b="1" cap="none" spc="36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400" b="1" cap="none" spc="36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r>
              <a:rPr lang="pl-PL" sz="4400" b="1" cap="none" spc="36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pl-PL" sz="4400" b="1" cap="none" spc="36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diagnosis</a:t>
            </a:r>
            <a:r>
              <a:rPr lang="pl-PL" sz="4400" b="1" cap="none" spc="36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PCL</a:t>
            </a:r>
            <a:r>
              <a:rPr lang="en-US" sz="4400" b="1" cap="none" spc="36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5" name="Shape 70">
            <a:extLst>
              <a:ext uri="{FF2B5EF4-FFF2-40B4-BE49-F238E27FC236}">
                <a16:creationId xmlns:a16="http://schemas.microsoft.com/office/drawing/2014/main" id="{80C2F20C-77C3-4FD0-A83E-8FA1D2FD002A}"/>
              </a:ext>
            </a:extLst>
          </p:cNvPr>
          <p:cNvSpPr/>
          <p:nvPr/>
        </p:nvSpPr>
        <p:spPr bwMode="auto">
          <a:xfrm>
            <a:off x="457953" y="342647"/>
            <a:ext cx="1005033" cy="10849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1" y="0"/>
                </a:moveTo>
                <a:lnTo>
                  <a:pt x="0" y="2294"/>
                </a:lnTo>
                <a:lnTo>
                  <a:pt x="0" y="6865"/>
                </a:lnTo>
                <a:lnTo>
                  <a:pt x="4631" y="9159"/>
                </a:lnTo>
                <a:lnTo>
                  <a:pt x="8669" y="7164"/>
                </a:lnTo>
                <a:lnTo>
                  <a:pt x="12339" y="8976"/>
                </a:lnTo>
                <a:lnTo>
                  <a:pt x="12339" y="12633"/>
                </a:lnTo>
                <a:lnTo>
                  <a:pt x="8669" y="14444"/>
                </a:lnTo>
                <a:lnTo>
                  <a:pt x="4631" y="12441"/>
                </a:lnTo>
                <a:lnTo>
                  <a:pt x="0" y="14735"/>
                </a:lnTo>
                <a:lnTo>
                  <a:pt x="0" y="19306"/>
                </a:lnTo>
                <a:lnTo>
                  <a:pt x="4631" y="21600"/>
                </a:lnTo>
                <a:lnTo>
                  <a:pt x="9261" y="19306"/>
                </a:lnTo>
                <a:lnTo>
                  <a:pt x="9261" y="15101"/>
                </a:lnTo>
                <a:lnTo>
                  <a:pt x="12805" y="13347"/>
                </a:lnTo>
                <a:lnTo>
                  <a:pt x="16969" y="15408"/>
                </a:lnTo>
                <a:lnTo>
                  <a:pt x="21600" y="13115"/>
                </a:lnTo>
                <a:lnTo>
                  <a:pt x="21600" y="8544"/>
                </a:lnTo>
                <a:lnTo>
                  <a:pt x="16969" y="6250"/>
                </a:lnTo>
                <a:lnTo>
                  <a:pt x="12805" y="8311"/>
                </a:lnTo>
                <a:lnTo>
                  <a:pt x="9261" y="6557"/>
                </a:lnTo>
                <a:lnTo>
                  <a:pt x="9261" y="2294"/>
                </a:lnTo>
                <a:lnTo>
                  <a:pt x="4631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lIns="0" tIns="0" rIns="0" bIns="0"/>
          <a:lstStyle/>
          <a:p>
            <a:pPr marL="0" marR="0" lvl="0" indent="0" algn="l" defTabSz="363220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  <a:defRPr/>
            </a:pPr>
            <a:endParaRPr kumimoji="0" lang="en-US" sz="1584" b="0" i="0" u="none" strike="noStrike" kern="0" cap="none" spc="16" normalizeH="0" baseline="0" noProof="0" dirty="0">
              <a:ln>
                <a:noFill/>
              </a:ln>
              <a:solidFill>
                <a:srgbClr val="404B57"/>
              </a:solidFill>
              <a:effectLst/>
              <a:uLnTx/>
              <a:uFillTx/>
              <a:latin typeface="Helvetica Neue Light"/>
              <a:ea typeface="+mn-ea"/>
              <a:cs typeface="+mn-cs"/>
              <a:sym typeface="Helvetica Neue Ligh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AEFA52-E9CA-4FCC-9A7D-B3F864EDDD51}"/>
              </a:ext>
            </a:extLst>
          </p:cNvPr>
          <p:cNvSpPr/>
          <p:nvPr/>
        </p:nvSpPr>
        <p:spPr>
          <a:xfrm>
            <a:off x="8336218" y="6395186"/>
            <a:ext cx="3506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361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de Larrea CF et al., w druku</a:t>
            </a:r>
          </a:p>
          <a:p>
            <a:pPr marL="0" marR="0" lvl="0" indent="0" algn="l" defTabSz="361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Bezdekova R et al. 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Br J Haematol.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2021; doi: 10.1111/bjh.17713.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04B5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14023F2A-2BC9-4F55-BAE5-62ABE5ABEB72}"/>
              </a:ext>
            </a:extLst>
          </p:cNvPr>
          <p:cNvSpPr txBox="1"/>
          <p:nvPr/>
        </p:nvSpPr>
        <p:spPr>
          <a:xfrm>
            <a:off x="6994525" y="2056297"/>
            <a:ext cx="2931161" cy="1631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361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Helvetica Neue Light"/>
                <a:sym typeface="Helvetica Neue Light"/>
              </a:rPr>
              <a:t>In practice, flow cytometry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Helvetica Neue Light"/>
                <a:sym typeface="Helvetica Neue Light"/>
              </a:rPr>
              <a:t>overperforms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Helvetica Neue Light"/>
                <a:sym typeface="Helvetica Neue Light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Helvetica Neue Light"/>
                <a:sym typeface="Helvetica Neue Light"/>
              </a:rPr>
              <a:t>clasical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Helvetica Neue Light"/>
                <a:sym typeface="Helvetica Neue Light"/>
              </a:rPr>
              <a:t> morphology and should become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Helvetica Neue Light"/>
                <a:sym typeface="Helvetica Neue Light"/>
              </a:rPr>
              <a:t>prefered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Helvetica Neue Light"/>
                <a:sym typeface="Helvetica Neue Light"/>
              </a:rPr>
              <a:t> method. 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E06A5A14-9543-47DB-A6E2-EAA2FD144C3D}"/>
              </a:ext>
            </a:extLst>
          </p:cNvPr>
          <p:cNvSpPr txBox="1"/>
          <p:nvPr/>
        </p:nvSpPr>
        <p:spPr>
          <a:xfrm>
            <a:off x="345057" y="2115050"/>
            <a:ext cx="5702060" cy="37856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361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Helvetica Neue Light"/>
                <a:sym typeface="Helvetica Neue Light"/>
              </a:rPr>
              <a:t>According to IMWG plans to change </a:t>
            </a:r>
            <a:r>
              <a:rPr lang="en-US" sz="2000" dirty="0"/>
              <a:t>PLC definition for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Helvetica Neue Light"/>
                <a:sym typeface="Helvetica Neue Light"/>
              </a:rPr>
              <a:t>≥ 5% </a:t>
            </a:r>
            <a:r>
              <a:rPr lang="en-US" sz="2000" dirty="0" err="1"/>
              <a:t>cPCs</a:t>
            </a:r>
            <a:r>
              <a:rPr lang="en-US" sz="2000" dirty="0"/>
              <a:t> in peripheral blood smears in patients otherwise diagnosed with symptomatic multiple myeloma, the examination</a:t>
            </a:r>
            <a:r>
              <a:rPr lang="pl-PL" sz="2000" dirty="0"/>
              <a:t/>
            </a:r>
            <a:br>
              <a:rPr lang="pl-PL" sz="2000" dirty="0"/>
            </a:br>
            <a:r>
              <a:rPr lang="en-US" sz="2000" dirty="0"/>
              <a:t>of peripheral blood by conventional microscopy should be done </a:t>
            </a:r>
            <a:r>
              <a:rPr lang="en-US" sz="2000" b="1" dirty="0"/>
              <a:t>in all patients with multiple myeloma</a:t>
            </a:r>
          </a:p>
          <a:p>
            <a:pPr marL="0" marR="0" lvl="0" indent="0" algn="l" defTabSz="361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/>
          </a:p>
          <a:p>
            <a:r>
              <a:rPr lang="en-US" sz="2000" dirty="0"/>
              <a:t>A minimum of 100-200 nucleated cells per smear should be systematically analyzed by </a:t>
            </a:r>
            <a:r>
              <a:rPr lang="en-US" sz="2000" b="1" dirty="0"/>
              <a:t>an experienced pathologist/hematologist.</a:t>
            </a:r>
          </a:p>
          <a:p>
            <a:pPr marL="0" marR="0" lvl="0" indent="0" algn="l" defTabSz="361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04B57"/>
              </a:solidFill>
              <a:effectLst/>
              <a:uLnTx/>
              <a:uFillTx/>
              <a:latin typeface="Helvetica Neue Light"/>
              <a:sym typeface="Helvetica Neue Light"/>
            </a:endParaRPr>
          </a:p>
        </p:txBody>
      </p:sp>
      <p:graphicFrame>
        <p:nvGraphicFramePr>
          <p:cNvPr id="27" name="Tabela 7">
            <a:extLst>
              <a:ext uri="{FF2B5EF4-FFF2-40B4-BE49-F238E27FC236}">
                <a16:creationId xmlns:a16="http://schemas.microsoft.com/office/drawing/2014/main" id="{A905F190-3DBE-49B7-9DA8-0762EF3B01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389865"/>
              </p:ext>
            </p:extLst>
          </p:nvPr>
        </p:nvGraphicFramePr>
        <p:xfrm>
          <a:off x="7025639" y="4468054"/>
          <a:ext cx="4610436" cy="1158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6812">
                  <a:extLst>
                    <a:ext uri="{9D8B030D-6E8A-4147-A177-3AD203B41FA5}">
                      <a16:colId xmlns:a16="http://schemas.microsoft.com/office/drawing/2014/main" val="2592163213"/>
                    </a:ext>
                  </a:extLst>
                </a:gridCol>
                <a:gridCol w="1536812">
                  <a:extLst>
                    <a:ext uri="{9D8B030D-6E8A-4147-A177-3AD203B41FA5}">
                      <a16:colId xmlns:a16="http://schemas.microsoft.com/office/drawing/2014/main" val="1026873852"/>
                    </a:ext>
                  </a:extLst>
                </a:gridCol>
                <a:gridCol w="1536812">
                  <a:extLst>
                    <a:ext uri="{9D8B030D-6E8A-4147-A177-3AD203B41FA5}">
                      <a16:colId xmlns:a16="http://schemas.microsoft.com/office/drawing/2014/main" val="9219904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dirty="0" err="1"/>
                        <a:t>Flow</a:t>
                      </a:r>
                      <a:r>
                        <a:rPr lang="pl-PL" sz="1600" dirty="0"/>
                        <a:t> </a:t>
                      </a:r>
                      <a:r>
                        <a:rPr lang="pl-PL" sz="1600" dirty="0" err="1"/>
                        <a:t>cytometry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dirty="0"/>
                        <a:t>Blood </a:t>
                      </a:r>
                      <a:r>
                        <a:rPr lang="pl-PL" sz="1600" dirty="0" err="1"/>
                        <a:t>morphology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90090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600" dirty="0"/>
                        <a:t>Median</a:t>
                      </a:r>
                      <a:br>
                        <a:rPr lang="pl-PL" sz="1600" dirty="0"/>
                      </a:br>
                      <a:r>
                        <a:rPr lang="pl-PL" sz="1600" dirty="0"/>
                        <a:t>of % cPCs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dirty="0"/>
                        <a:t>27.6%</a:t>
                      </a:r>
                      <a:endParaRPr lang="en-US" sz="1600" dirty="0"/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dirty="0"/>
                        <a:t>13.5%</a:t>
                      </a:r>
                      <a:endParaRPr lang="en-US" sz="1600" dirty="0"/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6770160"/>
                  </a:ext>
                </a:extLst>
              </a:tr>
            </a:tbl>
          </a:graphicData>
        </a:graphic>
      </p:graphicFrame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10167D8-A94F-4DC0-BEBE-AF1AACFF84CD}"/>
              </a:ext>
            </a:extLst>
          </p:cNvPr>
          <p:cNvSpPr txBox="1"/>
          <p:nvPr/>
        </p:nvSpPr>
        <p:spPr>
          <a:xfrm>
            <a:off x="7025639" y="4104313"/>
            <a:ext cx="2634632" cy="4226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36" normalizeH="0" baseline="0" noProof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Helvetica Neue Light"/>
                <a:ea typeface="+mn-ea"/>
                <a:cs typeface="+mn-cs"/>
                <a:sym typeface="Helvetica Neue Light"/>
              </a:rPr>
              <a:t>Efficency of cPCs detection</a:t>
            </a:r>
            <a:endParaRPr kumimoji="0" lang="en-US" sz="1600" b="0" i="0" u="none" strike="noStrike" kern="1200" cap="none" spc="36" normalizeH="0" baseline="0" noProof="0" dirty="0">
              <a:ln>
                <a:noFill/>
              </a:ln>
              <a:solidFill>
                <a:srgbClr val="404B57"/>
              </a:solidFill>
              <a:effectLst/>
              <a:uLnTx/>
              <a:uFillTx/>
              <a:latin typeface="Helvetica Neue Light"/>
              <a:ea typeface="+mn-ea"/>
              <a:cs typeface="+mn-cs"/>
              <a:sym typeface="Helvetica Neue Light"/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BB43BF7E-36C6-4217-8D0A-18CCE928BD72}"/>
              </a:ext>
            </a:extLst>
          </p:cNvPr>
          <p:cNvSpPr txBox="1"/>
          <p:nvPr/>
        </p:nvSpPr>
        <p:spPr>
          <a:xfrm>
            <a:off x="10985191" y="5449530"/>
            <a:ext cx="650884" cy="3226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36" normalizeH="0" baseline="0" noProof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Helvetica Neue Light"/>
                <a:ea typeface="+mn-ea"/>
                <a:cs typeface="+mn-cs"/>
                <a:sym typeface="Helvetica Neue Light"/>
              </a:rPr>
              <a:t>P = 0.02</a:t>
            </a:r>
            <a:endParaRPr kumimoji="0" lang="en-US" sz="1100" b="0" i="0" u="none" strike="noStrike" kern="1200" cap="none" spc="36" normalizeH="0" baseline="0" noProof="0" dirty="0">
              <a:ln>
                <a:noFill/>
              </a:ln>
              <a:solidFill>
                <a:srgbClr val="404B57"/>
              </a:solidFill>
              <a:effectLst/>
              <a:uLnTx/>
              <a:uFillTx/>
              <a:latin typeface="Helvetica Neue Ligh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531964217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41CDD24C-C9CD-479B-869E-5C2764347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080" y="342646"/>
            <a:ext cx="9540661" cy="1303273"/>
          </a:xfrm>
        </p:spPr>
        <p:txBody>
          <a:bodyPr>
            <a:normAutofit fontScale="90000"/>
          </a:bodyPr>
          <a:lstStyle/>
          <a:p>
            <a:r>
              <a:rPr lang="pl-PL" sz="4900" cap="none" spc="36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4900" cap="none" spc="36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4900" cap="none" spc="36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pl-PL" sz="4900" cap="none" spc="3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900" cap="none" spc="36" dirty="0" err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pl-PL" sz="6000" cap="none" spc="36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pl-PL" sz="4400" cap="none" spc="36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4400" cap="none" spc="36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700" cap="none" dirty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pl-PL" sz="2700" cap="none" dirty="0" err="1">
                <a:latin typeface="Arial" panose="020B0604020202020204" pitchFamily="34" charset="0"/>
                <a:cs typeface="Arial" panose="020B0604020202020204" pitchFamily="34" charset="0"/>
              </a:rPr>
              <a:t>drugs</a:t>
            </a:r>
            <a:endParaRPr lang="fi-FI" sz="2700" dirty="0"/>
          </a:p>
        </p:txBody>
      </p:sp>
      <p:sp>
        <p:nvSpPr>
          <p:cNvPr id="5" name="Shape 70">
            <a:extLst>
              <a:ext uri="{FF2B5EF4-FFF2-40B4-BE49-F238E27FC236}">
                <a16:creationId xmlns:a16="http://schemas.microsoft.com/office/drawing/2014/main" id="{3C50A175-37BB-4F9F-941F-16184B6D8115}"/>
              </a:ext>
            </a:extLst>
          </p:cNvPr>
          <p:cNvSpPr/>
          <p:nvPr/>
        </p:nvSpPr>
        <p:spPr bwMode="auto">
          <a:xfrm>
            <a:off x="457953" y="342647"/>
            <a:ext cx="1005033" cy="10849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1" y="0"/>
                </a:moveTo>
                <a:lnTo>
                  <a:pt x="0" y="2294"/>
                </a:lnTo>
                <a:lnTo>
                  <a:pt x="0" y="6865"/>
                </a:lnTo>
                <a:lnTo>
                  <a:pt x="4631" y="9159"/>
                </a:lnTo>
                <a:lnTo>
                  <a:pt x="8669" y="7164"/>
                </a:lnTo>
                <a:lnTo>
                  <a:pt x="12339" y="8976"/>
                </a:lnTo>
                <a:lnTo>
                  <a:pt x="12339" y="12633"/>
                </a:lnTo>
                <a:lnTo>
                  <a:pt x="8669" y="14444"/>
                </a:lnTo>
                <a:lnTo>
                  <a:pt x="4631" y="12441"/>
                </a:lnTo>
                <a:lnTo>
                  <a:pt x="0" y="14735"/>
                </a:lnTo>
                <a:lnTo>
                  <a:pt x="0" y="19306"/>
                </a:lnTo>
                <a:lnTo>
                  <a:pt x="4631" y="21600"/>
                </a:lnTo>
                <a:lnTo>
                  <a:pt x="9261" y="19306"/>
                </a:lnTo>
                <a:lnTo>
                  <a:pt x="9261" y="15101"/>
                </a:lnTo>
                <a:lnTo>
                  <a:pt x="12805" y="13347"/>
                </a:lnTo>
                <a:lnTo>
                  <a:pt x="16969" y="15408"/>
                </a:lnTo>
                <a:lnTo>
                  <a:pt x="21600" y="13115"/>
                </a:lnTo>
                <a:lnTo>
                  <a:pt x="21600" y="8544"/>
                </a:lnTo>
                <a:lnTo>
                  <a:pt x="16969" y="6250"/>
                </a:lnTo>
                <a:lnTo>
                  <a:pt x="12805" y="8311"/>
                </a:lnTo>
                <a:lnTo>
                  <a:pt x="9261" y="6557"/>
                </a:lnTo>
                <a:lnTo>
                  <a:pt x="9261" y="2294"/>
                </a:lnTo>
                <a:lnTo>
                  <a:pt x="4631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lIns="0" tIns="0" rIns="0" bIns="0"/>
          <a:lstStyle/>
          <a:p>
            <a:pPr marL="0" marR="0" lvl="0" indent="0" algn="l" defTabSz="363220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  <a:defRPr/>
            </a:pPr>
            <a:endParaRPr kumimoji="0" sz="1584" b="0" i="0" u="none" strike="noStrike" kern="0" cap="none" spc="16" normalizeH="0" baseline="0" noProof="0">
              <a:ln>
                <a:noFill/>
              </a:ln>
              <a:solidFill>
                <a:srgbClr val="404B57"/>
              </a:solidFill>
              <a:effectLst/>
              <a:uLnTx/>
              <a:uFillTx/>
              <a:latin typeface="Helvetica Neue Light"/>
              <a:ea typeface="+mn-ea"/>
              <a:cs typeface="+mn-cs"/>
              <a:sym typeface="Helvetica Neue Ligh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BD343D-3B4D-4A73-B35D-C4022BCCCCC0}"/>
              </a:ext>
            </a:extLst>
          </p:cNvPr>
          <p:cNvSpPr/>
          <p:nvPr/>
        </p:nvSpPr>
        <p:spPr>
          <a:xfrm rot="10800000" flipV="1">
            <a:off x="457953" y="2739151"/>
            <a:ext cx="522641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61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Venetoclax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is a selective oral Bcl-2 inhibitor used in the treatment of chronic lymphocytic leukemia.</a:t>
            </a:r>
            <a:b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</a:b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/>
            </a:r>
            <a:b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</a:b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Some clonal plasma cells in myeloma also express Bcl-2 and are sensitive to venetoclax.</a:t>
            </a:r>
            <a:b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</a:b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/>
            </a:r>
            <a:b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</a:b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The results of previous clinical studies in patients with relapsed myeloma treated with venetoclax showed high efficacy in patients with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t (11; 14).</a:t>
            </a:r>
          </a:p>
          <a:p>
            <a:pPr marL="0" marR="0" lvl="0" indent="0" algn="l" defTabSz="361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404B5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534414-B7F6-4684-B83E-FB767C92927E}"/>
              </a:ext>
            </a:extLst>
          </p:cNvPr>
          <p:cNvSpPr/>
          <p:nvPr/>
        </p:nvSpPr>
        <p:spPr>
          <a:xfrm>
            <a:off x="9266010" y="6512885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361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50" b="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Kumar S </a:t>
            </a:r>
            <a:r>
              <a:rPr kumimoji="0" lang="pl-PL" sz="1050" b="0" i="1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et al</a:t>
            </a:r>
            <a:r>
              <a:rPr kumimoji="0" lang="pl-PL" sz="1050" b="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., 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Blood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 2017</a:t>
            </a:r>
            <a:r>
              <a:rPr kumimoji="0" lang="pl-PL" sz="1050" b="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;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130:2401-2409.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CF3F86-64DE-4520-B710-3BB9BF1276D2}"/>
              </a:ext>
            </a:extLst>
          </p:cNvPr>
          <p:cNvSpPr/>
          <p:nvPr/>
        </p:nvSpPr>
        <p:spPr>
          <a:xfrm>
            <a:off x="344586" y="6343608"/>
            <a:ext cx="775801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61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PR-</a:t>
            </a: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partial response</a:t>
            </a: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; VGPR-</a:t>
            </a: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very good partial</a:t>
            </a: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 </a:t>
            </a: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response</a:t>
            </a: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; CR-</a:t>
            </a: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complete response</a:t>
            </a: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; </a:t>
            </a:r>
            <a:r>
              <a:rPr kumimoji="0" lang="pl-PL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sCR-stringend</a:t>
            </a: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 </a:t>
            </a:r>
            <a:r>
              <a:rPr kumimoji="0" lang="pl-PL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complete</a:t>
            </a: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 </a:t>
            </a:r>
            <a:r>
              <a:rPr kumimoji="0" lang="pl-PL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response</a:t>
            </a:r>
            <a:endParaRPr kumimoji="0" lang="fi-FI" sz="1100" b="0" i="0" u="none" strike="noStrike" kern="1200" cap="none" spc="0" normalizeH="0" baseline="0" noProof="0" dirty="0">
              <a:ln>
                <a:noFill/>
              </a:ln>
              <a:solidFill>
                <a:srgbClr val="404B5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B1CE1CF-1C0C-4DBD-B92B-51B0C3CEE858}"/>
              </a:ext>
            </a:extLst>
          </p:cNvPr>
          <p:cNvSpPr txBox="1"/>
          <p:nvPr/>
        </p:nvSpPr>
        <p:spPr>
          <a:xfrm>
            <a:off x="6443932" y="2724611"/>
            <a:ext cx="5487718" cy="2862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361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t(11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; 14) is one of the most common anomalies in PCL.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/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</a:b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Preliminary reports indicate that venetoclax is effective in patients with PCL and t anomaly (11; 14) even after failure of 3 lines of therapy and transplantation.</a:t>
            </a:r>
            <a:b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</a:b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/>
            </a:r>
            <a:b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</a:b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Venetoclax may prove to be the future treatment standard for this subgroup of PCL patients.</a:t>
            </a:r>
          </a:p>
        </p:txBody>
      </p:sp>
      <p:sp>
        <p:nvSpPr>
          <p:cNvPr id="13" name="Gwiazda: 7 punktów 12">
            <a:extLst>
              <a:ext uri="{FF2B5EF4-FFF2-40B4-BE49-F238E27FC236}">
                <a16:creationId xmlns:a16="http://schemas.microsoft.com/office/drawing/2014/main" id="{FFEC1E2E-C000-49CE-A6BB-DD1606C8C91B}"/>
              </a:ext>
            </a:extLst>
          </p:cNvPr>
          <p:cNvSpPr/>
          <p:nvPr/>
        </p:nvSpPr>
        <p:spPr>
          <a:xfrm>
            <a:off x="11155798" y="82566"/>
            <a:ext cx="914400" cy="914400"/>
          </a:xfrm>
          <a:prstGeom prst="star7">
            <a:avLst/>
          </a:prstGeom>
          <a:solidFill>
            <a:srgbClr val="007AB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203049759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41CDD24C-C9CD-479B-869E-5C2764347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262" y="0"/>
            <a:ext cx="9540661" cy="1303273"/>
          </a:xfrm>
        </p:spPr>
        <p:txBody>
          <a:bodyPr>
            <a:normAutofit fontScale="90000"/>
          </a:bodyPr>
          <a:lstStyle/>
          <a:p>
            <a:r>
              <a:rPr lang="pl-PL" sz="4900" cap="none" spc="36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4900" cap="none" spc="36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6000" cap="none" spc="36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pl-PL" sz="6000" cap="none" spc="3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6000" cap="none" spc="36" dirty="0" err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pl-PL" sz="6000" cap="none" spc="36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pl-PL" sz="4400" cap="none" spc="36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4400" cap="none" spc="36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700" cap="none" dirty="0">
                <a:latin typeface="Arial" panose="020B0604020202020204" pitchFamily="34" charset="0"/>
                <a:cs typeface="Arial" panose="020B0604020202020204" pitchFamily="34" charset="0"/>
              </a:rPr>
              <a:t>Venetoclax – </a:t>
            </a:r>
            <a:r>
              <a:rPr lang="pl-PL" sz="2700" cap="none" dirty="0" err="1"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pl-PL" sz="27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700" cap="none" dirty="0" err="1"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r>
              <a:rPr lang="pl-PL" sz="27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700" cap="none" dirty="0" err="1">
                <a:latin typeface="Arial" panose="020B0604020202020204" pitchFamily="34" charset="0"/>
                <a:cs typeface="Arial" panose="020B0604020202020204" pitchFamily="34" charset="0"/>
              </a:rPr>
              <a:t>reports</a:t>
            </a:r>
            <a:endParaRPr lang="fi-FI" sz="2700" dirty="0"/>
          </a:p>
        </p:txBody>
      </p:sp>
      <p:sp>
        <p:nvSpPr>
          <p:cNvPr id="5" name="Shape 70">
            <a:extLst>
              <a:ext uri="{FF2B5EF4-FFF2-40B4-BE49-F238E27FC236}">
                <a16:creationId xmlns:a16="http://schemas.microsoft.com/office/drawing/2014/main" id="{3C50A175-37BB-4F9F-941F-16184B6D8115}"/>
              </a:ext>
            </a:extLst>
          </p:cNvPr>
          <p:cNvSpPr/>
          <p:nvPr/>
        </p:nvSpPr>
        <p:spPr bwMode="auto">
          <a:xfrm>
            <a:off x="457953" y="342647"/>
            <a:ext cx="1005033" cy="10849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1" y="0"/>
                </a:moveTo>
                <a:lnTo>
                  <a:pt x="0" y="2294"/>
                </a:lnTo>
                <a:lnTo>
                  <a:pt x="0" y="6865"/>
                </a:lnTo>
                <a:lnTo>
                  <a:pt x="4631" y="9159"/>
                </a:lnTo>
                <a:lnTo>
                  <a:pt x="8669" y="7164"/>
                </a:lnTo>
                <a:lnTo>
                  <a:pt x="12339" y="8976"/>
                </a:lnTo>
                <a:lnTo>
                  <a:pt x="12339" y="12633"/>
                </a:lnTo>
                <a:lnTo>
                  <a:pt x="8669" y="14444"/>
                </a:lnTo>
                <a:lnTo>
                  <a:pt x="4631" y="12441"/>
                </a:lnTo>
                <a:lnTo>
                  <a:pt x="0" y="14735"/>
                </a:lnTo>
                <a:lnTo>
                  <a:pt x="0" y="19306"/>
                </a:lnTo>
                <a:lnTo>
                  <a:pt x="4631" y="21600"/>
                </a:lnTo>
                <a:lnTo>
                  <a:pt x="9261" y="19306"/>
                </a:lnTo>
                <a:lnTo>
                  <a:pt x="9261" y="15101"/>
                </a:lnTo>
                <a:lnTo>
                  <a:pt x="12805" y="13347"/>
                </a:lnTo>
                <a:lnTo>
                  <a:pt x="16969" y="15408"/>
                </a:lnTo>
                <a:lnTo>
                  <a:pt x="21600" y="13115"/>
                </a:lnTo>
                <a:lnTo>
                  <a:pt x="21600" y="8544"/>
                </a:lnTo>
                <a:lnTo>
                  <a:pt x="16969" y="6250"/>
                </a:lnTo>
                <a:lnTo>
                  <a:pt x="12805" y="8311"/>
                </a:lnTo>
                <a:lnTo>
                  <a:pt x="9261" y="6557"/>
                </a:lnTo>
                <a:lnTo>
                  <a:pt x="9261" y="2294"/>
                </a:lnTo>
                <a:lnTo>
                  <a:pt x="4631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lIns="0" tIns="0" rIns="0" bIns="0"/>
          <a:lstStyle/>
          <a:p>
            <a:pPr marL="0" marR="0" lvl="0" indent="0" algn="l" defTabSz="363220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  <a:defRPr/>
            </a:pPr>
            <a:endParaRPr kumimoji="0" sz="1584" b="0" i="0" u="none" strike="noStrike" kern="0" cap="none" spc="16" normalizeH="0" baseline="0" noProof="0">
              <a:ln>
                <a:noFill/>
              </a:ln>
              <a:solidFill>
                <a:srgbClr val="404B57"/>
              </a:solidFill>
              <a:effectLst/>
              <a:uLnTx/>
              <a:uFillTx/>
              <a:latin typeface="Helvetica Neue Light"/>
              <a:ea typeface="+mn-ea"/>
              <a:cs typeface="+mn-cs"/>
              <a:sym typeface="Helvetica Neue Light"/>
            </a:endParaRPr>
          </a:p>
        </p:txBody>
      </p:sp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81F8309C-EBAB-438C-A212-926BBE11CC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188831"/>
              </p:ext>
            </p:extLst>
          </p:nvPr>
        </p:nvGraphicFramePr>
        <p:xfrm>
          <a:off x="849447" y="2024633"/>
          <a:ext cx="10312401" cy="4490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88953">
                  <a:extLst>
                    <a:ext uri="{9D8B030D-6E8A-4147-A177-3AD203B41FA5}">
                      <a16:colId xmlns:a16="http://schemas.microsoft.com/office/drawing/2014/main" val="222566647"/>
                    </a:ext>
                  </a:extLst>
                </a:gridCol>
                <a:gridCol w="5285981">
                  <a:extLst>
                    <a:ext uri="{9D8B030D-6E8A-4147-A177-3AD203B41FA5}">
                      <a16:colId xmlns:a16="http://schemas.microsoft.com/office/drawing/2014/main" val="1182676951"/>
                    </a:ext>
                  </a:extLst>
                </a:gridCol>
                <a:gridCol w="3437467">
                  <a:extLst>
                    <a:ext uri="{9D8B030D-6E8A-4147-A177-3AD203B41FA5}">
                      <a16:colId xmlns:a16="http://schemas.microsoft.com/office/drawing/2014/main" val="27948498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First </a:t>
                      </a:r>
                      <a:r>
                        <a:rPr lang="pl-PL" dirty="0" err="1"/>
                        <a:t>author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err="1"/>
                        <a:t>Title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err="1"/>
                        <a:t>Journal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6464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Gonsalves WI</a:t>
                      </a:r>
                      <a:r>
                        <a:rPr lang="pl-PL" dirty="0"/>
                        <a:t> et al.,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Combination therapy incorporating Bcl-2 inhibition with Venetoclax</a:t>
                      </a:r>
                      <a:r>
                        <a:rPr lang="pl-PL" dirty="0"/>
                        <a:t/>
                      </a:r>
                      <a:br>
                        <a:rPr lang="pl-PL" dirty="0"/>
                      </a:br>
                      <a:r>
                        <a:rPr lang="en-US" dirty="0"/>
                        <a:t>for the treatment of refractory primary </a:t>
                      </a:r>
                      <a:r>
                        <a:rPr lang="en-US" b="1" dirty="0"/>
                        <a:t>plasma cell leukemia with t (11;14)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Eur J </a:t>
                      </a:r>
                      <a:r>
                        <a:rPr lang="en-US" dirty="0" err="1"/>
                        <a:t>Haematol</a:t>
                      </a:r>
                      <a:r>
                        <a:rPr lang="en-US" dirty="0"/>
                        <a:t>. </a:t>
                      </a:r>
                      <a:r>
                        <a:rPr lang="en-US" b="1" dirty="0"/>
                        <a:t>2018</a:t>
                      </a:r>
                      <a:r>
                        <a:rPr lang="en-US" dirty="0"/>
                        <a:t>;100(2):215-217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109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12812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Jelinek T</a:t>
                      </a:r>
                      <a:r>
                        <a:rPr lang="pl-PL" dirty="0"/>
                        <a:t> et al., 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Single-agent venetoclax induces MRD-negative response in </a:t>
                      </a:r>
                      <a:r>
                        <a:rPr lang="en-US" b="1" dirty="0"/>
                        <a:t>relapsed primary plasma cell leukemia with t(11;14)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Am J </a:t>
                      </a:r>
                      <a:r>
                        <a:rPr lang="en-US" dirty="0" err="1"/>
                        <a:t>Hematol</a:t>
                      </a:r>
                      <a:r>
                        <a:rPr lang="en-US" dirty="0"/>
                        <a:t>. </a:t>
                      </a:r>
                      <a:r>
                        <a:rPr lang="en-US" b="1" dirty="0"/>
                        <a:t>2019</a:t>
                      </a:r>
                      <a:r>
                        <a:rPr lang="en-US" dirty="0"/>
                        <a:t>;94(1):E35-E37.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4571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12812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Nalghranyan</a:t>
                      </a:r>
                      <a:r>
                        <a:rPr lang="en-US" dirty="0"/>
                        <a:t> S</a:t>
                      </a:r>
                      <a:r>
                        <a:rPr lang="pl-PL" dirty="0"/>
                        <a:t> et al., 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combination of venetoclax, daratumumab and dexamethasone for the treatment </a:t>
                      </a:r>
                      <a:r>
                        <a:rPr lang="en-US" b="1" dirty="0"/>
                        <a:t>of refractory primary plasma cell leukemia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Am J </a:t>
                      </a:r>
                      <a:r>
                        <a:rPr lang="en-US" dirty="0" err="1"/>
                        <a:t>Hematol</a:t>
                      </a:r>
                      <a:r>
                        <a:rPr lang="en-US" dirty="0"/>
                        <a:t>. </a:t>
                      </a:r>
                      <a:r>
                        <a:rPr lang="en-US" b="1" dirty="0"/>
                        <a:t>2020</a:t>
                      </a:r>
                      <a:r>
                        <a:rPr lang="en-US" dirty="0"/>
                        <a:t>;95(2):E34-E35.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0033198"/>
                  </a:ext>
                </a:extLst>
              </a:tr>
              <a:tr h="418847">
                <a:tc>
                  <a:txBody>
                    <a:bodyPr/>
                    <a:lstStyle/>
                    <a:p>
                      <a:r>
                        <a:rPr lang="en-US" dirty="0"/>
                        <a:t>Kupsh A</a:t>
                      </a:r>
                      <a:r>
                        <a:rPr lang="pl-PL" dirty="0"/>
                        <a:t> et al.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 successful case of venetoclax-based therapy in </a:t>
                      </a:r>
                      <a:r>
                        <a:rPr lang="en-US" b="1" dirty="0"/>
                        <a:t>relapsed/refractory secondary plasma cell leukemia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 Oncol Pharm </a:t>
                      </a:r>
                      <a:r>
                        <a:rPr lang="en-US" dirty="0" err="1"/>
                        <a:t>Pract</a:t>
                      </a:r>
                      <a:r>
                        <a:rPr lang="en-US" dirty="0"/>
                        <a:t>. </a:t>
                      </a:r>
                      <a:r>
                        <a:rPr lang="en-US" b="1" dirty="0"/>
                        <a:t>2020</a:t>
                      </a:r>
                      <a:r>
                        <a:rPr lang="en-US" dirty="0"/>
                        <a:t>;26(5):1274-1278.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7468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Glavey</a:t>
                      </a:r>
                      <a:r>
                        <a:rPr lang="en-US" dirty="0"/>
                        <a:t> SV</a:t>
                      </a:r>
                      <a:r>
                        <a:rPr lang="pl-PL" dirty="0"/>
                        <a:t> et al.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Secondary plasma cell </a:t>
                      </a:r>
                      <a:r>
                        <a:rPr lang="en-US" b="1" dirty="0" err="1"/>
                        <a:t>leukaemia</a:t>
                      </a:r>
                      <a:r>
                        <a:rPr lang="en-US" b="1" dirty="0"/>
                        <a:t> </a:t>
                      </a:r>
                      <a:r>
                        <a:rPr lang="en-US" dirty="0"/>
                        <a:t>treated with single agent venetoclax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Br J </a:t>
                      </a:r>
                      <a:r>
                        <a:rPr lang="en-US" dirty="0" err="1"/>
                        <a:t>Haematol</a:t>
                      </a:r>
                      <a:r>
                        <a:rPr lang="en-US" dirty="0"/>
                        <a:t>. </a:t>
                      </a:r>
                      <a:r>
                        <a:rPr lang="en-US" b="1" dirty="0"/>
                        <a:t>2020</a:t>
                      </a:r>
                      <a:r>
                        <a:rPr lang="en-US" dirty="0"/>
                        <a:t>;190(4):e242-e245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637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12812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Valliani</a:t>
                      </a:r>
                      <a:r>
                        <a:rPr lang="en-US" dirty="0"/>
                        <a:t> S</a:t>
                      </a:r>
                      <a:r>
                        <a:rPr lang="pl-PL" dirty="0"/>
                        <a:t> et al.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Efficacy of Venetoclax and Dexamethasone in </a:t>
                      </a:r>
                      <a:r>
                        <a:rPr lang="en-US" b="1" dirty="0"/>
                        <a:t>Refractory IgM Primary Plasma Cell Leukemia with t(11;14) and TP53 Mutation</a:t>
                      </a:r>
                      <a:r>
                        <a:rPr lang="en-US" dirty="0"/>
                        <a:t>: A Case Report and Literature Review.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Case Rep </a:t>
                      </a:r>
                      <a:r>
                        <a:rPr lang="en-US" dirty="0" err="1"/>
                        <a:t>Hematol</a:t>
                      </a:r>
                      <a:r>
                        <a:rPr lang="en-US" dirty="0"/>
                        <a:t>. </a:t>
                      </a:r>
                      <a:r>
                        <a:rPr lang="en-US" b="1" dirty="0"/>
                        <a:t>2020</a:t>
                      </a:r>
                      <a:r>
                        <a:rPr lang="en-US" dirty="0"/>
                        <a:t>;2020:8823877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965449"/>
                  </a:ext>
                </a:extLst>
              </a:tr>
              <a:tr h="360427">
                <a:tc>
                  <a:txBody>
                    <a:bodyPr/>
                    <a:lstStyle/>
                    <a:p>
                      <a:pPr marL="0" marR="0" lvl="0" indent="0" algn="ctr" defTabSz="412812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Abu </a:t>
                      </a:r>
                      <a:r>
                        <a:rPr lang="en-US" dirty="0" err="1"/>
                        <a:t>Zaanona</a:t>
                      </a:r>
                      <a:r>
                        <a:rPr lang="en-US" dirty="0"/>
                        <a:t> MI, Patel P.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Plasma cell </a:t>
                      </a:r>
                      <a:r>
                        <a:rPr lang="en-US" b="1" dirty="0" err="1"/>
                        <a:t>leukaemia</a:t>
                      </a:r>
                      <a:r>
                        <a:rPr lang="en-US" b="1" dirty="0"/>
                        <a:t> with t(11;14)</a:t>
                      </a:r>
                      <a:r>
                        <a:rPr lang="en-US" dirty="0"/>
                        <a:t> not responsive to venetoclax.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BMJ Case Rep. </a:t>
                      </a:r>
                      <a:r>
                        <a:rPr lang="en-US" b="1" dirty="0"/>
                        <a:t>2021</a:t>
                      </a:r>
                      <a:r>
                        <a:rPr lang="en-US" dirty="0"/>
                        <a:t>;14(1):e238641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3270113"/>
                  </a:ext>
                </a:extLst>
              </a:tr>
              <a:tr h="360427">
                <a:tc>
                  <a:txBody>
                    <a:bodyPr/>
                    <a:lstStyle/>
                    <a:p>
                      <a:r>
                        <a:rPr lang="en-US" dirty="0"/>
                        <a:t>Yang Y</a:t>
                      </a:r>
                      <a:r>
                        <a:rPr lang="pl-PL" dirty="0"/>
                        <a:t> et al., </a:t>
                      </a:r>
                      <a:endParaRPr lang="en-US" dirty="0"/>
                    </a:p>
                    <a:p>
                      <a:pPr marL="0" marR="0" lvl="0" indent="0" algn="ctr" defTabSz="412812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Venetoclax in combination with </a:t>
                      </a:r>
                      <a:r>
                        <a:rPr lang="en-US" dirty="0" err="1"/>
                        <a:t>chidamide</a:t>
                      </a:r>
                      <a:r>
                        <a:rPr lang="en-US" dirty="0"/>
                        <a:t> and dexamethasone in </a:t>
                      </a:r>
                      <a:r>
                        <a:rPr lang="en-US" b="1" dirty="0"/>
                        <a:t>relapsed/refractory primary plasma cell leukemia without t(11;14)</a:t>
                      </a:r>
                      <a:r>
                        <a:rPr lang="en-US" dirty="0"/>
                        <a:t>: A case report.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World J Clin Cases. </a:t>
                      </a:r>
                      <a:r>
                        <a:rPr lang="en-US" b="1" dirty="0"/>
                        <a:t>2021</a:t>
                      </a:r>
                      <a:r>
                        <a:rPr lang="en-US" dirty="0"/>
                        <a:t>;9(5):1175-1183.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6867587"/>
                  </a:ext>
                </a:extLst>
              </a:tr>
            </a:tbl>
          </a:graphicData>
        </a:graphic>
      </p:graphicFrame>
      <p:sp>
        <p:nvSpPr>
          <p:cNvPr id="6" name="Gwiazda: 7 punktów 5">
            <a:extLst>
              <a:ext uri="{FF2B5EF4-FFF2-40B4-BE49-F238E27FC236}">
                <a16:creationId xmlns:a16="http://schemas.microsoft.com/office/drawing/2014/main" id="{E7EA50A2-ED7D-4C3B-8E56-893FC60CD4D1}"/>
              </a:ext>
            </a:extLst>
          </p:cNvPr>
          <p:cNvSpPr/>
          <p:nvPr/>
        </p:nvSpPr>
        <p:spPr>
          <a:xfrm>
            <a:off x="11155798" y="82566"/>
            <a:ext cx="914400" cy="914400"/>
          </a:xfrm>
          <a:prstGeom prst="star7">
            <a:avLst/>
          </a:prstGeom>
          <a:solidFill>
            <a:srgbClr val="007AB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99560834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41CDD24C-C9CD-479B-869E-5C2764347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5288" y="0"/>
            <a:ext cx="9540661" cy="1710133"/>
          </a:xfrm>
        </p:spPr>
        <p:txBody>
          <a:bodyPr>
            <a:normAutofit/>
          </a:bodyPr>
          <a:lstStyle/>
          <a:p>
            <a:r>
              <a:rPr lang="pl-PL" sz="2800" b="1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Venetoclax – </a:t>
            </a:r>
            <a:r>
              <a:rPr lang="pl-PL" sz="2800" b="1" cap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promissing</a:t>
            </a:r>
            <a:r>
              <a:rPr lang="pl-PL" sz="2800" b="1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800" b="1" cap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pl-PL" sz="2800" b="1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sz="2800" b="1" cap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treatemnt</a:t>
            </a:r>
            <a:r>
              <a:rPr lang="pl-PL" sz="2800" b="1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800" b="1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800" b="1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</a:t>
            </a:r>
            <a:r>
              <a:rPr lang="pl-PL" sz="2800" b="1" cap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still</a:t>
            </a:r>
            <a:r>
              <a:rPr lang="pl-PL" sz="2800" b="1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800" b="1" cap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</a:t>
            </a:r>
            <a:r>
              <a:rPr lang="pl-PL" sz="2800" b="1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sz="2800" b="1" cap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prospective</a:t>
            </a:r>
            <a:r>
              <a:rPr lang="pl-PL" sz="2800" b="1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800" b="1" cap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randomized</a:t>
            </a:r>
            <a:r>
              <a:rPr lang="pl-PL" sz="2800" b="1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800" b="1" cap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trial</a:t>
            </a:r>
            <a:r>
              <a:rPr lang="pl-PL" sz="2800" b="1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i-FI" sz="2800" b="1" dirty="0">
              <a:solidFill>
                <a:srgbClr val="FF0000"/>
              </a:solidFill>
            </a:endParaRPr>
          </a:p>
        </p:txBody>
      </p:sp>
      <p:sp>
        <p:nvSpPr>
          <p:cNvPr id="5" name="Shape 70">
            <a:extLst>
              <a:ext uri="{FF2B5EF4-FFF2-40B4-BE49-F238E27FC236}">
                <a16:creationId xmlns:a16="http://schemas.microsoft.com/office/drawing/2014/main" id="{3C50A175-37BB-4F9F-941F-16184B6D8115}"/>
              </a:ext>
            </a:extLst>
          </p:cNvPr>
          <p:cNvSpPr/>
          <p:nvPr/>
        </p:nvSpPr>
        <p:spPr bwMode="auto">
          <a:xfrm>
            <a:off x="457953" y="342647"/>
            <a:ext cx="1005033" cy="10849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1" y="0"/>
                </a:moveTo>
                <a:lnTo>
                  <a:pt x="0" y="2294"/>
                </a:lnTo>
                <a:lnTo>
                  <a:pt x="0" y="6865"/>
                </a:lnTo>
                <a:lnTo>
                  <a:pt x="4631" y="9159"/>
                </a:lnTo>
                <a:lnTo>
                  <a:pt x="8669" y="7164"/>
                </a:lnTo>
                <a:lnTo>
                  <a:pt x="12339" y="8976"/>
                </a:lnTo>
                <a:lnTo>
                  <a:pt x="12339" y="12633"/>
                </a:lnTo>
                <a:lnTo>
                  <a:pt x="8669" y="14444"/>
                </a:lnTo>
                <a:lnTo>
                  <a:pt x="4631" y="12441"/>
                </a:lnTo>
                <a:lnTo>
                  <a:pt x="0" y="14735"/>
                </a:lnTo>
                <a:lnTo>
                  <a:pt x="0" y="19306"/>
                </a:lnTo>
                <a:lnTo>
                  <a:pt x="4631" y="21600"/>
                </a:lnTo>
                <a:lnTo>
                  <a:pt x="9261" y="19306"/>
                </a:lnTo>
                <a:lnTo>
                  <a:pt x="9261" y="15101"/>
                </a:lnTo>
                <a:lnTo>
                  <a:pt x="12805" y="13347"/>
                </a:lnTo>
                <a:lnTo>
                  <a:pt x="16969" y="15408"/>
                </a:lnTo>
                <a:lnTo>
                  <a:pt x="21600" y="13115"/>
                </a:lnTo>
                <a:lnTo>
                  <a:pt x="21600" y="8544"/>
                </a:lnTo>
                <a:lnTo>
                  <a:pt x="16969" y="6250"/>
                </a:lnTo>
                <a:lnTo>
                  <a:pt x="12805" y="8311"/>
                </a:lnTo>
                <a:lnTo>
                  <a:pt x="9261" y="6557"/>
                </a:lnTo>
                <a:lnTo>
                  <a:pt x="9261" y="2294"/>
                </a:lnTo>
                <a:lnTo>
                  <a:pt x="4631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lIns="0" tIns="0" rIns="0" bIns="0"/>
          <a:lstStyle/>
          <a:p>
            <a:pPr marL="0" marR="0" lvl="0" indent="0" algn="l" defTabSz="363220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  <a:defRPr/>
            </a:pPr>
            <a:endParaRPr kumimoji="0" sz="1584" b="0" i="0" u="none" strike="noStrike" kern="0" cap="none" spc="16" normalizeH="0" baseline="0" noProof="0">
              <a:ln>
                <a:noFill/>
              </a:ln>
              <a:solidFill>
                <a:srgbClr val="404B57"/>
              </a:solidFill>
              <a:effectLst/>
              <a:uLnTx/>
              <a:uFillTx/>
              <a:latin typeface="Helvetica Neue Light"/>
              <a:ea typeface="+mn-ea"/>
              <a:cs typeface="+mn-cs"/>
              <a:sym typeface="Helvetica Neue Ligh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A804ED-C420-4BA5-BD35-07560B60A150}"/>
              </a:ext>
            </a:extLst>
          </p:cNvPr>
          <p:cNvSpPr/>
          <p:nvPr/>
        </p:nvSpPr>
        <p:spPr>
          <a:xfrm>
            <a:off x="7825339" y="3494221"/>
            <a:ext cx="36247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361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Kupsh A et al.</a:t>
            </a: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,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J Oncol Pharm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Pract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. 2020;26(5):1274-1278.</a:t>
            </a: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404B5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 Light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ABC597E-41B3-44BA-9A19-C65F9FC8B3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469" y="1992636"/>
            <a:ext cx="3933539" cy="224275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81843E5-D12E-4F40-9255-9413845E2E7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627" y="4359751"/>
            <a:ext cx="4043934" cy="2155603"/>
          </a:xfrm>
          <a:prstGeom prst="rect">
            <a:avLst/>
          </a:prstGeom>
        </p:spPr>
      </p:pic>
      <p:grpSp>
        <p:nvGrpSpPr>
          <p:cNvPr id="10" name="Grupa 9">
            <a:extLst>
              <a:ext uri="{FF2B5EF4-FFF2-40B4-BE49-F238E27FC236}">
                <a16:creationId xmlns:a16="http://schemas.microsoft.com/office/drawing/2014/main" id="{D23CA9C9-C51B-4D10-8B69-5D6583D8D9B3}"/>
              </a:ext>
            </a:extLst>
          </p:cNvPr>
          <p:cNvGrpSpPr/>
          <p:nvPr/>
        </p:nvGrpSpPr>
        <p:grpSpPr>
          <a:xfrm>
            <a:off x="6212059" y="1992636"/>
            <a:ext cx="5019472" cy="1563267"/>
            <a:chOff x="6212059" y="2188385"/>
            <a:chExt cx="5019472" cy="1563267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6069C47F-03AE-4F15-B8D2-6DFEA8ADE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12059" y="2221236"/>
              <a:ext cx="5019472" cy="1517715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4C338473-D426-4A7F-8C5A-639355E513F2}"/>
                </a:ext>
              </a:extLst>
            </p:cNvPr>
            <p:cNvSpPr txBox="1"/>
            <p:nvPr/>
          </p:nvSpPr>
          <p:spPr>
            <a:xfrm>
              <a:off x="6217144" y="3429000"/>
              <a:ext cx="2091150" cy="3226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lvl="0" indent="0" algn="l" defTabSz="825500" rtl="0" eaLnBrk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ABB"/>
                </a:buClr>
                <a:buSzTx/>
                <a:buFontTx/>
                <a:buNone/>
                <a:tabLst/>
                <a:defRPr/>
              </a:pPr>
              <a:r>
                <a:rPr kumimoji="0" lang="pl-PL" sz="1100" b="1" i="0" u="none" strike="noStrike" kern="1200" cap="none" spc="36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ight"/>
                  <a:ea typeface="+mn-ea"/>
                  <a:cs typeface="+mn-cs"/>
                  <a:sym typeface="Helvetica Neue Light"/>
                </a:rPr>
                <a:t>Bone</a:t>
              </a:r>
              <a:r>
                <a:rPr kumimoji="0" lang="pl-PL" sz="1100" b="1" i="0" u="none" strike="noStrike" kern="1200" cap="none" spc="36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ight"/>
                  <a:ea typeface="+mn-ea"/>
                  <a:cs typeface="+mn-cs"/>
                  <a:sym typeface="Helvetica Neue Light"/>
                </a:rPr>
                <a:t> </a:t>
              </a:r>
              <a:r>
                <a:rPr kumimoji="0" lang="pl-PL" sz="1100" b="1" i="0" u="none" strike="noStrike" kern="1200" cap="none" spc="36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ight"/>
                  <a:ea typeface="+mn-ea"/>
                  <a:cs typeface="+mn-cs"/>
                  <a:sym typeface="Helvetica Neue Light"/>
                </a:rPr>
                <a:t>disease</a:t>
              </a:r>
              <a:r>
                <a:rPr kumimoji="0" lang="pl-PL" sz="1100" b="1" i="0" u="none" strike="noStrike" kern="1200" cap="none" spc="36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ight"/>
                  <a:ea typeface="+mn-ea"/>
                  <a:cs typeface="+mn-cs"/>
                  <a:sym typeface="Helvetica Neue Light"/>
                </a:rPr>
                <a:t> </a:t>
              </a:r>
              <a:r>
                <a:rPr kumimoji="0" lang="pl-PL" sz="1100" b="1" i="0" u="none" strike="noStrike" kern="1200" cap="none" spc="36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ight"/>
                  <a:ea typeface="+mn-ea"/>
                  <a:cs typeface="+mn-cs"/>
                  <a:sym typeface="Helvetica Neue Light"/>
                </a:rPr>
                <a:t>before</a:t>
              </a:r>
              <a:r>
                <a:rPr kumimoji="0" lang="pl-PL" sz="1100" b="1" i="0" u="none" strike="noStrike" kern="1200" cap="none" spc="36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ight"/>
                  <a:ea typeface="+mn-ea"/>
                  <a:cs typeface="+mn-cs"/>
                  <a:sym typeface="Helvetica Neue Light"/>
                </a:rPr>
                <a:t> </a:t>
              </a:r>
              <a:r>
                <a:rPr kumimoji="0" lang="pl-PL" sz="1100" b="1" i="0" u="none" strike="noStrike" kern="1200" cap="none" spc="36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ight"/>
                  <a:ea typeface="+mn-ea"/>
                  <a:cs typeface="+mn-cs"/>
                  <a:sym typeface="Helvetica Neue Light"/>
                </a:rPr>
                <a:t>treatment</a:t>
              </a:r>
              <a:endParaRPr kumimoji="0" lang="en-US" sz="1100" b="1" i="0" u="none" strike="noStrike" kern="1200" cap="none" spc="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16" name="pole tekstowe 15">
              <a:extLst>
                <a:ext uri="{FF2B5EF4-FFF2-40B4-BE49-F238E27FC236}">
                  <a16:creationId xmlns:a16="http://schemas.microsoft.com/office/drawing/2014/main" id="{F9840EAF-E824-434C-BD7E-C1755C7A8261}"/>
                </a:ext>
              </a:extLst>
            </p:cNvPr>
            <p:cNvSpPr txBox="1"/>
            <p:nvPr/>
          </p:nvSpPr>
          <p:spPr>
            <a:xfrm>
              <a:off x="8975584" y="3429000"/>
              <a:ext cx="2122825" cy="3226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lvl="0" indent="0" algn="l" defTabSz="825500" rtl="0" eaLnBrk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ABB"/>
                </a:buClr>
                <a:buSzTx/>
                <a:buFontTx/>
                <a:buNone/>
                <a:tabLst/>
                <a:defRPr/>
              </a:pPr>
              <a:r>
                <a:rPr kumimoji="0" lang="pl-PL" sz="1100" b="1" i="0" u="none" strike="noStrike" kern="1200" cap="none" spc="36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ight"/>
                  <a:ea typeface="+mn-ea"/>
                  <a:cs typeface="+mn-cs"/>
                  <a:sym typeface="Helvetica Neue Light"/>
                </a:rPr>
                <a:t>After</a:t>
              </a:r>
              <a:r>
                <a:rPr kumimoji="0" lang="pl-PL" sz="1100" b="1" i="0" u="none" strike="noStrike" kern="1200" cap="none" spc="36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ight"/>
                  <a:ea typeface="+mn-ea"/>
                  <a:cs typeface="+mn-cs"/>
                  <a:sym typeface="Helvetica Neue Light"/>
                </a:rPr>
                <a:t> 4 </a:t>
              </a:r>
              <a:r>
                <a:rPr kumimoji="0" lang="pl-PL" sz="1100" b="1" i="0" u="none" strike="noStrike" kern="1200" cap="none" spc="36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ight"/>
                  <a:ea typeface="+mn-ea"/>
                  <a:cs typeface="+mn-cs"/>
                  <a:sym typeface="Helvetica Neue Light"/>
                </a:rPr>
                <a:t>cycles</a:t>
              </a:r>
              <a:r>
                <a:rPr kumimoji="0" lang="pl-PL" sz="1100" b="1" i="0" u="none" strike="noStrike" kern="1200" cap="none" spc="36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ight"/>
                  <a:ea typeface="+mn-ea"/>
                  <a:cs typeface="+mn-cs"/>
                  <a:sym typeface="Helvetica Neue Light"/>
                </a:rPr>
                <a:t> of Vent-Bort-</a:t>
              </a:r>
              <a:r>
                <a:rPr kumimoji="0" lang="pl-PL" sz="1100" b="1" i="0" u="none" strike="noStrike" kern="1200" cap="none" spc="36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ight"/>
                  <a:ea typeface="+mn-ea"/>
                  <a:cs typeface="+mn-cs"/>
                  <a:sym typeface="Helvetica Neue Light"/>
                </a:rPr>
                <a:t>Dex</a:t>
              </a:r>
              <a:endParaRPr kumimoji="0" lang="en-US" sz="1100" b="1" i="0" u="none" strike="noStrike" kern="1200" cap="none" spc="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17" name="pole tekstowe 16">
              <a:extLst>
                <a:ext uri="{FF2B5EF4-FFF2-40B4-BE49-F238E27FC236}">
                  <a16:creationId xmlns:a16="http://schemas.microsoft.com/office/drawing/2014/main" id="{BB3B06C6-9B55-4454-86A9-E0E9FF699B99}"/>
                </a:ext>
              </a:extLst>
            </p:cNvPr>
            <p:cNvSpPr txBox="1"/>
            <p:nvPr/>
          </p:nvSpPr>
          <p:spPr>
            <a:xfrm>
              <a:off x="6212059" y="2188385"/>
              <a:ext cx="593560" cy="3226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lvl="0" indent="0" algn="l" defTabSz="825500" rtl="0" eaLnBrk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ABB"/>
                </a:buClr>
                <a:buSzTx/>
                <a:buFontTx/>
                <a:buNone/>
                <a:tabLst/>
                <a:defRPr/>
              </a:pPr>
              <a:r>
                <a:rPr kumimoji="0" lang="pl-PL" sz="1100" b="1" i="0" u="none" strike="noStrike" kern="1200" cap="none" spc="36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Light"/>
                  <a:ea typeface="+mn-ea"/>
                  <a:cs typeface="+mn-cs"/>
                  <a:sym typeface="Helvetica Neue Light"/>
                </a:rPr>
                <a:t>PET/CT</a:t>
              </a:r>
              <a:endParaRPr kumimoji="0" lang="en-US" sz="1100" b="1" i="0" u="none" strike="noStrike" kern="1200" cap="none" spc="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+mn-cs"/>
                <a:sym typeface="Helvetica Neue Light"/>
              </a:endParaRPr>
            </a:p>
          </p:txBody>
        </p:sp>
      </p:grpSp>
      <p:graphicFrame>
        <p:nvGraphicFramePr>
          <p:cNvPr id="20" name="Tabela 19">
            <a:extLst>
              <a:ext uri="{FF2B5EF4-FFF2-40B4-BE49-F238E27FC236}">
                <a16:creationId xmlns:a16="http://schemas.microsoft.com/office/drawing/2014/main" id="{71B1BAC1-CD9C-4F35-86A1-2D4B7C2735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338343"/>
              </p:ext>
            </p:extLst>
          </p:nvPr>
        </p:nvGraphicFramePr>
        <p:xfrm>
          <a:off x="6158645" y="3924982"/>
          <a:ext cx="5019472" cy="221361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37029">
                  <a:extLst>
                    <a:ext uri="{9D8B030D-6E8A-4147-A177-3AD203B41FA5}">
                      <a16:colId xmlns:a16="http://schemas.microsoft.com/office/drawing/2014/main" val="578824612"/>
                    </a:ext>
                  </a:extLst>
                </a:gridCol>
                <a:gridCol w="1172707">
                  <a:extLst>
                    <a:ext uri="{9D8B030D-6E8A-4147-A177-3AD203B41FA5}">
                      <a16:colId xmlns:a16="http://schemas.microsoft.com/office/drawing/2014/main" val="1745570670"/>
                    </a:ext>
                  </a:extLst>
                </a:gridCol>
                <a:gridCol w="1254868">
                  <a:extLst>
                    <a:ext uri="{9D8B030D-6E8A-4147-A177-3AD203B41FA5}">
                      <a16:colId xmlns:a16="http://schemas.microsoft.com/office/drawing/2014/main" val="3709567907"/>
                    </a:ext>
                  </a:extLst>
                </a:gridCol>
                <a:gridCol w="1254868">
                  <a:extLst>
                    <a:ext uri="{9D8B030D-6E8A-4147-A177-3AD203B41FA5}">
                      <a16:colId xmlns:a16="http://schemas.microsoft.com/office/drawing/2014/main" val="286544377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 dirty="0" err="1">
                          <a:effectLst/>
                        </a:rPr>
                        <a:t>Regimen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 dirty="0">
                          <a:effectLst/>
                        </a:rPr>
                        <a:t>Time</a:t>
                      </a:r>
                      <a:r>
                        <a:rPr lang="en-US" sz="1100" u="none" strike="noStrike" dirty="0">
                          <a:effectLst/>
                        </a:rPr>
                        <a:t> [m</a:t>
                      </a:r>
                      <a:r>
                        <a:rPr lang="pl-PL" sz="1100" u="none" strike="noStrike" dirty="0">
                          <a:effectLst/>
                        </a:rPr>
                        <a:t>os</a:t>
                      </a:r>
                      <a:r>
                        <a:rPr lang="en-US" sz="1100" u="none" strike="noStrike" dirty="0">
                          <a:effectLst/>
                        </a:rPr>
                        <a:t>]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 dirty="0">
                          <a:effectLst/>
                        </a:rPr>
                        <a:t>Best </a:t>
                      </a:r>
                      <a:r>
                        <a:rPr lang="pl-PL" sz="1100" u="none" strike="noStrike" dirty="0" err="1">
                          <a:effectLst/>
                        </a:rPr>
                        <a:t>response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 dirty="0" err="1">
                          <a:effectLst/>
                        </a:rPr>
                        <a:t>Reson</a:t>
                      </a:r>
                      <a:r>
                        <a:rPr lang="pl-PL" sz="1100" u="none" strike="noStrike" dirty="0">
                          <a:effectLst/>
                        </a:rPr>
                        <a:t> of </a:t>
                      </a:r>
                      <a:r>
                        <a:rPr lang="pl-PL" sz="1100" u="none" strike="noStrike" dirty="0" err="1">
                          <a:effectLst/>
                        </a:rPr>
                        <a:t>discontinuation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243824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VTCD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PR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PR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442777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VRCD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CR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terapia podtrzymująca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2034890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RD - VRD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PD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124591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VRCD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SD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SD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318328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IsaRCD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PD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272785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BCMA CAR-T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PD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215856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DRD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PD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PD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615246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Sd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SD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SD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652512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Veneto- dex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VGPR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VGPR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8051291"/>
                  </a:ext>
                </a:extLst>
              </a:tr>
            </a:tbl>
          </a:graphicData>
        </a:graphic>
      </p:graphicFrame>
      <p:sp>
        <p:nvSpPr>
          <p:cNvPr id="21" name="Rectangle 14">
            <a:extLst>
              <a:ext uri="{FF2B5EF4-FFF2-40B4-BE49-F238E27FC236}">
                <a16:creationId xmlns:a16="http://schemas.microsoft.com/office/drawing/2014/main" id="{7E7E3DDE-B89D-4245-AB2C-93A78D3C0A53}"/>
              </a:ext>
            </a:extLst>
          </p:cNvPr>
          <p:cNvSpPr/>
          <p:nvPr/>
        </p:nvSpPr>
        <p:spPr>
          <a:xfrm>
            <a:off x="1693608" y="6315299"/>
            <a:ext cx="337624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361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Valliani</a:t>
            </a: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 S et al.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Case Rep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Hematol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. 2020;2020:8823877.</a:t>
            </a:r>
            <a:endParaRPr kumimoji="0" lang="pl-PL" sz="1000" b="0" i="0" u="none" strike="noStrike" kern="1200" cap="none" spc="0" normalizeH="0" baseline="0" noProof="0" dirty="0">
              <a:ln>
                <a:noFill/>
              </a:ln>
              <a:solidFill>
                <a:srgbClr val="404B5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47750C59-428C-4E69-AAD1-CA96FC4108F4}"/>
              </a:ext>
            </a:extLst>
          </p:cNvPr>
          <p:cNvSpPr/>
          <p:nvPr/>
        </p:nvSpPr>
        <p:spPr>
          <a:xfrm>
            <a:off x="7997083" y="6132830"/>
            <a:ext cx="34002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361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Yang Y et al.,</a:t>
            </a: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World J Clin Cases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04B5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. 2021;9(5):1175-1183. </a:t>
            </a:r>
          </a:p>
        </p:txBody>
      </p:sp>
    </p:spTree>
    <p:extLst>
      <p:ext uri="{BB962C8B-B14F-4D97-AF65-F5344CB8AC3E}">
        <p14:creationId xmlns:p14="http://schemas.microsoft.com/office/powerpoint/2010/main" val="617847730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097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" y="0"/>
            <a:ext cx="12184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0100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76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Placeholder 8" descr="A picture containing ground, table, food, sitting&#10;&#10;Description generated with very high confidence">
            <a:extLst>
              <a:ext uri="{FF2B5EF4-FFF2-40B4-BE49-F238E27FC236}">
                <a16:creationId xmlns:a16="http://schemas.microsoft.com/office/drawing/2014/main" id="{C3F2A6E8-F7CD-45AE-95DF-14CB2B0B1DB6}"/>
              </a:ext>
            </a:extLst>
          </p:cNvPr>
          <p:cNvPicPr>
            <a:picLocks noGrp="1" noChangeAspect="1" noChangeArrowheads="1"/>
          </p:cNvPicPr>
          <p:nvPr>
            <p:ph type="pic"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3" r="28233"/>
          <a:stretch>
            <a:fillRect/>
          </a:stretch>
        </p:blipFill>
        <p:spPr bwMode="auto">
          <a:xfrm>
            <a:off x="1588" y="0"/>
            <a:ext cx="4464050" cy="686435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11F7E21-37CB-4116-B24A-F8B3F9BA2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550" y="355600"/>
            <a:ext cx="6223000" cy="14287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6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Diagno</a:t>
            </a:r>
            <a:r>
              <a:rPr lang="pl-PL" sz="6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sis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9F8A57-6F29-410F-8C60-D100E2D3F0F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781550" y="1991024"/>
            <a:ext cx="6223000" cy="3733800"/>
          </a:xfrm>
        </p:spPr>
        <p:txBody>
          <a:bodyPr/>
          <a:lstStyle/>
          <a:p>
            <a:pPr algn="l">
              <a:defRPr/>
            </a:pPr>
            <a:r>
              <a:rPr lang="en-US" dirty="0"/>
              <a:t>Current diagnostic criteria and cytogenetic risk</a:t>
            </a:r>
            <a:endParaRPr lang="pl-PL" dirty="0"/>
          </a:p>
          <a:p>
            <a:pPr algn="l">
              <a:defRPr/>
            </a:pPr>
            <a:r>
              <a:rPr lang="pl-PL" dirty="0" err="1"/>
              <a:t>Should</a:t>
            </a:r>
            <a:r>
              <a:rPr lang="pl-PL" dirty="0"/>
              <a:t> we </a:t>
            </a:r>
            <a:r>
              <a:rPr lang="pl-PL" dirty="0" err="1"/>
              <a:t>change</a:t>
            </a:r>
            <a:r>
              <a:rPr lang="pl-PL" dirty="0"/>
              <a:t> the </a:t>
            </a:r>
            <a:r>
              <a:rPr lang="pl-PL" dirty="0" err="1"/>
              <a:t>current</a:t>
            </a:r>
            <a:r>
              <a:rPr lang="pl-PL" dirty="0"/>
              <a:t> </a:t>
            </a:r>
            <a:r>
              <a:rPr lang="pl-PL" dirty="0" err="1"/>
              <a:t>diagnosic</a:t>
            </a:r>
            <a:r>
              <a:rPr lang="pl-PL" dirty="0"/>
              <a:t> </a:t>
            </a:r>
            <a:r>
              <a:rPr lang="pl-PL" dirty="0" err="1"/>
              <a:t>crietria</a:t>
            </a:r>
            <a:r>
              <a:rPr lang="pl-PL" dirty="0"/>
              <a:t>?</a:t>
            </a:r>
          </a:p>
        </p:txBody>
      </p:sp>
      <p:sp>
        <p:nvSpPr>
          <p:cNvPr id="18437" name="Shape 45">
            <a:extLst>
              <a:ext uri="{FF2B5EF4-FFF2-40B4-BE49-F238E27FC236}">
                <a16:creationId xmlns:a16="http://schemas.microsoft.com/office/drawing/2014/main" id="{E951216D-A331-4131-BE88-3B3E8934E592}"/>
              </a:ext>
            </a:extLst>
          </p:cNvPr>
          <p:cNvSpPr>
            <a:spLocks/>
          </p:cNvSpPr>
          <p:nvPr/>
        </p:nvSpPr>
        <p:spPr bwMode="auto">
          <a:xfrm>
            <a:off x="10534650" y="231775"/>
            <a:ext cx="1112838" cy="1428750"/>
          </a:xfrm>
          <a:custGeom>
            <a:avLst/>
            <a:gdLst>
              <a:gd name="T0" fmla="*/ 2147483646 w 20761"/>
              <a:gd name="T1" fmla="*/ 2147483646 h 21596"/>
              <a:gd name="T2" fmla="*/ 2147483646 w 20761"/>
              <a:gd name="T3" fmla="*/ 2147483646 h 21596"/>
              <a:gd name="T4" fmla="*/ 2147483646 w 20761"/>
              <a:gd name="T5" fmla="*/ 2147483646 h 21596"/>
              <a:gd name="T6" fmla="*/ 2147483646 w 20761"/>
              <a:gd name="T7" fmla="*/ 2147483646 h 21596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761" h="21596" extrusionOk="0">
                <a:moveTo>
                  <a:pt x="14803" y="1"/>
                </a:moveTo>
                <a:cubicBezTo>
                  <a:pt x="14630" y="5"/>
                  <a:pt x="14458" y="60"/>
                  <a:pt x="14331" y="164"/>
                </a:cubicBezTo>
                <a:lnTo>
                  <a:pt x="13534" y="815"/>
                </a:lnTo>
                <a:lnTo>
                  <a:pt x="14728" y="1662"/>
                </a:lnTo>
                <a:lnTo>
                  <a:pt x="15527" y="1011"/>
                </a:lnTo>
                <a:cubicBezTo>
                  <a:pt x="15654" y="907"/>
                  <a:pt x="15713" y="774"/>
                  <a:pt x="15707" y="642"/>
                </a:cubicBezTo>
                <a:cubicBezTo>
                  <a:pt x="15701" y="510"/>
                  <a:pt x="15629" y="380"/>
                  <a:pt x="15492" y="283"/>
                </a:cubicBezTo>
                <a:lnTo>
                  <a:pt x="15291" y="139"/>
                </a:lnTo>
                <a:cubicBezTo>
                  <a:pt x="15154" y="42"/>
                  <a:pt x="14977" y="-4"/>
                  <a:pt x="14803" y="1"/>
                </a:cubicBezTo>
                <a:close/>
                <a:moveTo>
                  <a:pt x="12624" y="778"/>
                </a:moveTo>
                <a:cubicBezTo>
                  <a:pt x="12444" y="782"/>
                  <a:pt x="12265" y="839"/>
                  <a:pt x="12132" y="947"/>
                </a:cubicBezTo>
                <a:lnTo>
                  <a:pt x="5743" y="6156"/>
                </a:lnTo>
                <a:lnTo>
                  <a:pt x="8262" y="7942"/>
                </a:lnTo>
                <a:lnTo>
                  <a:pt x="11192" y="5552"/>
                </a:lnTo>
                <a:cubicBezTo>
                  <a:pt x="12104" y="5930"/>
                  <a:pt x="13267" y="5834"/>
                  <a:pt x="14039" y="5247"/>
                </a:cubicBezTo>
                <a:cubicBezTo>
                  <a:pt x="14250" y="5086"/>
                  <a:pt x="14406" y="4900"/>
                  <a:pt x="14522" y="4705"/>
                </a:cubicBezTo>
                <a:cubicBezTo>
                  <a:pt x="15435" y="4957"/>
                  <a:pt x="16294" y="5357"/>
                  <a:pt x="17027" y="5914"/>
                </a:cubicBezTo>
                <a:cubicBezTo>
                  <a:pt x="19712" y="7955"/>
                  <a:pt x="19712" y="11265"/>
                  <a:pt x="17027" y="13306"/>
                </a:cubicBezTo>
                <a:cubicBezTo>
                  <a:pt x="16202" y="13933"/>
                  <a:pt x="15218" y="14363"/>
                  <a:pt x="14174" y="14605"/>
                </a:cubicBezTo>
                <a:cubicBezTo>
                  <a:pt x="14128" y="14563"/>
                  <a:pt x="14090" y="14518"/>
                  <a:pt x="14039" y="14479"/>
                </a:cubicBezTo>
                <a:cubicBezTo>
                  <a:pt x="13569" y="14122"/>
                  <a:pt x="12954" y="13944"/>
                  <a:pt x="12339" y="13944"/>
                </a:cubicBezTo>
                <a:cubicBezTo>
                  <a:pt x="11723" y="13944"/>
                  <a:pt x="11108" y="14122"/>
                  <a:pt x="10638" y="14479"/>
                </a:cubicBezTo>
                <a:cubicBezTo>
                  <a:pt x="10564" y="14535"/>
                  <a:pt x="10505" y="14599"/>
                  <a:pt x="10443" y="14660"/>
                </a:cubicBezTo>
                <a:cubicBezTo>
                  <a:pt x="9295" y="14436"/>
                  <a:pt x="8207" y="13989"/>
                  <a:pt x="7308" y="13306"/>
                </a:cubicBezTo>
                <a:cubicBezTo>
                  <a:pt x="6830" y="12941"/>
                  <a:pt x="6447" y="12535"/>
                  <a:pt x="6140" y="12104"/>
                </a:cubicBezTo>
                <a:lnTo>
                  <a:pt x="9921" y="12104"/>
                </a:lnTo>
                <a:cubicBezTo>
                  <a:pt x="10153" y="12104"/>
                  <a:pt x="10340" y="11960"/>
                  <a:pt x="10340" y="11784"/>
                </a:cubicBezTo>
                <a:cubicBezTo>
                  <a:pt x="10340" y="11608"/>
                  <a:pt x="10153" y="11466"/>
                  <a:pt x="9921" y="11466"/>
                </a:cubicBezTo>
                <a:lnTo>
                  <a:pt x="5748" y="11466"/>
                </a:lnTo>
                <a:lnTo>
                  <a:pt x="3914" y="11466"/>
                </a:lnTo>
                <a:lnTo>
                  <a:pt x="419" y="11466"/>
                </a:lnTo>
                <a:cubicBezTo>
                  <a:pt x="187" y="11466"/>
                  <a:pt x="1" y="11608"/>
                  <a:pt x="0" y="11784"/>
                </a:cubicBezTo>
                <a:cubicBezTo>
                  <a:pt x="0" y="11960"/>
                  <a:pt x="187" y="12104"/>
                  <a:pt x="419" y="12104"/>
                </a:cubicBezTo>
                <a:lnTo>
                  <a:pt x="4212" y="12104"/>
                </a:lnTo>
                <a:cubicBezTo>
                  <a:pt x="4631" y="12894"/>
                  <a:pt x="5251" y="13635"/>
                  <a:pt x="6093" y="14275"/>
                </a:cubicBezTo>
                <a:cubicBezTo>
                  <a:pt x="7203" y="15119"/>
                  <a:pt x="8542" y="15674"/>
                  <a:pt x="9958" y="15958"/>
                </a:cubicBezTo>
                <a:cubicBezTo>
                  <a:pt x="9992" y="16215"/>
                  <a:pt x="10094" y="16465"/>
                  <a:pt x="10271" y="16694"/>
                </a:cubicBezTo>
                <a:lnTo>
                  <a:pt x="10271" y="18268"/>
                </a:lnTo>
                <a:cubicBezTo>
                  <a:pt x="10271" y="18276"/>
                  <a:pt x="10272" y="18285"/>
                  <a:pt x="10273" y="18294"/>
                </a:cubicBezTo>
                <a:cubicBezTo>
                  <a:pt x="10274" y="18302"/>
                  <a:pt x="10277" y="18310"/>
                  <a:pt x="10278" y="18318"/>
                </a:cubicBezTo>
                <a:lnTo>
                  <a:pt x="5277" y="18318"/>
                </a:lnTo>
                <a:cubicBezTo>
                  <a:pt x="4993" y="18318"/>
                  <a:pt x="4736" y="18407"/>
                  <a:pt x="4550" y="18548"/>
                </a:cubicBezTo>
                <a:cubicBezTo>
                  <a:pt x="4363" y="18690"/>
                  <a:pt x="4247" y="18885"/>
                  <a:pt x="4247" y="19102"/>
                </a:cubicBezTo>
                <a:lnTo>
                  <a:pt x="4247" y="20812"/>
                </a:lnTo>
                <a:cubicBezTo>
                  <a:pt x="4247" y="21029"/>
                  <a:pt x="4363" y="21224"/>
                  <a:pt x="4550" y="21366"/>
                </a:cubicBezTo>
                <a:cubicBezTo>
                  <a:pt x="4736" y="21508"/>
                  <a:pt x="4993" y="21596"/>
                  <a:pt x="5277" y="21596"/>
                </a:cubicBezTo>
                <a:lnTo>
                  <a:pt x="19398" y="21596"/>
                </a:lnTo>
                <a:cubicBezTo>
                  <a:pt x="19682" y="21596"/>
                  <a:pt x="19939" y="21508"/>
                  <a:pt x="20125" y="21366"/>
                </a:cubicBezTo>
                <a:cubicBezTo>
                  <a:pt x="20312" y="21224"/>
                  <a:pt x="20428" y="21029"/>
                  <a:pt x="20428" y="20812"/>
                </a:cubicBezTo>
                <a:lnTo>
                  <a:pt x="20428" y="19102"/>
                </a:lnTo>
                <a:cubicBezTo>
                  <a:pt x="20428" y="18885"/>
                  <a:pt x="20312" y="18690"/>
                  <a:pt x="20125" y="18548"/>
                </a:cubicBezTo>
                <a:cubicBezTo>
                  <a:pt x="19939" y="18407"/>
                  <a:pt x="19682" y="18318"/>
                  <a:pt x="19398" y="18318"/>
                </a:cubicBezTo>
                <a:lnTo>
                  <a:pt x="14397" y="18318"/>
                </a:lnTo>
                <a:cubicBezTo>
                  <a:pt x="14398" y="18310"/>
                  <a:pt x="14401" y="18302"/>
                  <a:pt x="14402" y="18294"/>
                </a:cubicBezTo>
                <a:cubicBezTo>
                  <a:pt x="14403" y="18285"/>
                  <a:pt x="14404" y="18276"/>
                  <a:pt x="14404" y="18268"/>
                </a:cubicBezTo>
                <a:lnTo>
                  <a:pt x="14404" y="16694"/>
                </a:lnTo>
                <a:cubicBezTo>
                  <a:pt x="14599" y="16442"/>
                  <a:pt x="14708" y="16163"/>
                  <a:pt x="14730" y="15880"/>
                </a:cubicBezTo>
                <a:cubicBezTo>
                  <a:pt x="16016" y="15578"/>
                  <a:pt x="17227" y="15049"/>
                  <a:pt x="18245" y="14275"/>
                </a:cubicBezTo>
                <a:cubicBezTo>
                  <a:pt x="21600" y="11724"/>
                  <a:pt x="21600" y="7589"/>
                  <a:pt x="18245" y="5038"/>
                </a:cubicBezTo>
                <a:cubicBezTo>
                  <a:pt x="17198" y="4242"/>
                  <a:pt x="15947" y="3701"/>
                  <a:pt x="14621" y="3404"/>
                </a:cubicBezTo>
                <a:cubicBezTo>
                  <a:pt x="14558" y="3253"/>
                  <a:pt x="14476" y="3107"/>
                  <a:pt x="14361" y="2970"/>
                </a:cubicBezTo>
                <a:lnTo>
                  <a:pt x="14651" y="2733"/>
                </a:lnTo>
                <a:cubicBezTo>
                  <a:pt x="14783" y="2625"/>
                  <a:pt x="14846" y="2487"/>
                  <a:pt x="14840" y="2349"/>
                </a:cubicBezTo>
                <a:cubicBezTo>
                  <a:pt x="14834" y="2212"/>
                  <a:pt x="14759" y="2077"/>
                  <a:pt x="14616" y="1976"/>
                </a:cubicBezTo>
                <a:lnTo>
                  <a:pt x="13129" y="921"/>
                </a:lnTo>
                <a:cubicBezTo>
                  <a:pt x="12986" y="820"/>
                  <a:pt x="12805" y="773"/>
                  <a:pt x="12624" y="778"/>
                </a:cubicBezTo>
                <a:close/>
                <a:moveTo>
                  <a:pt x="12339" y="3171"/>
                </a:moveTo>
                <a:cubicBezTo>
                  <a:pt x="12602" y="3171"/>
                  <a:pt x="12865" y="3246"/>
                  <a:pt x="13066" y="3399"/>
                </a:cubicBezTo>
                <a:cubicBezTo>
                  <a:pt x="13469" y="3705"/>
                  <a:pt x="13469" y="4201"/>
                  <a:pt x="13066" y="4507"/>
                </a:cubicBezTo>
                <a:cubicBezTo>
                  <a:pt x="12664" y="4813"/>
                  <a:pt x="12013" y="4813"/>
                  <a:pt x="11611" y="4507"/>
                </a:cubicBezTo>
                <a:cubicBezTo>
                  <a:pt x="11208" y="4201"/>
                  <a:pt x="11208" y="3705"/>
                  <a:pt x="11611" y="3399"/>
                </a:cubicBezTo>
                <a:cubicBezTo>
                  <a:pt x="11812" y="3246"/>
                  <a:pt x="12075" y="3171"/>
                  <a:pt x="12339" y="3171"/>
                </a:cubicBezTo>
                <a:close/>
                <a:moveTo>
                  <a:pt x="5084" y="6347"/>
                </a:moveTo>
                <a:cubicBezTo>
                  <a:pt x="4904" y="6352"/>
                  <a:pt x="4725" y="6409"/>
                  <a:pt x="4593" y="6517"/>
                </a:cubicBezTo>
                <a:lnTo>
                  <a:pt x="2954" y="7852"/>
                </a:lnTo>
                <a:cubicBezTo>
                  <a:pt x="2822" y="7960"/>
                  <a:pt x="2759" y="8099"/>
                  <a:pt x="2765" y="8236"/>
                </a:cubicBezTo>
                <a:cubicBezTo>
                  <a:pt x="2772" y="8373"/>
                  <a:pt x="2849" y="8508"/>
                  <a:pt x="2991" y="8609"/>
                </a:cubicBezTo>
                <a:lnTo>
                  <a:pt x="5239" y="10203"/>
                </a:lnTo>
                <a:cubicBezTo>
                  <a:pt x="5381" y="10303"/>
                  <a:pt x="5564" y="10351"/>
                  <a:pt x="5743" y="10346"/>
                </a:cubicBezTo>
                <a:cubicBezTo>
                  <a:pt x="5923" y="10341"/>
                  <a:pt x="6100" y="10285"/>
                  <a:pt x="6233" y="10176"/>
                </a:cubicBezTo>
                <a:lnTo>
                  <a:pt x="7871" y="8841"/>
                </a:lnTo>
                <a:cubicBezTo>
                  <a:pt x="8004" y="8733"/>
                  <a:pt x="8066" y="8595"/>
                  <a:pt x="8060" y="8458"/>
                </a:cubicBezTo>
                <a:cubicBezTo>
                  <a:pt x="8054" y="8321"/>
                  <a:pt x="7979" y="8185"/>
                  <a:pt x="7836" y="8084"/>
                </a:cubicBezTo>
                <a:lnTo>
                  <a:pt x="5589" y="6491"/>
                </a:lnTo>
                <a:cubicBezTo>
                  <a:pt x="5446" y="6390"/>
                  <a:pt x="5264" y="6342"/>
                  <a:pt x="5084" y="6347"/>
                </a:cubicBezTo>
                <a:close/>
                <a:moveTo>
                  <a:pt x="12339" y="14988"/>
                </a:moveTo>
                <a:cubicBezTo>
                  <a:pt x="12602" y="14988"/>
                  <a:pt x="12865" y="15064"/>
                  <a:pt x="13066" y="15217"/>
                </a:cubicBezTo>
                <a:cubicBezTo>
                  <a:pt x="13469" y="15523"/>
                  <a:pt x="13469" y="16019"/>
                  <a:pt x="13066" y="16325"/>
                </a:cubicBezTo>
                <a:cubicBezTo>
                  <a:pt x="12664" y="16631"/>
                  <a:pt x="12013" y="16631"/>
                  <a:pt x="11611" y="16325"/>
                </a:cubicBezTo>
                <a:cubicBezTo>
                  <a:pt x="11208" y="16019"/>
                  <a:pt x="11208" y="15523"/>
                  <a:pt x="11611" y="15217"/>
                </a:cubicBezTo>
                <a:cubicBezTo>
                  <a:pt x="11812" y="15064"/>
                  <a:pt x="12075" y="14988"/>
                  <a:pt x="12339" y="1498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12192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0150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84" y="310551"/>
            <a:ext cx="4511532" cy="64008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593" y="90133"/>
            <a:ext cx="4666891" cy="662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339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Obraz 3" descr="cid:image003.jpg@01D7B12C.1641D710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674938"/>
            <a:ext cx="2268538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553" y="32828"/>
            <a:ext cx="1797576" cy="239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Obraz 6" descr="cid:43352242-fb62-4c45-9859-5153da02310e@ds.aphp.fr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9" y="4694239"/>
            <a:ext cx="1470025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Obraz 7" descr="cid:BF510DD5-B955-4D76-9FD8-2ADCF7751126"/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09570" y="3993358"/>
            <a:ext cx="3140075" cy="23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Obraz 8" descr="cid:41974DAC-FD0E-4647-8C75-03B6F69A8039"/>
          <p:cNvPicPr>
            <a:picLocks noChangeAspect="1" noChangeArrowheads="1"/>
          </p:cNvPicPr>
          <p:nvPr/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67875" y="2763848"/>
            <a:ext cx="2111376" cy="1641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Obraz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001" y="188640"/>
            <a:ext cx="2400514" cy="319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Obraz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1" y="0"/>
            <a:ext cx="1895475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8" descr="Image.jpeg"/>
          <p:cNvPicPr/>
          <p:nvPr/>
        </p:nvPicPr>
        <p:blipFill>
          <a:blip r:embed="rId13" r:link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4739557"/>
            <a:ext cx="1656184" cy="19898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1022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indoor, shelf&#10;&#10;Description generated with high confidence">
            <a:extLst>
              <a:ext uri="{FF2B5EF4-FFF2-40B4-BE49-F238E27FC236}">
                <a16:creationId xmlns:a16="http://schemas.microsoft.com/office/drawing/2014/main" id="{297444BD-DD79-40D5-B14D-1CF93C01BBE7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0" r="28030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44B8A0-4DA6-4396-B336-C39ACBDF4E6F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284469" y="1384300"/>
            <a:ext cx="6223001" cy="3733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Thank you very much for your attention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07186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35" y="3392180"/>
            <a:ext cx="5525668" cy="338137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717" y="86264"/>
            <a:ext cx="6720476" cy="317524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721" y="3476444"/>
            <a:ext cx="4112453" cy="321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1429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A8B996-3893-4E23-800C-6D5D0D1F8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4552" y="-366698"/>
            <a:ext cx="8674100" cy="14287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l-PL" cap="none" dirty="0" err="1">
                <a:latin typeface="Arial" panose="020B0604020202020204" pitchFamily="34" charset="0"/>
                <a:cs typeface="Arial" panose="020B0604020202020204" pitchFamily="34" charset="0"/>
              </a:rPr>
              <a:t>Diagnostic</a:t>
            </a:r>
            <a:r>
              <a:rPr lang="pl-PL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cap="none" dirty="0" err="1">
                <a:latin typeface="Arial" panose="020B0604020202020204" pitchFamily="34" charset="0"/>
                <a:cs typeface="Arial" panose="020B0604020202020204" pitchFamily="34" charset="0"/>
              </a:rPr>
              <a:t>criteria</a:t>
            </a:r>
            <a:endParaRPr lang="en-US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59" name="Shape 45">
            <a:extLst>
              <a:ext uri="{FF2B5EF4-FFF2-40B4-BE49-F238E27FC236}">
                <a16:creationId xmlns:a16="http://schemas.microsoft.com/office/drawing/2014/main" id="{C7ADACE0-080B-46DA-AD6A-A10E6D480E58}"/>
              </a:ext>
            </a:extLst>
          </p:cNvPr>
          <p:cNvSpPr>
            <a:spLocks/>
          </p:cNvSpPr>
          <p:nvPr/>
        </p:nvSpPr>
        <p:spPr bwMode="auto">
          <a:xfrm>
            <a:off x="214313" y="106363"/>
            <a:ext cx="1112837" cy="1428750"/>
          </a:xfrm>
          <a:custGeom>
            <a:avLst/>
            <a:gdLst>
              <a:gd name="T0" fmla="*/ 2147483646 w 20761"/>
              <a:gd name="T1" fmla="*/ 2147483646 h 21596"/>
              <a:gd name="T2" fmla="*/ 2147483646 w 20761"/>
              <a:gd name="T3" fmla="*/ 2147483646 h 21596"/>
              <a:gd name="T4" fmla="*/ 2147483646 w 20761"/>
              <a:gd name="T5" fmla="*/ 2147483646 h 21596"/>
              <a:gd name="T6" fmla="*/ 2147483646 w 20761"/>
              <a:gd name="T7" fmla="*/ 2147483646 h 21596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761" h="21596" extrusionOk="0">
                <a:moveTo>
                  <a:pt x="14803" y="1"/>
                </a:moveTo>
                <a:cubicBezTo>
                  <a:pt x="14630" y="5"/>
                  <a:pt x="14458" y="60"/>
                  <a:pt x="14331" y="164"/>
                </a:cubicBezTo>
                <a:lnTo>
                  <a:pt x="13534" y="815"/>
                </a:lnTo>
                <a:lnTo>
                  <a:pt x="14728" y="1662"/>
                </a:lnTo>
                <a:lnTo>
                  <a:pt x="15527" y="1011"/>
                </a:lnTo>
                <a:cubicBezTo>
                  <a:pt x="15654" y="907"/>
                  <a:pt x="15713" y="774"/>
                  <a:pt x="15707" y="642"/>
                </a:cubicBezTo>
                <a:cubicBezTo>
                  <a:pt x="15701" y="510"/>
                  <a:pt x="15629" y="380"/>
                  <a:pt x="15492" y="283"/>
                </a:cubicBezTo>
                <a:lnTo>
                  <a:pt x="15291" y="139"/>
                </a:lnTo>
                <a:cubicBezTo>
                  <a:pt x="15154" y="42"/>
                  <a:pt x="14977" y="-4"/>
                  <a:pt x="14803" y="1"/>
                </a:cubicBezTo>
                <a:close/>
                <a:moveTo>
                  <a:pt x="12624" y="778"/>
                </a:moveTo>
                <a:cubicBezTo>
                  <a:pt x="12444" y="782"/>
                  <a:pt x="12265" y="839"/>
                  <a:pt x="12132" y="947"/>
                </a:cubicBezTo>
                <a:lnTo>
                  <a:pt x="5743" y="6156"/>
                </a:lnTo>
                <a:lnTo>
                  <a:pt x="8262" y="7942"/>
                </a:lnTo>
                <a:lnTo>
                  <a:pt x="11192" y="5552"/>
                </a:lnTo>
                <a:cubicBezTo>
                  <a:pt x="12104" y="5930"/>
                  <a:pt x="13267" y="5834"/>
                  <a:pt x="14039" y="5247"/>
                </a:cubicBezTo>
                <a:cubicBezTo>
                  <a:pt x="14250" y="5086"/>
                  <a:pt x="14406" y="4900"/>
                  <a:pt x="14522" y="4705"/>
                </a:cubicBezTo>
                <a:cubicBezTo>
                  <a:pt x="15435" y="4957"/>
                  <a:pt x="16294" y="5357"/>
                  <a:pt x="17027" y="5914"/>
                </a:cubicBezTo>
                <a:cubicBezTo>
                  <a:pt x="19712" y="7955"/>
                  <a:pt x="19712" y="11265"/>
                  <a:pt x="17027" y="13306"/>
                </a:cubicBezTo>
                <a:cubicBezTo>
                  <a:pt x="16202" y="13933"/>
                  <a:pt x="15218" y="14363"/>
                  <a:pt x="14174" y="14605"/>
                </a:cubicBezTo>
                <a:cubicBezTo>
                  <a:pt x="14128" y="14563"/>
                  <a:pt x="14090" y="14518"/>
                  <a:pt x="14039" y="14479"/>
                </a:cubicBezTo>
                <a:cubicBezTo>
                  <a:pt x="13569" y="14122"/>
                  <a:pt x="12954" y="13944"/>
                  <a:pt x="12339" y="13944"/>
                </a:cubicBezTo>
                <a:cubicBezTo>
                  <a:pt x="11723" y="13944"/>
                  <a:pt x="11108" y="14122"/>
                  <a:pt x="10638" y="14479"/>
                </a:cubicBezTo>
                <a:cubicBezTo>
                  <a:pt x="10564" y="14535"/>
                  <a:pt x="10505" y="14599"/>
                  <a:pt x="10443" y="14660"/>
                </a:cubicBezTo>
                <a:cubicBezTo>
                  <a:pt x="9295" y="14436"/>
                  <a:pt x="8207" y="13989"/>
                  <a:pt x="7308" y="13306"/>
                </a:cubicBezTo>
                <a:cubicBezTo>
                  <a:pt x="6830" y="12941"/>
                  <a:pt x="6447" y="12535"/>
                  <a:pt x="6140" y="12104"/>
                </a:cubicBezTo>
                <a:lnTo>
                  <a:pt x="9921" y="12104"/>
                </a:lnTo>
                <a:cubicBezTo>
                  <a:pt x="10153" y="12104"/>
                  <a:pt x="10340" y="11960"/>
                  <a:pt x="10340" y="11784"/>
                </a:cubicBezTo>
                <a:cubicBezTo>
                  <a:pt x="10340" y="11608"/>
                  <a:pt x="10153" y="11466"/>
                  <a:pt x="9921" y="11466"/>
                </a:cubicBezTo>
                <a:lnTo>
                  <a:pt x="5748" y="11466"/>
                </a:lnTo>
                <a:lnTo>
                  <a:pt x="3914" y="11466"/>
                </a:lnTo>
                <a:lnTo>
                  <a:pt x="419" y="11466"/>
                </a:lnTo>
                <a:cubicBezTo>
                  <a:pt x="187" y="11466"/>
                  <a:pt x="1" y="11608"/>
                  <a:pt x="0" y="11784"/>
                </a:cubicBezTo>
                <a:cubicBezTo>
                  <a:pt x="0" y="11960"/>
                  <a:pt x="187" y="12104"/>
                  <a:pt x="419" y="12104"/>
                </a:cubicBezTo>
                <a:lnTo>
                  <a:pt x="4212" y="12104"/>
                </a:lnTo>
                <a:cubicBezTo>
                  <a:pt x="4631" y="12894"/>
                  <a:pt x="5251" y="13635"/>
                  <a:pt x="6093" y="14275"/>
                </a:cubicBezTo>
                <a:cubicBezTo>
                  <a:pt x="7203" y="15119"/>
                  <a:pt x="8542" y="15674"/>
                  <a:pt x="9958" y="15958"/>
                </a:cubicBezTo>
                <a:cubicBezTo>
                  <a:pt x="9992" y="16215"/>
                  <a:pt x="10094" y="16465"/>
                  <a:pt x="10271" y="16694"/>
                </a:cubicBezTo>
                <a:lnTo>
                  <a:pt x="10271" y="18268"/>
                </a:lnTo>
                <a:cubicBezTo>
                  <a:pt x="10271" y="18276"/>
                  <a:pt x="10272" y="18285"/>
                  <a:pt x="10273" y="18294"/>
                </a:cubicBezTo>
                <a:cubicBezTo>
                  <a:pt x="10274" y="18302"/>
                  <a:pt x="10277" y="18310"/>
                  <a:pt x="10278" y="18318"/>
                </a:cubicBezTo>
                <a:lnTo>
                  <a:pt x="5277" y="18318"/>
                </a:lnTo>
                <a:cubicBezTo>
                  <a:pt x="4993" y="18318"/>
                  <a:pt x="4736" y="18407"/>
                  <a:pt x="4550" y="18548"/>
                </a:cubicBezTo>
                <a:cubicBezTo>
                  <a:pt x="4363" y="18690"/>
                  <a:pt x="4247" y="18885"/>
                  <a:pt x="4247" y="19102"/>
                </a:cubicBezTo>
                <a:lnTo>
                  <a:pt x="4247" y="20812"/>
                </a:lnTo>
                <a:cubicBezTo>
                  <a:pt x="4247" y="21029"/>
                  <a:pt x="4363" y="21224"/>
                  <a:pt x="4550" y="21366"/>
                </a:cubicBezTo>
                <a:cubicBezTo>
                  <a:pt x="4736" y="21508"/>
                  <a:pt x="4993" y="21596"/>
                  <a:pt x="5277" y="21596"/>
                </a:cubicBezTo>
                <a:lnTo>
                  <a:pt x="19398" y="21596"/>
                </a:lnTo>
                <a:cubicBezTo>
                  <a:pt x="19682" y="21596"/>
                  <a:pt x="19939" y="21508"/>
                  <a:pt x="20125" y="21366"/>
                </a:cubicBezTo>
                <a:cubicBezTo>
                  <a:pt x="20312" y="21224"/>
                  <a:pt x="20428" y="21029"/>
                  <a:pt x="20428" y="20812"/>
                </a:cubicBezTo>
                <a:lnTo>
                  <a:pt x="20428" y="19102"/>
                </a:lnTo>
                <a:cubicBezTo>
                  <a:pt x="20428" y="18885"/>
                  <a:pt x="20312" y="18690"/>
                  <a:pt x="20125" y="18548"/>
                </a:cubicBezTo>
                <a:cubicBezTo>
                  <a:pt x="19939" y="18407"/>
                  <a:pt x="19682" y="18318"/>
                  <a:pt x="19398" y="18318"/>
                </a:cubicBezTo>
                <a:lnTo>
                  <a:pt x="14397" y="18318"/>
                </a:lnTo>
                <a:cubicBezTo>
                  <a:pt x="14398" y="18310"/>
                  <a:pt x="14401" y="18302"/>
                  <a:pt x="14402" y="18294"/>
                </a:cubicBezTo>
                <a:cubicBezTo>
                  <a:pt x="14403" y="18285"/>
                  <a:pt x="14404" y="18276"/>
                  <a:pt x="14404" y="18268"/>
                </a:cubicBezTo>
                <a:lnTo>
                  <a:pt x="14404" y="16694"/>
                </a:lnTo>
                <a:cubicBezTo>
                  <a:pt x="14599" y="16442"/>
                  <a:pt x="14708" y="16163"/>
                  <a:pt x="14730" y="15880"/>
                </a:cubicBezTo>
                <a:cubicBezTo>
                  <a:pt x="16016" y="15578"/>
                  <a:pt x="17227" y="15049"/>
                  <a:pt x="18245" y="14275"/>
                </a:cubicBezTo>
                <a:cubicBezTo>
                  <a:pt x="21600" y="11724"/>
                  <a:pt x="21600" y="7589"/>
                  <a:pt x="18245" y="5038"/>
                </a:cubicBezTo>
                <a:cubicBezTo>
                  <a:pt x="17198" y="4242"/>
                  <a:pt x="15947" y="3701"/>
                  <a:pt x="14621" y="3404"/>
                </a:cubicBezTo>
                <a:cubicBezTo>
                  <a:pt x="14558" y="3253"/>
                  <a:pt x="14476" y="3107"/>
                  <a:pt x="14361" y="2970"/>
                </a:cubicBezTo>
                <a:lnTo>
                  <a:pt x="14651" y="2733"/>
                </a:lnTo>
                <a:cubicBezTo>
                  <a:pt x="14783" y="2625"/>
                  <a:pt x="14846" y="2487"/>
                  <a:pt x="14840" y="2349"/>
                </a:cubicBezTo>
                <a:cubicBezTo>
                  <a:pt x="14834" y="2212"/>
                  <a:pt x="14759" y="2077"/>
                  <a:pt x="14616" y="1976"/>
                </a:cubicBezTo>
                <a:lnTo>
                  <a:pt x="13129" y="921"/>
                </a:lnTo>
                <a:cubicBezTo>
                  <a:pt x="12986" y="820"/>
                  <a:pt x="12805" y="773"/>
                  <a:pt x="12624" y="778"/>
                </a:cubicBezTo>
                <a:close/>
                <a:moveTo>
                  <a:pt x="12339" y="3171"/>
                </a:moveTo>
                <a:cubicBezTo>
                  <a:pt x="12602" y="3171"/>
                  <a:pt x="12865" y="3246"/>
                  <a:pt x="13066" y="3399"/>
                </a:cubicBezTo>
                <a:cubicBezTo>
                  <a:pt x="13469" y="3705"/>
                  <a:pt x="13469" y="4201"/>
                  <a:pt x="13066" y="4507"/>
                </a:cubicBezTo>
                <a:cubicBezTo>
                  <a:pt x="12664" y="4813"/>
                  <a:pt x="12013" y="4813"/>
                  <a:pt x="11611" y="4507"/>
                </a:cubicBezTo>
                <a:cubicBezTo>
                  <a:pt x="11208" y="4201"/>
                  <a:pt x="11208" y="3705"/>
                  <a:pt x="11611" y="3399"/>
                </a:cubicBezTo>
                <a:cubicBezTo>
                  <a:pt x="11812" y="3246"/>
                  <a:pt x="12075" y="3171"/>
                  <a:pt x="12339" y="3171"/>
                </a:cubicBezTo>
                <a:close/>
                <a:moveTo>
                  <a:pt x="5084" y="6347"/>
                </a:moveTo>
                <a:cubicBezTo>
                  <a:pt x="4904" y="6352"/>
                  <a:pt x="4725" y="6409"/>
                  <a:pt x="4593" y="6517"/>
                </a:cubicBezTo>
                <a:lnTo>
                  <a:pt x="2954" y="7852"/>
                </a:lnTo>
                <a:cubicBezTo>
                  <a:pt x="2822" y="7960"/>
                  <a:pt x="2759" y="8099"/>
                  <a:pt x="2765" y="8236"/>
                </a:cubicBezTo>
                <a:cubicBezTo>
                  <a:pt x="2772" y="8373"/>
                  <a:pt x="2849" y="8508"/>
                  <a:pt x="2991" y="8609"/>
                </a:cubicBezTo>
                <a:lnTo>
                  <a:pt x="5239" y="10203"/>
                </a:lnTo>
                <a:cubicBezTo>
                  <a:pt x="5381" y="10303"/>
                  <a:pt x="5564" y="10351"/>
                  <a:pt x="5743" y="10346"/>
                </a:cubicBezTo>
                <a:cubicBezTo>
                  <a:pt x="5923" y="10341"/>
                  <a:pt x="6100" y="10285"/>
                  <a:pt x="6233" y="10176"/>
                </a:cubicBezTo>
                <a:lnTo>
                  <a:pt x="7871" y="8841"/>
                </a:lnTo>
                <a:cubicBezTo>
                  <a:pt x="8004" y="8733"/>
                  <a:pt x="8066" y="8595"/>
                  <a:pt x="8060" y="8458"/>
                </a:cubicBezTo>
                <a:cubicBezTo>
                  <a:pt x="8054" y="8321"/>
                  <a:pt x="7979" y="8185"/>
                  <a:pt x="7836" y="8084"/>
                </a:cubicBezTo>
                <a:lnTo>
                  <a:pt x="5589" y="6491"/>
                </a:lnTo>
                <a:cubicBezTo>
                  <a:pt x="5446" y="6390"/>
                  <a:pt x="5264" y="6342"/>
                  <a:pt x="5084" y="6347"/>
                </a:cubicBezTo>
                <a:close/>
                <a:moveTo>
                  <a:pt x="12339" y="14988"/>
                </a:moveTo>
                <a:cubicBezTo>
                  <a:pt x="12602" y="14988"/>
                  <a:pt x="12865" y="15064"/>
                  <a:pt x="13066" y="15217"/>
                </a:cubicBezTo>
                <a:cubicBezTo>
                  <a:pt x="13469" y="15523"/>
                  <a:pt x="13469" y="16019"/>
                  <a:pt x="13066" y="16325"/>
                </a:cubicBezTo>
                <a:cubicBezTo>
                  <a:pt x="12664" y="16631"/>
                  <a:pt x="12013" y="16631"/>
                  <a:pt x="11611" y="16325"/>
                </a:cubicBezTo>
                <a:cubicBezTo>
                  <a:pt x="11208" y="16019"/>
                  <a:pt x="11208" y="15523"/>
                  <a:pt x="11611" y="15217"/>
                </a:cubicBezTo>
                <a:cubicBezTo>
                  <a:pt x="11812" y="15064"/>
                  <a:pt x="12075" y="14988"/>
                  <a:pt x="12339" y="1498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grpSp>
        <p:nvGrpSpPr>
          <p:cNvPr id="19460" name="Grupuj">
            <a:extLst>
              <a:ext uri="{FF2B5EF4-FFF2-40B4-BE49-F238E27FC236}">
                <a16:creationId xmlns:a16="http://schemas.microsoft.com/office/drawing/2014/main" id="{F6312340-00CF-4F35-B090-A160FD2CB2B1}"/>
              </a:ext>
            </a:extLst>
          </p:cNvPr>
          <p:cNvGrpSpPr>
            <a:grpSpLocks noChangeAspect="1"/>
          </p:cNvGrpSpPr>
          <p:nvPr/>
        </p:nvGrpSpPr>
        <p:grpSpPr bwMode="auto">
          <a:xfrm flipH="1">
            <a:off x="7248525" y="2301875"/>
            <a:ext cx="4438653" cy="3314701"/>
            <a:chOff x="-5" y="0"/>
            <a:chExt cx="5899528" cy="4406712"/>
          </a:xfrm>
        </p:grpSpPr>
        <p:grpSp>
          <p:nvGrpSpPr>
            <p:cNvPr id="19472" name="Grupuj">
              <a:extLst>
                <a:ext uri="{FF2B5EF4-FFF2-40B4-BE49-F238E27FC236}">
                  <a16:creationId xmlns:a16="http://schemas.microsoft.com/office/drawing/2014/main" id="{2A7A6C8F-BF6C-4E43-B81D-5454358E4863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-5" y="312354"/>
              <a:ext cx="5677565" cy="4094358"/>
              <a:chOff x="-481988" y="4776"/>
              <a:chExt cx="5677559" cy="4094356"/>
            </a:xfrm>
          </p:grpSpPr>
          <p:sp>
            <p:nvSpPr>
              <p:cNvPr id="12" name="Kształt">
                <a:extLst>
                  <a:ext uri="{FF2B5EF4-FFF2-40B4-BE49-F238E27FC236}">
                    <a16:creationId xmlns:a16="http://schemas.microsoft.com/office/drawing/2014/main" id="{365BD914-0439-4184-9996-D788F0B5EF49}"/>
                  </a:ext>
                </a:extLst>
              </p:cNvPr>
              <p:cNvSpPr/>
              <p:nvPr/>
            </p:nvSpPr>
            <p:spPr>
              <a:xfrm>
                <a:off x="2243701" y="4776"/>
                <a:ext cx="2947650" cy="40943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177" y="0"/>
                    </a:moveTo>
                    <a:lnTo>
                      <a:pt x="12707" y="587"/>
                    </a:lnTo>
                    <a:cubicBezTo>
                      <a:pt x="12642" y="668"/>
                      <a:pt x="12679" y="772"/>
                      <a:pt x="12792" y="819"/>
                    </a:cubicBezTo>
                    <a:cubicBezTo>
                      <a:pt x="12805" y="824"/>
                      <a:pt x="13056" y="927"/>
                      <a:pt x="13132" y="959"/>
                    </a:cubicBezTo>
                    <a:cubicBezTo>
                      <a:pt x="13127" y="966"/>
                      <a:pt x="12607" y="1612"/>
                      <a:pt x="12567" y="1663"/>
                    </a:cubicBezTo>
                    <a:lnTo>
                      <a:pt x="11534" y="1233"/>
                    </a:lnTo>
                    <a:lnTo>
                      <a:pt x="4472" y="10035"/>
                    </a:lnTo>
                    <a:lnTo>
                      <a:pt x="4579" y="9956"/>
                    </a:lnTo>
                    <a:lnTo>
                      <a:pt x="4482" y="10077"/>
                    </a:lnTo>
                    <a:lnTo>
                      <a:pt x="5479" y="10492"/>
                    </a:lnTo>
                    <a:cubicBezTo>
                      <a:pt x="5476" y="10497"/>
                      <a:pt x="4894" y="11225"/>
                      <a:pt x="4894" y="11225"/>
                    </a:cubicBezTo>
                    <a:lnTo>
                      <a:pt x="4914" y="11232"/>
                    </a:lnTo>
                    <a:cubicBezTo>
                      <a:pt x="4764" y="11435"/>
                      <a:pt x="5085" y="11783"/>
                      <a:pt x="5642" y="12015"/>
                    </a:cubicBezTo>
                    <a:cubicBezTo>
                      <a:pt x="6205" y="12249"/>
                      <a:pt x="6792" y="12275"/>
                      <a:pt x="6955" y="12072"/>
                    </a:cubicBezTo>
                    <a:cubicBezTo>
                      <a:pt x="6972" y="12051"/>
                      <a:pt x="6983" y="12027"/>
                      <a:pt x="6990" y="12002"/>
                    </a:cubicBezTo>
                    <a:lnTo>
                      <a:pt x="7518" y="11340"/>
                    </a:lnTo>
                    <a:lnTo>
                      <a:pt x="8558" y="11772"/>
                    </a:lnTo>
                    <a:lnTo>
                      <a:pt x="10046" y="9916"/>
                    </a:lnTo>
                    <a:cubicBezTo>
                      <a:pt x="10462" y="10136"/>
                      <a:pt x="10971" y="10269"/>
                      <a:pt x="11527" y="10269"/>
                    </a:cubicBezTo>
                    <a:cubicBezTo>
                      <a:pt x="12432" y="10269"/>
                      <a:pt x="13220" y="9923"/>
                      <a:pt x="13662" y="9405"/>
                    </a:cubicBezTo>
                    <a:cubicBezTo>
                      <a:pt x="15629" y="9486"/>
                      <a:pt x="17428" y="10400"/>
                      <a:pt x="18119" y="11822"/>
                    </a:cubicBezTo>
                    <a:cubicBezTo>
                      <a:pt x="18958" y="13550"/>
                      <a:pt x="17860" y="15426"/>
                      <a:pt x="15650" y="16232"/>
                    </a:cubicBezTo>
                    <a:lnTo>
                      <a:pt x="7495" y="16232"/>
                    </a:lnTo>
                    <a:lnTo>
                      <a:pt x="7495" y="15340"/>
                    </a:lnTo>
                    <a:lnTo>
                      <a:pt x="2468" y="15340"/>
                    </a:lnTo>
                    <a:lnTo>
                      <a:pt x="2468" y="16232"/>
                    </a:lnTo>
                    <a:lnTo>
                      <a:pt x="0" y="16232"/>
                    </a:lnTo>
                    <a:lnTo>
                      <a:pt x="0" y="18041"/>
                    </a:lnTo>
                    <a:cubicBezTo>
                      <a:pt x="0" y="18041"/>
                      <a:pt x="1980" y="18041"/>
                      <a:pt x="2486" y="18041"/>
                    </a:cubicBezTo>
                    <a:lnTo>
                      <a:pt x="2486" y="21600"/>
                    </a:lnTo>
                    <a:lnTo>
                      <a:pt x="4997" y="21600"/>
                    </a:lnTo>
                    <a:lnTo>
                      <a:pt x="4997" y="20877"/>
                    </a:lnTo>
                    <a:lnTo>
                      <a:pt x="4997" y="20697"/>
                    </a:lnTo>
                    <a:lnTo>
                      <a:pt x="4997" y="20517"/>
                    </a:lnTo>
                    <a:cubicBezTo>
                      <a:pt x="4997" y="20318"/>
                      <a:pt x="5110" y="20137"/>
                      <a:pt x="5292" y="20006"/>
                    </a:cubicBezTo>
                    <a:cubicBezTo>
                      <a:pt x="5474" y="19875"/>
                      <a:pt x="5726" y="19793"/>
                      <a:pt x="6002" y="19793"/>
                    </a:cubicBezTo>
                    <a:lnTo>
                      <a:pt x="15545" y="19793"/>
                    </a:lnTo>
                    <a:cubicBezTo>
                      <a:pt x="15822" y="19793"/>
                      <a:pt x="16073" y="19875"/>
                      <a:pt x="16256" y="20006"/>
                    </a:cubicBezTo>
                    <a:cubicBezTo>
                      <a:pt x="16438" y="20137"/>
                      <a:pt x="16551" y="20318"/>
                      <a:pt x="16551" y="20517"/>
                    </a:cubicBezTo>
                    <a:lnTo>
                      <a:pt x="16551" y="20697"/>
                    </a:lnTo>
                    <a:lnTo>
                      <a:pt x="16551" y="20877"/>
                    </a:lnTo>
                    <a:lnTo>
                      <a:pt x="16551" y="21600"/>
                    </a:lnTo>
                    <a:lnTo>
                      <a:pt x="19062" y="21600"/>
                    </a:lnTo>
                    <a:lnTo>
                      <a:pt x="19062" y="18041"/>
                    </a:lnTo>
                    <a:cubicBezTo>
                      <a:pt x="19588" y="18041"/>
                      <a:pt x="21600" y="18041"/>
                      <a:pt x="21600" y="18041"/>
                    </a:cubicBezTo>
                    <a:lnTo>
                      <a:pt x="21600" y="16232"/>
                    </a:lnTo>
                    <a:lnTo>
                      <a:pt x="19439" y="16232"/>
                    </a:lnTo>
                    <a:cubicBezTo>
                      <a:pt x="20864" y="14840"/>
                      <a:pt x="21342" y="12982"/>
                      <a:pt x="20490" y="11226"/>
                    </a:cubicBezTo>
                    <a:cubicBezTo>
                      <a:pt x="19444" y="9073"/>
                      <a:pt x="16704" y="7699"/>
                      <a:pt x="13720" y="7601"/>
                    </a:cubicBezTo>
                    <a:cubicBezTo>
                      <a:pt x="13455" y="7253"/>
                      <a:pt x="13046" y="6974"/>
                      <a:pt x="12539" y="6813"/>
                    </a:cubicBezTo>
                    <a:lnTo>
                      <a:pt x="15623" y="2969"/>
                    </a:lnTo>
                    <a:lnTo>
                      <a:pt x="14585" y="2537"/>
                    </a:lnTo>
                    <a:lnTo>
                      <a:pt x="15170" y="1807"/>
                    </a:lnTo>
                    <a:cubicBezTo>
                      <a:pt x="15306" y="1863"/>
                      <a:pt x="15629" y="1997"/>
                      <a:pt x="15648" y="2005"/>
                    </a:cubicBezTo>
                    <a:cubicBezTo>
                      <a:pt x="15760" y="2051"/>
                      <a:pt x="15903" y="2022"/>
                      <a:pt x="15968" y="1942"/>
                    </a:cubicBezTo>
                    <a:lnTo>
                      <a:pt x="16441" y="1355"/>
                    </a:lnTo>
                    <a:lnTo>
                      <a:pt x="13177" y="0"/>
                    </a:lnTo>
                    <a:close/>
                  </a:path>
                </a:pathLst>
              </a:custGeom>
              <a:solidFill>
                <a:srgbClr val="707E90"/>
              </a:solidFill>
              <a:ln w="12700" cap="flat">
                <a:solidFill>
                  <a:srgbClr val="707E90"/>
                </a:solidFill>
                <a:miter lim="400000"/>
              </a:ln>
              <a:effectLst>
                <a:outerShdw dist="196295" dir="7766521" rotWithShape="0">
                  <a:srgbClr val="000000">
                    <a:alpha val="31000"/>
                  </a:srgbClr>
                </a:outerShdw>
              </a:effectLst>
            </p:spPr>
            <p:txBody>
              <a:bodyPr lIns="15240" tIns="15240" rIns="15240" bIns="15240" anchor="ctr"/>
              <a:lstStyle/>
              <a:p>
                <a:pPr defTabSz="1828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grpSp>
            <p:nvGrpSpPr>
              <p:cNvPr id="19476" name="Grupuj">
                <a:extLst>
                  <a:ext uri="{FF2B5EF4-FFF2-40B4-BE49-F238E27FC236}">
                    <a16:creationId xmlns:a16="http://schemas.microsoft.com/office/drawing/2014/main" id="{1B8BA860-0CCA-4771-8DBE-D3CFA86E8A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2250030" y="175727"/>
                <a:ext cx="2945541" cy="3919185"/>
                <a:chOff x="0" y="175674"/>
                <a:chExt cx="2945538" cy="3919184"/>
              </a:xfrm>
            </p:grpSpPr>
            <p:sp>
              <p:nvSpPr>
                <p:cNvPr id="54" name="Kształt">
                  <a:extLst>
                    <a:ext uri="{FF2B5EF4-FFF2-40B4-BE49-F238E27FC236}">
                      <a16:creationId xmlns:a16="http://schemas.microsoft.com/office/drawing/2014/main" id="{66955A16-EB9B-49C8-8C1B-F5837FEEA1B6}"/>
                    </a:ext>
                  </a:extLst>
                </p:cNvPr>
                <p:cNvSpPr/>
                <p:nvPr/>
              </p:nvSpPr>
              <p:spPr>
                <a:xfrm>
                  <a:off x="346037" y="236878"/>
                  <a:ext cx="2261903" cy="38579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788" y="0"/>
                      </a:moveTo>
                      <a:lnTo>
                        <a:pt x="4479" y="1800"/>
                      </a:lnTo>
                      <a:lnTo>
                        <a:pt x="13673" y="11155"/>
                      </a:lnTo>
                      <a:lnTo>
                        <a:pt x="18981" y="9354"/>
                      </a:lnTo>
                      <a:lnTo>
                        <a:pt x="9788" y="0"/>
                      </a:lnTo>
                      <a:close/>
                      <a:moveTo>
                        <a:pt x="15060" y="14947"/>
                      </a:moveTo>
                      <a:lnTo>
                        <a:pt x="15060" y="15907"/>
                      </a:lnTo>
                      <a:lnTo>
                        <a:pt x="21600" y="15907"/>
                      </a:lnTo>
                      <a:lnTo>
                        <a:pt x="21600" y="14947"/>
                      </a:lnTo>
                      <a:lnTo>
                        <a:pt x="15060" y="14947"/>
                      </a:lnTo>
                      <a:close/>
                      <a:moveTo>
                        <a:pt x="0" y="17759"/>
                      </a:moveTo>
                      <a:lnTo>
                        <a:pt x="0" y="21600"/>
                      </a:lnTo>
                      <a:lnTo>
                        <a:pt x="3269" y="21600"/>
                      </a:lnTo>
                      <a:lnTo>
                        <a:pt x="3269" y="20832"/>
                      </a:lnTo>
                      <a:lnTo>
                        <a:pt x="3269" y="20640"/>
                      </a:lnTo>
                      <a:lnTo>
                        <a:pt x="3269" y="20448"/>
                      </a:lnTo>
                      <a:cubicBezTo>
                        <a:pt x="3269" y="20237"/>
                        <a:pt x="3417" y="20045"/>
                        <a:pt x="3654" y="19905"/>
                      </a:cubicBezTo>
                      <a:cubicBezTo>
                        <a:pt x="3891" y="19766"/>
                        <a:pt x="4218" y="19680"/>
                        <a:pt x="4578" y="19680"/>
                      </a:cubicBezTo>
                      <a:lnTo>
                        <a:pt x="17002" y="19680"/>
                      </a:lnTo>
                      <a:cubicBezTo>
                        <a:pt x="17361" y="19680"/>
                        <a:pt x="17689" y="19766"/>
                        <a:pt x="17926" y="19905"/>
                      </a:cubicBezTo>
                      <a:cubicBezTo>
                        <a:pt x="18163" y="20045"/>
                        <a:pt x="18311" y="20237"/>
                        <a:pt x="18311" y="20448"/>
                      </a:cubicBezTo>
                      <a:lnTo>
                        <a:pt x="18311" y="20640"/>
                      </a:lnTo>
                      <a:lnTo>
                        <a:pt x="18311" y="20832"/>
                      </a:lnTo>
                      <a:lnTo>
                        <a:pt x="18311" y="21600"/>
                      </a:lnTo>
                      <a:lnTo>
                        <a:pt x="21580" y="21600"/>
                      </a:lnTo>
                      <a:lnTo>
                        <a:pt x="21580" y="17759"/>
                      </a:lnTo>
                      <a:lnTo>
                        <a:pt x="0" y="17759"/>
                      </a:lnTo>
                      <a:close/>
                    </a:path>
                  </a:pathLst>
                </a:custGeom>
                <a:solidFill>
                  <a:srgbClr val="0080C2"/>
                </a:solidFill>
                <a:ln w="12700" cap="flat">
                  <a:solidFill>
                    <a:schemeClr val="accent1"/>
                  </a:solidFill>
                  <a:miter lim="400000"/>
                </a:ln>
                <a:effectLst/>
              </p:spPr>
              <p:txBody>
                <a:bodyPr lIns="15240" tIns="15240" rIns="15240" bIns="15240" anchor="ctr"/>
                <a:lstStyle/>
                <a:p>
                  <a:pPr defTabSz="18288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2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5" name="Kształt">
                  <a:extLst>
                    <a:ext uri="{FF2B5EF4-FFF2-40B4-BE49-F238E27FC236}">
                      <a16:creationId xmlns:a16="http://schemas.microsoft.com/office/drawing/2014/main" id="{470A5198-8915-4EEF-91EA-A283F624EE1E}"/>
                    </a:ext>
                  </a:extLst>
                </p:cNvPr>
                <p:cNvSpPr/>
                <p:nvPr/>
              </p:nvSpPr>
              <p:spPr>
                <a:xfrm>
                  <a:off x="0" y="175674"/>
                  <a:ext cx="2945538" cy="3243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21600" y="19315"/>
                      </a:lnTo>
                      <a:lnTo>
                        <a:pt x="0" y="19315"/>
                      </a:lnTo>
                      <a:lnTo>
                        <a:pt x="0" y="21600"/>
                      </a:lnTo>
                      <a:cubicBezTo>
                        <a:pt x="0" y="21600"/>
                        <a:pt x="21600" y="21600"/>
                        <a:pt x="21600" y="21600"/>
                      </a:cubicBezTo>
                      <a:close/>
                      <a:moveTo>
                        <a:pt x="10073" y="7206"/>
                      </a:moveTo>
                      <a:cubicBezTo>
                        <a:pt x="8686" y="7206"/>
                        <a:pt x="7561" y="8229"/>
                        <a:pt x="7561" y="9491"/>
                      </a:cubicBezTo>
                      <a:cubicBezTo>
                        <a:pt x="7561" y="10753"/>
                        <a:pt x="8686" y="11776"/>
                        <a:pt x="10073" y="11776"/>
                      </a:cubicBezTo>
                      <a:cubicBezTo>
                        <a:pt x="11460" y="11776"/>
                        <a:pt x="12585" y="10753"/>
                        <a:pt x="12585" y="9491"/>
                      </a:cubicBezTo>
                      <a:cubicBezTo>
                        <a:pt x="12585" y="8229"/>
                        <a:pt x="11460" y="7206"/>
                        <a:pt x="10073" y="7206"/>
                      </a:cubicBezTo>
                      <a:close/>
                      <a:moveTo>
                        <a:pt x="8466" y="0"/>
                      </a:moveTo>
                      <a:lnTo>
                        <a:pt x="6427" y="1071"/>
                      </a:lnTo>
                      <a:lnTo>
                        <a:pt x="7015" y="1998"/>
                      </a:lnTo>
                      <a:lnTo>
                        <a:pt x="9055" y="927"/>
                      </a:lnTo>
                      <a:cubicBezTo>
                        <a:pt x="9055" y="927"/>
                        <a:pt x="8466" y="0"/>
                        <a:pt x="8466" y="0"/>
                      </a:cubicBezTo>
                      <a:close/>
                      <a:moveTo>
                        <a:pt x="16706" y="12983"/>
                      </a:moveTo>
                      <a:lnTo>
                        <a:pt x="14667" y="14054"/>
                      </a:lnTo>
                      <a:lnTo>
                        <a:pt x="14078" y="13127"/>
                      </a:lnTo>
                      <a:lnTo>
                        <a:pt x="16117" y="12056"/>
                      </a:lnTo>
                      <a:cubicBezTo>
                        <a:pt x="16117" y="12056"/>
                        <a:pt x="16706" y="12983"/>
                        <a:pt x="16706" y="12983"/>
                      </a:cubicBezTo>
                      <a:close/>
                    </a:path>
                  </a:pathLst>
                </a:custGeom>
                <a:solidFill>
                  <a:srgbClr val="90BE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lIns="15240" tIns="15240" rIns="15240" bIns="15240" anchor="ctr"/>
                <a:lstStyle/>
                <a:p>
                  <a:pPr defTabSz="18288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2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6" name="Trójkąt">
                  <a:extLst>
                    <a:ext uri="{FF2B5EF4-FFF2-40B4-BE49-F238E27FC236}">
                      <a16:creationId xmlns:a16="http://schemas.microsoft.com/office/drawing/2014/main" id="{30B5E33D-F6A8-49C4-AA2C-20EBF0892515}"/>
                    </a:ext>
                  </a:extLst>
                </p:cNvPr>
                <p:cNvSpPr/>
                <p:nvPr/>
              </p:nvSpPr>
              <p:spPr>
                <a:xfrm>
                  <a:off x="955822" y="228436"/>
                  <a:ext cx="1379930" cy="16736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528" y="0"/>
                      </a:moveTo>
                      <a:lnTo>
                        <a:pt x="0" y="3118"/>
                      </a:lnTo>
                      <a:lnTo>
                        <a:pt x="21600" y="21600"/>
                      </a:lnTo>
                      <a:lnTo>
                        <a:pt x="6528" y="0"/>
                      </a:lnTo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lIns="15240" tIns="15240" rIns="15240" bIns="15240" anchor="ctr"/>
                <a:lstStyle/>
                <a:p>
                  <a:pPr defTabSz="18288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2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7" name="Okrąg">
                  <a:extLst>
                    <a:ext uri="{FF2B5EF4-FFF2-40B4-BE49-F238E27FC236}">
                      <a16:creationId xmlns:a16="http://schemas.microsoft.com/office/drawing/2014/main" id="{6582E345-644D-4107-AEBF-3C704ACBAC2F}"/>
                    </a:ext>
                  </a:extLst>
                </p:cNvPr>
                <p:cNvSpPr/>
                <p:nvPr/>
              </p:nvSpPr>
              <p:spPr>
                <a:xfrm>
                  <a:off x="1194251" y="1444079"/>
                  <a:ext cx="341817" cy="341900"/>
                </a:xfrm>
                <a:prstGeom prst="ellipse">
                  <a:avLst/>
                </a:prstGeom>
                <a:solidFill>
                  <a:srgbClr val="EF284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lIns="15240" tIns="15240" rIns="15240" bIns="15240" anchor="ctr"/>
                <a:lstStyle/>
                <a:p>
                  <a:pPr defTabSz="18288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2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19477" name="Grupuj">
                <a:extLst>
                  <a:ext uri="{FF2B5EF4-FFF2-40B4-BE49-F238E27FC236}">
                    <a16:creationId xmlns:a16="http://schemas.microsoft.com/office/drawing/2014/main" id="{EEA93995-C7A8-427E-85D7-7EC8298692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21016038" flipH="1">
                <a:off x="-481988" y="325265"/>
                <a:ext cx="2775165" cy="2575636"/>
                <a:chOff x="405818" y="68243"/>
                <a:chExt cx="2775162" cy="2575633"/>
              </a:xfrm>
            </p:grpSpPr>
            <p:sp>
              <p:nvSpPr>
                <p:cNvPr id="19478" name="Trójkąt">
                  <a:extLst>
                    <a:ext uri="{FF2B5EF4-FFF2-40B4-BE49-F238E27FC236}">
                      <a16:creationId xmlns:a16="http://schemas.microsoft.com/office/drawing/2014/main" id="{4E950D31-BEDB-430F-B306-A9856FA0F1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7737451">
                  <a:off x="405818" y="1739123"/>
                  <a:ext cx="904753" cy="904753"/>
                </a:xfrm>
                <a:custGeom>
                  <a:avLst/>
                  <a:gdLst>
                    <a:gd name="T0" fmla="*/ 793693983 w 21600"/>
                    <a:gd name="T1" fmla="*/ 793693983 h 21600"/>
                    <a:gd name="T2" fmla="*/ 793693983 w 21600"/>
                    <a:gd name="T3" fmla="*/ 793693983 h 21600"/>
                    <a:gd name="T4" fmla="*/ 793693983 w 21600"/>
                    <a:gd name="T5" fmla="*/ 793693983 h 21600"/>
                    <a:gd name="T6" fmla="*/ 793693983 w 21600"/>
                    <a:gd name="T7" fmla="*/ 793693983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E9F6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51" name="Okrąg">
                  <a:extLst>
                    <a:ext uri="{FF2B5EF4-FFF2-40B4-BE49-F238E27FC236}">
                      <a16:creationId xmlns:a16="http://schemas.microsoft.com/office/drawing/2014/main" id="{1CB8B992-8517-461E-9B5D-64E7B642C355}"/>
                    </a:ext>
                  </a:extLst>
                </p:cNvPr>
                <p:cNvSpPr/>
                <p:nvPr/>
              </p:nvSpPr>
              <p:spPr>
                <a:xfrm rot="362549">
                  <a:off x="875434" y="68243"/>
                  <a:ext cx="2305546" cy="2305547"/>
                </a:xfrm>
                <a:prstGeom prst="ellipse">
                  <a:avLst/>
                </a:prstGeom>
                <a:blipFill>
                  <a:blip r:embed="rId2" cstate="print"/>
                  <a:stretch>
                    <a:fillRect t="-842" b="-842"/>
                  </a:stretch>
                </a:blipFill>
                <a:ln w="57150" cap="flat">
                  <a:solidFill>
                    <a:srgbClr val="E9F6FC"/>
                  </a:solidFill>
                  <a:miter lim="400000"/>
                </a:ln>
                <a:effectLst/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endParaRPr sz="2000"/>
                </a:p>
              </p:txBody>
            </p:sp>
          </p:grpSp>
        </p:grpSp>
        <p:sp>
          <p:nvSpPr>
            <p:cNvPr id="10" name="44%">
              <a:extLst>
                <a:ext uri="{FF2B5EF4-FFF2-40B4-BE49-F238E27FC236}">
                  <a16:creationId xmlns:a16="http://schemas.microsoft.com/office/drawing/2014/main" id="{B1FB322D-F4CE-4D20-B245-1FEF29615D4D}"/>
                </a:ext>
              </a:extLst>
            </p:cNvPr>
            <p:cNvSpPr txBox="1"/>
            <p:nvPr/>
          </p:nvSpPr>
          <p:spPr>
            <a:xfrm flipH="1">
              <a:off x="4034294" y="3378902"/>
              <a:ext cx="1865229" cy="9412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lIns="0" tIns="0" rIns="0" bIns="0" anchor="ctr"/>
            <a:lstStyle>
              <a:lvl1pPr>
                <a:lnSpc>
                  <a:spcPct val="60000"/>
                </a:lnSpc>
                <a:defRPr sz="6100" spc="-183">
                  <a:solidFill>
                    <a:srgbClr val="DC233D"/>
                  </a:solidFill>
                  <a:latin typeface="Avenir Next Heavy"/>
                  <a:ea typeface="Avenir Next Heavy"/>
                  <a:cs typeface="Avenir Next Heavy"/>
                  <a:sym typeface="Avenir Next Heavy"/>
                </a:defRPr>
              </a:lvl1pPr>
            </a:lstStyle>
            <a:p>
              <a:pPr>
                <a:defRPr/>
              </a:pPr>
              <a:r>
                <a:rPr lang="pl-PL" sz="2440" dirty="0"/>
                <a:t>&gt;20</a:t>
              </a:r>
              <a:r>
                <a:rPr sz="2440" dirty="0"/>
                <a:t>% </a:t>
              </a:r>
            </a:p>
          </p:txBody>
        </p:sp>
        <p:sp>
          <p:nvSpPr>
            <p:cNvPr id="11" name="56%">
              <a:extLst>
                <a:ext uri="{FF2B5EF4-FFF2-40B4-BE49-F238E27FC236}">
                  <a16:creationId xmlns:a16="http://schemas.microsoft.com/office/drawing/2014/main" id="{7BC47A9B-78D3-4AB2-8C08-DEAD54673BD1}"/>
                </a:ext>
              </a:extLst>
            </p:cNvPr>
            <p:cNvSpPr txBox="1"/>
            <p:nvPr/>
          </p:nvSpPr>
          <p:spPr>
            <a:xfrm flipH="1">
              <a:off x="1774497" y="0"/>
              <a:ext cx="1863120" cy="9433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lIns="0" tIns="0" rIns="0" bIns="0" anchor="ctr"/>
            <a:lstStyle>
              <a:lvl1pPr>
                <a:lnSpc>
                  <a:spcPct val="60000"/>
                </a:lnSpc>
                <a:defRPr sz="6100" spc="-183">
                  <a:solidFill>
                    <a:srgbClr val="EF2843"/>
                  </a:solidFill>
                  <a:latin typeface="Avenir Next Heavy"/>
                  <a:ea typeface="Avenir Next Heavy"/>
                  <a:cs typeface="Avenir Next Heavy"/>
                  <a:sym typeface="Avenir Next Heavy"/>
                </a:defRPr>
              </a:lvl1pPr>
            </a:lstStyle>
            <a:p>
              <a:pPr>
                <a:defRPr/>
              </a:pPr>
              <a:r>
                <a:rPr lang="en-US" sz="2440"/>
                <a:t>&gt;2 x 10</a:t>
              </a:r>
              <a:r>
                <a:rPr lang="en-US" sz="2440" baseline="30000"/>
                <a:t>9</a:t>
              </a:r>
              <a:r>
                <a:rPr lang="en-US" sz="2440"/>
                <a:t>/l </a:t>
              </a:r>
              <a:endParaRPr sz="2440"/>
            </a:p>
          </p:txBody>
        </p:sp>
      </p:grp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4F769CD8-6FF6-49DE-AE44-00FC8AC58B77}"/>
              </a:ext>
            </a:extLst>
          </p:cNvPr>
          <p:cNvSpPr txBox="1">
            <a:spLocks/>
          </p:cNvSpPr>
          <p:nvPr/>
        </p:nvSpPr>
        <p:spPr>
          <a:xfrm>
            <a:off x="308825" y="1929478"/>
            <a:ext cx="6353050" cy="3638015"/>
          </a:xfrm>
          <a:prstGeom prst="rect">
            <a:avLst/>
          </a:prstGeom>
        </p:spPr>
        <p:txBody>
          <a:bodyPr/>
          <a:lstStyle>
            <a:lvl1pPr marL="222250" indent="-222250" algn="l" defTabSz="412750" rtl="0" eaLnBrk="0" fontAlgn="base" hangingPunct="0">
              <a:lnSpc>
                <a:spcPct val="120000"/>
              </a:lnSpc>
              <a:spcBef>
                <a:spcPts val="3400"/>
              </a:spcBef>
              <a:spcAft>
                <a:spcPct val="0"/>
              </a:spcAft>
              <a:buClr>
                <a:srgbClr val="007ABB"/>
              </a:buClr>
              <a:buSzPct val="55000"/>
              <a:buChar char="•"/>
              <a:defRPr sz="2900" spc="30">
                <a:solidFill>
                  <a:srgbClr val="707E90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  <a:lvl2pPr marL="317500" indent="-222250" algn="l" defTabSz="412750" rtl="0" eaLnBrk="0" fontAlgn="base" hangingPunct="0">
              <a:lnSpc>
                <a:spcPct val="120000"/>
              </a:lnSpc>
              <a:spcBef>
                <a:spcPts val="3400"/>
              </a:spcBef>
              <a:spcAft>
                <a:spcPct val="0"/>
              </a:spcAft>
              <a:buClr>
                <a:srgbClr val="007ABB"/>
              </a:buClr>
              <a:buSzPct val="55000"/>
              <a:buChar char="•"/>
              <a:defRPr sz="2900" spc="30">
                <a:solidFill>
                  <a:srgbClr val="707E90"/>
                </a:solidFill>
                <a:latin typeface="+mn-lt"/>
                <a:ea typeface="+mn-ea"/>
                <a:cs typeface="+mn-cs"/>
                <a:sym typeface="Helvetica Neue Light"/>
              </a:defRPr>
            </a:lvl2pPr>
            <a:lvl3pPr marL="412750" indent="-222250" algn="l" defTabSz="412750" rtl="0" eaLnBrk="0" fontAlgn="base" hangingPunct="0">
              <a:lnSpc>
                <a:spcPct val="120000"/>
              </a:lnSpc>
              <a:spcBef>
                <a:spcPts val="3400"/>
              </a:spcBef>
              <a:spcAft>
                <a:spcPct val="0"/>
              </a:spcAft>
              <a:buClr>
                <a:srgbClr val="007ABB"/>
              </a:buClr>
              <a:buSzPct val="55000"/>
              <a:buChar char="•"/>
              <a:defRPr sz="2900" spc="30">
                <a:solidFill>
                  <a:srgbClr val="707E90"/>
                </a:solidFill>
                <a:latin typeface="+mn-lt"/>
                <a:ea typeface="+mn-ea"/>
                <a:cs typeface="+mn-cs"/>
                <a:sym typeface="Helvetica Neue Light"/>
              </a:defRPr>
            </a:lvl3pPr>
            <a:lvl4pPr marL="508000" indent="-222250" algn="l" defTabSz="412750" rtl="0" eaLnBrk="0" fontAlgn="base" hangingPunct="0">
              <a:lnSpc>
                <a:spcPct val="120000"/>
              </a:lnSpc>
              <a:spcBef>
                <a:spcPts val="3400"/>
              </a:spcBef>
              <a:spcAft>
                <a:spcPct val="0"/>
              </a:spcAft>
              <a:buClr>
                <a:srgbClr val="007ABB"/>
              </a:buClr>
              <a:buSzPct val="55000"/>
              <a:buChar char="•"/>
              <a:defRPr sz="2900" spc="30">
                <a:solidFill>
                  <a:srgbClr val="707E90"/>
                </a:solidFill>
                <a:latin typeface="+mn-lt"/>
                <a:ea typeface="+mn-ea"/>
                <a:cs typeface="+mn-cs"/>
                <a:sym typeface="Helvetica Neue Light"/>
              </a:defRPr>
            </a:lvl4pPr>
            <a:lvl5pPr marL="603250" indent="-222250" algn="l" defTabSz="412750" rtl="0" eaLnBrk="0" fontAlgn="base" hangingPunct="0">
              <a:lnSpc>
                <a:spcPct val="120000"/>
              </a:lnSpc>
              <a:spcBef>
                <a:spcPts val="3400"/>
              </a:spcBef>
              <a:spcAft>
                <a:spcPct val="0"/>
              </a:spcAft>
              <a:buClr>
                <a:srgbClr val="007ABB"/>
              </a:buClr>
              <a:buSzPct val="55000"/>
              <a:buChar char="•"/>
              <a:defRPr sz="2900" spc="30">
                <a:solidFill>
                  <a:srgbClr val="707E90"/>
                </a:solidFill>
                <a:latin typeface="+mn-lt"/>
                <a:ea typeface="+mn-ea"/>
                <a:cs typeface="+mn-cs"/>
                <a:sym typeface="Helvetica Neue Light"/>
              </a:defRPr>
            </a:lvl5pPr>
            <a:lvl6pPr marL="698603" marR="0" indent="-222282" algn="l" defTabSz="412812" rtl="0" latinLnBrk="0">
              <a:lnSpc>
                <a:spcPct val="120000"/>
              </a:lnSpc>
              <a:spcBef>
                <a:spcPts val="3401"/>
              </a:spcBef>
              <a:spcAft>
                <a:spcPts val="0"/>
              </a:spcAft>
              <a:buClr>
                <a:srgbClr val="007ABB"/>
              </a:buClr>
              <a:buSzPct val="55000"/>
              <a:buFontTx/>
              <a:buChar char="•"/>
              <a:tabLst/>
              <a:defRPr sz="2901" b="0" i="0" u="none" strike="noStrike" cap="none" spc="30" baseline="0">
                <a:ln>
                  <a:noFill/>
                </a:ln>
                <a:solidFill>
                  <a:srgbClr val="707E90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6pPr>
            <a:lvl7pPr marL="793867" marR="0" indent="-222282" algn="l" defTabSz="412812" rtl="0" latinLnBrk="0">
              <a:lnSpc>
                <a:spcPct val="120000"/>
              </a:lnSpc>
              <a:spcBef>
                <a:spcPts val="3401"/>
              </a:spcBef>
              <a:spcAft>
                <a:spcPts val="0"/>
              </a:spcAft>
              <a:buClr>
                <a:srgbClr val="007ABB"/>
              </a:buClr>
              <a:buSzPct val="55000"/>
              <a:buFontTx/>
              <a:buChar char="•"/>
              <a:tabLst/>
              <a:defRPr sz="2901" b="0" i="0" u="none" strike="noStrike" cap="none" spc="30" baseline="0">
                <a:ln>
                  <a:noFill/>
                </a:ln>
                <a:solidFill>
                  <a:srgbClr val="707E90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7pPr>
            <a:lvl8pPr marL="889131" marR="0" indent="-222282" algn="l" defTabSz="412812" rtl="0" latinLnBrk="0">
              <a:lnSpc>
                <a:spcPct val="120000"/>
              </a:lnSpc>
              <a:spcBef>
                <a:spcPts val="3401"/>
              </a:spcBef>
              <a:spcAft>
                <a:spcPts val="0"/>
              </a:spcAft>
              <a:buClr>
                <a:srgbClr val="007ABB"/>
              </a:buClr>
              <a:buSzPct val="55000"/>
              <a:buFontTx/>
              <a:buChar char="•"/>
              <a:tabLst/>
              <a:defRPr sz="2901" b="0" i="0" u="none" strike="noStrike" cap="none" spc="30" baseline="0">
                <a:ln>
                  <a:noFill/>
                </a:ln>
                <a:solidFill>
                  <a:srgbClr val="707E90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8pPr>
            <a:lvl9pPr marL="984396" marR="0" indent="-222282" algn="l" defTabSz="412812" rtl="0" latinLnBrk="0">
              <a:lnSpc>
                <a:spcPct val="120000"/>
              </a:lnSpc>
              <a:spcBef>
                <a:spcPts val="3401"/>
              </a:spcBef>
              <a:spcAft>
                <a:spcPts val="0"/>
              </a:spcAft>
              <a:buClr>
                <a:srgbClr val="007ABB"/>
              </a:buClr>
              <a:buSzPct val="55000"/>
              <a:buFontTx/>
              <a:buChar char="•"/>
              <a:tabLst/>
              <a:defRPr sz="2901" b="0" i="0" u="none" strike="noStrike" cap="none" spc="30" baseline="0">
                <a:ln>
                  <a:noFill/>
                </a:ln>
                <a:solidFill>
                  <a:srgbClr val="707E90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0080C2"/>
              </a:buClr>
              <a:buSzPct val="65000"/>
              <a:buFont typeface="Courier New" panose="02070309020205020404" pitchFamily="49" charset="0"/>
              <a:buChar char="o"/>
              <a:defRPr/>
            </a:pPr>
            <a:r>
              <a:rPr lang="pl-PL" sz="2000" kern="0" dirty="0" err="1">
                <a:solidFill>
                  <a:srgbClr val="008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</a:t>
            </a:r>
            <a:r>
              <a:rPr lang="pl-PL" sz="2000" kern="0" dirty="0">
                <a:solidFill>
                  <a:srgbClr val="008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kern="0" dirty="0" err="1">
                <a:solidFill>
                  <a:srgbClr val="008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pl-PL" sz="2000" kern="0" dirty="0">
                <a:solidFill>
                  <a:srgbClr val="008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leukemia</a:t>
            </a:r>
            <a:r>
              <a:rPr lang="en-US" sz="2000" kern="0" dirty="0">
                <a:solidFill>
                  <a:srgbClr val="008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PCL</a:t>
            </a:r>
            <a:r>
              <a:rPr lang="en-US" sz="2000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l-PL" sz="2000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kern="0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l-PL" sz="2000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kern="0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rare</a:t>
            </a:r>
            <a:r>
              <a:rPr lang="pl-PL" sz="2000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pl-PL" sz="2000" kern="0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agressive</a:t>
            </a:r>
            <a:r>
              <a:rPr lang="pl-PL" sz="2000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kern="0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r>
              <a:rPr lang="pl-PL" sz="2000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kern="0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pl-PL" sz="2000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kern="0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pl-PL" sz="2000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kern="0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pl-PL" sz="2000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kern="0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</a:t>
            </a:r>
            <a:r>
              <a:rPr lang="pl-PL" sz="2000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kern="0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neoplasmatic</a:t>
            </a:r>
            <a:r>
              <a:rPr lang="pl-PL" sz="2000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kern="0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proliferation</a:t>
            </a:r>
            <a:r>
              <a:rPr lang="pl-PL" sz="2000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sz="2000" kern="0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</a:t>
            </a:r>
            <a:r>
              <a:rPr lang="pl-PL" sz="2000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kern="0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en-US" sz="2000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b="1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PCs</a:t>
            </a:r>
            <a:r>
              <a:rPr lang="en-US" sz="2000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l-PL" sz="2000" kern="0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80C2"/>
              </a:buClr>
              <a:buSzPct val="65000"/>
              <a:buFont typeface="Courier New" panose="02070309020205020404" pitchFamily="49" charset="0"/>
              <a:buChar char="o"/>
              <a:defRPr/>
            </a:pPr>
            <a:endParaRPr lang="pl-PL" sz="2000" kern="0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80C2"/>
              </a:buClr>
              <a:buSzPct val="65000"/>
              <a:buFont typeface="Courier New" panose="02070309020205020404" pitchFamily="49" charset="0"/>
              <a:buChar char="o"/>
              <a:defRPr/>
            </a:pPr>
            <a:r>
              <a:rPr lang="pl-PL" sz="2000" kern="0" dirty="0" err="1">
                <a:solidFill>
                  <a:srgbClr val="008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Diagnostic</a:t>
            </a:r>
            <a:r>
              <a:rPr lang="pl-PL" sz="2000" kern="0" dirty="0">
                <a:solidFill>
                  <a:srgbClr val="008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kern="0" dirty="0" err="1">
                <a:solidFill>
                  <a:srgbClr val="008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criteria</a:t>
            </a:r>
            <a:r>
              <a:rPr lang="pl-PL" sz="2000" kern="0" dirty="0">
                <a:solidFill>
                  <a:srgbClr val="008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kern="0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pl-PL" sz="2000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kern="0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pl-PL" sz="2000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the </a:t>
            </a:r>
            <a:r>
              <a:rPr lang="pl-PL" sz="2000" kern="0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pl-PL" sz="2000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PCs: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80C2"/>
              </a:buClr>
              <a:buSzPct val="65000"/>
              <a:buFont typeface="Courier New" panose="02070309020205020404" pitchFamily="49" charset="0"/>
              <a:buChar char="o"/>
              <a:defRPr/>
            </a:pPr>
            <a:endParaRPr lang="pl-PL" sz="2000" kern="0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6">
              <a:lnSpc>
                <a:spcPct val="100000"/>
              </a:lnSpc>
              <a:spcBef>
                <a:spcPts val="0"/>
              </a:spcBef>
              <a:buClr>
                <a:srgbClr val="0080C2"/>
              </a:buClr>
              <a:buSzPct val="84000"/>
              <a:buFont typeface="Arial" panose="020B0604020202020204" pitchFamily="34" charset="0"/>
              <a:buChar char="•"/>
              <a:defRPr/>
            </a:pPr>
            <a:r>
              <a:rPr lang="pl-PL" sz="2001" kern="0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Absolute</a:t>
            </a:r>
            <a:r>
              <a:rPr lang="pl-PL" sz="2001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1" kern="0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pl-PL" sz="2001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1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&gt;2 x 10</a:t>
            </a:r>
            <a:r>
              <a:rPr lang="en-US" sz="2001" kern="0" baseline="3000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001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/l</a:t>
            </a:r>
            <a:endParaRPr lang="pl-PL" sz="2001" kern="0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62114" lvl="8" indent="0">
              <a:lnSpc>
                <a:spcPct val="100000"/>
              </a:lnSpc>
              <a:spcBef>
                <a:spcPts val="0"/>
              </a:spcBef>
              <a:buClr>
                <a:srgbClr val="0080C2"/>
              </a:buClr>
              <a:buSzPct val="84000"/>
              <a:buFontTx/>
              <a:buNone/>
              <a:defRPr/>
            </a:pPr>
            <a:r>
              <a:rPr lang="pl-PL" sz="2001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OR</a:t>
            </a:r>
          </a:p>
          <a:p>
            <a:pPr lvl="6">
              <a:lnSpc>
                <a:spcPct val="100000"/>
              </a:lnSpc>
              <a:spcBef>
                <a:spcPts val="0"/>
              </a:spcBef>
              <a:buClr>
                <a:srgbClr val="0080C2"/>
              </a:buClr>
              <a:buSzPct val="84000"/>
              <a:buFont typeface="Arial" panose="020B0604020202020204" pitchFamily="34" charset="0"/>
              <a:buChar char="•"/>
              <a:defRPr/>
            </a:pPr>
            <a:r>
              <a:rPr lang="en-US" sz="2001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&gt;20% </a:t>
            </a:r>
            <a:r>
              <a:rPr lang="pl-PL" sz="2001" kern="0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r>
              <a:rPr lang="pl-PL" sz="2001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1" kern="0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leukocyte</a:t>
            </a:r>
            <a:r>
              <a:rPr lang="pl-PL" sz="2001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1" kern="0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</a:t>
            </a:r>
            <a:endParaRPr lang="pl-PL" sz="2001" kern="0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80C2"/>
              </a:buClr>
              <a:buSzPct val="65000"/>
              <a:buFont typeface="Courier New" panose="02070309020205020404" pitchFamily="49" charset="0"/>
              <a:buChar char="o"/>
              <a:defRPr/>
            </a:pPr>
            <a:endParaRPr lang="pl-PL" sz="2000" kern="0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80C2"/>
              </a:buClr>
              <a:buSzPct val="65000"/>
              <a:buFont typeface="Courier New" panose="02070309020205020404" pitchFamily="49" charset="0"/>
              <a:buChar char="o"/>
              <a:defRPr/>
            </a:pPr>
            <a:r>
              <a:rPr lang="en-US" sz="2000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PLC </a:t>
            </a:r>
            <a:r>
              <a:rPr lang="pl-PL" sz="2000" kern="0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</a:t>
            </a:r>
            <a:r>
              <a:rPr lang="pl-PL" sz="2000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kern="0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pl-PL" sz="2000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start:</a:t>
            </a:r>
          </a:p>
          <a:p>
            <a:pPr lvl="6">
              <a:lnSpc>
                <a:spcPct val="100000"/>
              </a:lnSpc>
              <a:spcBef>
                <a:spcPts val="0"/>
              </a:spcBef>
              <a:buClr>
                <a:srgbClr val="0080C2"/>
              </a:buClr>
              <a:buSzPct val="84000"/>
              <a:buFont typeface="Arial" panose="020B0604020202020204" pitchFamily="34" charset="0"/>
              <a:buChar char="•"/>
              <a:defRPr/>
            </a:pPr>
            <a:r>
              <a:rPr lang="en-US" sz="2001" i="1" kern="0" dirty="0">
                <a:solidFill>
                  <a:srgbClr val="008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nov</a:t>
            </a:r>
            <a:r>
              <a:rPr lang="en-US" sz="2001" i="1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sz="2001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sz="2001" kern="0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pl-PL" sz="2001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1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r>
              <a:rPr lang="pl-PL" sz="2001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001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1" b="1" kern="0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</a:t>
            </a:r>
            <a:r>
              <a:rPr lang="pl-PL" sz="2001" b="1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en-US" sz="2001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r>
              <a:rPr lang="pl-PL" sz="2001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001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1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 </a:t>
            </a:r>
            <a:r>
              <a:rPr lang="pl-PL" sz="2001" kern="0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pl-PL" sz="2001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1" kern="0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cases</a:t>
            </a:r>
            <a:endParaRPr lang="pl-PL" sz="2001" kern="0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6">
              <a:lnSpc>
                <a:spcPct val="100000"/>
              </a:lnSpc>
              <a:spcBef>
                <a:spcPts val="0"/>
              </a:spcBef>
              <a:buClr>
                <a:srgbClr val="0080C2"/>
              </a:buClr>
              <a:buSzPct val="84000"/>
              <a:buFont typeface="Arial" panose="020B0604020202020204" pitchFamily="34" charset="0"/>
              <a:buChar char="•"/>
              <a:defRPr/>
            </a:pPr>
            <a:r>
              <a:rPr lang="pl-PL" sz="2001" kern="0" dirty="0" err="1">
                <a:solidFill>
                  <a:srgbClr val="008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pl-PL" sz="2001" kern="0" dirty="0">
                <a:solidFill>
                  <a:srgbClr val="008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1" kern="0" dirty="0" err="1">
                <a:solidFill>
                  <a:srgbClr val="008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progression</a:t>
            </a:r>
            <a:r>
              <a:rPr lang="pl-PL" sz="2001" kern="0" dirty="0">
                <a:solidFill>
                  <a:srgbClr val="008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1" kern="0" dirty="0" err="1">
                <a:solidFill>
                  <a:srgbClr val="008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</a:t>
            </a:r>
            <a:r>
              <a:rPr lang="pl-PL" sz="2001" kern="0" dirty="0">
                <a:solidFill>
                  <a:srgbClr val="008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1" kern="0" dirty="0" err="1">
                <a:solidFill>
                  <a:srgbClr val="008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myeloma</a:t>
            </a:r>
            <a:r>
              <a:rPr lang="en-US" sz="2001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l-PL" sz="2001" kern="0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</a:t>
            </a:r>
            <a:r>
              <a:rPr lang="en-US" sz="2001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PC</a:t>
            </a:r>
            <a:r>
              <a:rPr lang="pl-PL" sz="2001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001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1" b="1" kern="0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sPC</a:t>
            </a:r>
            <a:r>
              <a:rPr lang="pl-PL" sz="2001" b="1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001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r>
              <a:rPr lang="pl-PL" sz="2001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1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 </a:t>
            </a:r>
            <a:r>
              <a:rPr lang="pl-PL" sz="2001" kern="0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pl-PL" sz="2001" kern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1" kern="0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cases</a:t>
            </a:r>
            <a:endParaRPr lang="en-US" sz="2001" kern="0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1AE4543-E759-4D23-BCBA-EA3E60F1EE5E}"/>
              </a:ext>
            </a:extLst>
          </p:cNvPr>
          <p:cNvSpPr/>
          <p:nvPr/>
        </p:nvSpPr>
        <p:spPr>
          <a:xfrm>
            <a:off x="7486650" y="6361113"/>
            <a:ext cx="4391025" cy="4302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pl-PL" sz="105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Jimenez-</a:t>
            </a:r>
            <a:r>
              <a:rPr lang="pl-PL" sz="1050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Zepeda</a:t>
            </a:r>
            <a:r>
              <a:rPr lang="pl-PL" sz="105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VH, </a:t>
            </a:r>
            <a:r>
              <a:rPr lang="pl-PL" sz="105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Dominguez VJ. </a:t>
            </a:r>
            <a:r>
              <a:rPr lang="pl-PL" sz="1050" i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 Hematol</a:t>
            </a:r>
            <a:r>
              <a:rPr lang="pl-PL" sz="105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2016;85:263–267.</a:t>
            </a:r>
            <a:endParaRPr lang="pl-PL" sz="1050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sz="1050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Bladé</a:t>
            </a:r>
            <a:r>
              <a:rPr lang="en-US" sz="105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J, </a:t>
            </a:r>
            <a:r>
              <a:rPr lang="en-US" sz="105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Kyle RA</a:t>
            </a:r>
            <a:r>
              <a:rPr lang="pl-PL" sz="105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050" i="1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Hematol</a:t>
            </a:r>
            <a:r>
              <a:rPr lang="en-US" sz="1050" i="1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Oncol </a:t>
            </a:r>
            <a:r>
              <a:rPr lang="en-US" sz="1050" i="1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en-US" sz="1050" i="1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i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Am</a:t>
            </a:r>
            <a:r>
              <a:rPr lang="en-US" sz="105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05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1999</a:t>
            </a:r>
            <a:r>
              <a:rPr lang="pl-PL" sz="105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en-US" sz="105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13:1259-</a:t>
            </a:r>
            <a:r>
              <a:rPr lang="pl-PL" sz="105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105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72.</a:t>
            </a:r>
            <a:endParaRPr lang="en-US" sz="1050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Okrąg">
            <a:extLst>
              <a:ext uri="{FF2B5EF4-FFF2-40B4-BE49-F238E27FC236}">
                <a16:creationId xmlns:a16="http://schemas.microsoft.com/office/drawing/2014/main" id="{74F03ABD-A0C1-4F79-8195-73D9E441434C}"/>
              </a:ext>
            </a:extLst>
          </p:cNvPr>
          <p:cNvSpPr/>
          <p:nvPr/>
        </p:nvSpPr>
        <p:spPr>
          <a:xfrm rot="20653489" flipH="1">
            <a:off x="7387104" y="2792314"/>
            <a:ext cx="1734802" cy="1734796"/>
          </a:xfrm>
          <a:prstGeom prst="ellipse">
            <a:avLst/>
          </a:prstGeom>
          <a:blipFill>
            <a:blip r:embed="rId3" cstate="print"/>
            <a:stretch>
              <a:fillRect t="-842" b="-842"/>
            </a:stretch>
          </a:blipFill>
          <a:ln w="57150" cap="flat">
            <a:solidFill>
              <a:srgbClr val="E9F6FC"/>
            </a:solidFill>
            <a:miter lim="400000"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sz="2000"/>
          </a:p>
        </p:txBody>
      </p:sp>
      <p:sp>
        <p:nvSpPr>
          <p:cNvPr id="63" name="Okrąg">
            <a:extLst>
              <a:ext uri="{FF2B5EF4-FFF2-40B4-BE49-F238E27FC236}">
                <a16:creationId xmlns:a16="http://schemas.microsoft.com/office/drawing/2014/main" id="{19514499-C60D-4532-B96C-9A3FB2EDD69F}"/>
              </a:ext>
            </a:extLst>
          </p:cNvPr>
          <p:cNvSpPr/>
          <p:nvPr/>
        </p:nvSpPr>
        <p:spPr>
          <a:xfrm rot="20653489" flipH="1">
            <a:off x="7396686" y="2814638"/>
            <a:ext cx="1734802" cy="1734796"/>
          </a:xfrm>
          <a:prstGeom prst="ellipse">
            <a:avLst/>
          </a:prstGeom>
          <a:blipFill>
            <a:blip r:embed="rId4" cstate="print"/>
            <a:stretch>
              <a:fillRect t="-842" b="-842"/>
            </a:stretch>
          </a:blipFill>
          <a:ln w="57150" cap="flat">
            <a:solidFill>
              <a:srgbClr val="E9F6FC"/>
            </a:solidFill>
            <a:miter lim="400000"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sz="2000"/>
          </a:p>
        </p:txBody>
      </p:sp>
      <p:sp>
        <p:nvSpPr>
          <p:cNvPr id="64" name="Okrąg">
            <a:extLst>
              <a:ext uri="{FF2B5EF4-FFF2-40B4-BE49-F238E27FC236}">
                <a16:creationId xmlns:a16="http://schemas.microsoft.com/office/drawing/2014/main" id="{9916BD31-8825-42B8-8EAA-3AD97B43E890}"/>
              </a:ext>
            </a:extLst>
          </p:cNvPr>
          <p:cNvSpPr/>
          <p:nvPr/>
        </p:nvSpPr>
        <p:spPr>
          <a:xfrm rot="20653489" flipH="1">
            <a:off x="7387104" y="2792862"/>
            <a:ext cx="1734802" cy="1734796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 l="-55000" t="2000" r="-27000" b="-842"/>
            </a:stretch>
          </a:blipFill>
          <a:ln w="57150" cap="flat">
            <a:solidFill>
              <a:srgbClr val="E9F6FC"/>
            </a:solidFill>
            <a:miter lim="400000"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sz="20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A8B996-3893-4E23-800C-6D5D0D1F8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178" y="282591"/>
            <a:ext cx="8674100" cy="14287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l-PL" cap="none" dirty="0" err="1">
                <a:latin typeface="Arial" panose="020B0604020202020204" pitchFamily="34" charset="0"/>
                <a:cs typeface="Arial" panose="020B0604020202020204" pitchFamily="34" charset="0"/>
              </a:rPr>
              <a:t>Criticism</a:t>
            </a:r>
            <a:r>
              <a:rPr lang="pl-PL" cap="none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cap="none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pl-PL" cap="none" dirty="0" err="1">
                <a:latin typeface="Arial" panose="020B0604020202020204" pitchFamily="34" charset="0"/>
                <a:cs typeface="Arial" panose="020B0604020202020204" pitchFamily="34" charset="0"/>
              </a:rPr>
              <a:t>diagnostic</a:t>
            </a:r>
            <a:r>
              <a:rPr lang="pl-PL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cap="none" dirty="0" err="1">
                <a:latin typeface="Arial" panose="020B0604020202020204" pitchFamily="34" charset="0"/>
                <a:cs typeface="Arial" panose="020B0604020202020204" pitchFamily="34" charset="0"/>
              </a:rPr>
              <a:t>criteria</a:t>
            </a:r>
            <a:endParaRPr lang="en-US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59" name="Shape 45">
            <a:extLst>
              <a:ext uri="{FF2B5EF4-FFF2-40B4-BE49-F238E27FC236}">
                <a16:creationId xmlns:a16="http://schemas.microsoft.com/office/drawing/2014/main" id="{C7ADACE0-080B-46DA-AD6A-A10E6D480E58}"/>
              </a:ext>
            </a:extLst>
          </p:cNvPr>
          <p:cNvSpPr>
            <a:spLocks/>
          </p:cNvSpPr>
          <p:nvPr/>
        </p:nvSpPr>
        <p:spPr bwMode="auto">
          <a:xfrm>
            <a:off x="214313" y="106363"/>
            <a:ext cx="1112837" cy="1428750"/>
          </a:xfrm>
          <a:custGeom>
            <a:avLst/>
            <a:gdLst>
              <a:gd name="T0" fmla="*/ 2147483646 w 20761"/>
              <a:gd name="T1" fmla="*/ 2147483646 h 21596"/>
              <a:gd name="T2" fmla="*/ 2147483646 w 20761"/>
              <a:gd name="T3" fmla="*/ 2147483646 h 21596"/>
              <a:gd name="T4" fmla="*/ 2147483646 w 20761"/>
              <a:gd name="T5" fmla="*/ 2147483646 h 21596"/>
              <a:gd name="T6" fmla="*/ 2147483646 w 20761"/>
              <a:gd name="T7" fmla="*/ 2147483646 h 21596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761" h="21596" extrusionOk="0">
                <a:moveTo>
                  <a:pt x="14803" y="1"/>
                </a:moveTo>
                <a:cubicBezTo>
                  <a:pt x="14630" y="5"/>
                  <a:pt x="14458" y="60"/>
                  <a:pt x="14331" y="164"/>
                </a:cubicBezTo>
                <a:lnTo>
                  <a:pt x="13534" y="815"/>
                </a:lnTo>
                <a:lnTo>
                  <a:pt x="14728" y="1662"/>
                </a:lnTo>
                <a:lnTo>
                  <a:pt x="15527" y="1011"/>
                </a:lnTo>
                <a:cubicBezTo>
                  <a:pt x="15654" y="907"/>
                  <a:pt x="15713" y="774"/>
                  <a:pt x="15707" y="642"/>
                </a:cubicBezTo>
                <a:cubicBezTo>
                  <a:pt x="15701" y="510"/>
                  <a:pt x="15629" y="380"/>
                  <a:pt x="15492" y="283"/>
                </a:cubicBezTo>
                <a:lnTo>
                  <a:pt x="15291" y="139"/>
                </a:lnTo>
                <a:cubicBezTo>
                  <a:pt x="15154" y="42"/>
                  <a:pt x="14977" y="-4"/>
                  <a:pt x="14803" y="1"/>
                </a:cubicBezTo>
                <a:close/>
                <a:moveTo>
                  <a:pt x="12624" y="778"/>
                </a:moveTo>
                <a:cubicBezTo>
                  <a:pt x="12444" y="782"/>
                  <a:pt x="12265" y="839"/>
                  <a:pt x="12132" y="947"/>
                </a:cubicBezTo>
                <a:lnTo>
                  <a:pt x="5743" y="6156"/>
                </a:lnTo>
                <a:lnTo>
                  <a:pt x="8262" y="7942"/>
                </a:lnTo>
                <a:lnTo>
                  <a:pt x="11192" y="5552"/>
                </a:lnTo>
                <a:cubicBezTo>
                  <a:pt x="12104" y="5930"/>
                  <a:pt x="13267" y="5834"/>
                  <a:pt x="14039" y="5247"/>
                </a:cubicBezTo>
                <a:cubicBezTo>
                  <a:pt x="14250" y="5086"/>
                  <a:pt x="14406" y="4900"/>
                  <a:pt x="14522" y="4705"/>
                </a:cubicBezTo>
                <a:cubicBezTo>
                  <a:pt x="15435" y="4957"/>
                  <a:pt x="16294" y="5357"/>
                  <a:pt x="17027" y="5914"/>
                </a:cubicBezTo>
                <a:cubicBezTo>
                  <a:pt x="19712" y="7955"/>
                  <a:pt x="19712" y="11265"/>
                  <a:pt x="17027" y="13306"/>
                </a:cubicBezTo>
                <a:cubicBezTo>
                  <a:pt x="16202" y="13933"/>
                  <a:pt x="15218" y="14363"/>
                  <a:pt x="14174" y="14605"/>
                </a:cubicBezTo>
                <a:cubicBezTo>
                  <a:pt x="14128" y="14563"/>
                  <a:pt x="14090" y="14518"/>
                  <a:pt x="14039" y="14479"/>
                </a:cubicBezTo>
                <a:cubicBezTo>
                  <a:pt x="13569" y="14122"/>
                  <a:pt x="12954" y="13944"/>
                  <a:pt x="12339" y="13944"/>
                </a:cubicBezTo>
                <a:cubicBezTo>
                  <a:pt x="11723" y="13944"/>
                  <a:pt x="11108" y="14122"/>
                  <a:pt x="10638" y="14479"/>
                </a:cubicBezTo>
                <a:cubicBezTo>
                  <a:pt x="10564" y="14535"/>
                  <a:pt x="10505" y="14599"/>
                  <a:pt x="10443" y="14660"/>
                </a:cubicBezTo>
                <a:cubicBezTo>
                  <a:pt x="9295" y="14436"/>
                  <a:pt x="8207" y="13989"/>
                  <a:pt x="7308" y="13306"/>
                </a:cubicBezTo>
                <a:cubicBezTo>
                  <a:pt x="6830" y="12941"/>
                  <a:pt x="6447" y="12535"/>
                  <a:pt x="6140" y="12104"/>
                </a:cubicBezTo>
                <a:lnTo>
                  <a:pt x="9921" y="12104"/>
                </a:lnTo>
                <a:cubicBezTo>
                  <a:pt x="10153" y="12104"/>
                  <a:pt x="10340" y="11960"/>
                  <a:pt x="10340" y="11784"/>
                </a:cubicBezTo>
                <a:cubicBezTo>
                  <a:pt x="10340" y="11608"/>
                  <a:pt x="10153" y="11466"/>
                  <a:pt x="9921" y="11466"/>
                </a:cubicBezTo>
                <a:lnTo>
                  <a:pt x="5748" y="11466"/>
                </a:lnTo>
                <a:lnTo>
                  <a:pt x="3914" y="11466"/>
                </a:lnTo>
                <a:lnTo>
                  <a:pt x="419" y="11466"/>
                </a:lnTo>
                <a:cubicBezTo>
                  <a:pt x="187" y="11466"/>
                  <a:pt x="1" y="11608"/>
                  <a:pt x="0" y="11784"/>
                </a:cubicBezTo>
                <a:cubicBezTo>
                  <a:pt x="0" y="11960"/>
                  <a:pt x="187" y="12104"/>
                  <a:pt x="419" y="12104"/>
                </a:cubicBezTo>
                <a:lnTo>
                  <a:pt x="4212" y="12104"/>
                </a:lnTo>
                <a:cubicBezTo>
                  <a:pt x="4631" y="12894"/>
                  <a:pt x="5251" y="13635"/>
                  <a:pt x="6093" y="14275"/>
                </a:cubicBezTo>
                <a:cubicBezTo>
                  <a:pt x="7203" y="15119"/>
                  <a:pt x="8542" y="15674"/>
                  <a:pt x="9958" y="15958"/>
                </a:cubicBezTo>
                <a:cubicBezTo>
                  <a:pt x="9992" y="16215"/>
                  <a:pt x="10094" y="16465"/>
                  <a:pt x="10271" y="16694"/>
                </a:cubicBezTo>
                <a:lnTo>
                  <a:pt x="10271" y="18268"/>
                </a:lnTo>
                <a:cubicBezTo>
                  <a:pt x="10271" y="18276"/>
                  <a:pt x="10272" y="18285"/>
                  <a:pt x="10273" y="18294"/>
                </a:cubicBezTo>
                <a:cubicBezTo>
                  <a:pt x="10274" y="18302"/>
                  <a:pt x="10277" y="18310"/>
                  <a:pt x="10278" y="18318"/>
                </a:cubicBezTo>
                <a:lnTo>
                  <a:pt x="5277" y="18318"/>
                </a:lnTo>
                <a:cubicBezTo>
                  <a:pt x="4993" y="18318"/>
                  <a:pt x="4736" y="18407"/>
                  <a:pt x="4550" y="18548"/>
                </a:cubicBezTo>
                <a:cubicBezTo>
                  <a:pt x="4363" y="18690"/>
                  <a:pt x="4247" y="18885"/>
                  <a:pt x="4247" y="19102"/>
                </a:cubicBezTo>
                <a:lnTo>
                  <a:pt x="4247" y="20812"/>
                </a:lnTo>
                <a:cubicBezTo>
                  <a:pt x="4247" y="21029"/>
                  <a:pt x="4363" y="21224"/>
                  <a:pt x="4550" y="21366"/>
                </a:cubicBezTo>
                <a:cubicBezTo>
                  <a:pt x="4736" y="21508"/>
                  <a:pt x="4993" y="21596"/>
                  <a:pt x="5277" y="21596"/>
                </a:cubicBezTo>
                <a:lnTo>
                  <a:pt x="19398" y="21596"/>
                </a:lnTo>
                <a:cubicBezTo>
                  <a:pt x="19682" y="21596"/>
                  <a:pt x="19939" y="21508"/>
                  <a:pt x="20125" y="21366"/>
                </a:cubicBezTo>
                <a:cubicBezTo>
                  <a:pt x="20312" y="21224"/>
                  <a:pt x="20428" y="21029"/>
                  <a:pt x="20428" y="20812"/>
                </a:cubicBezTo>
                <a:lnTo>
                  <a:pt x="20428" y="19102"/>
                </a:lnTo>
                <a:cubicBezTo>
                  <a:pt x="20428" y="18885"/>
                  <a:pt x="20312" y="18690"/>
                  <a:pt x="20125" y="18548"/>
                </a:cubicBezTo>
                <a:cubicBezTo>
                  <a:pt x="19939" y="18407"/>
                  <a:pt x="19682" y="18318"/>
                  <a:pt x="19398" y="18318"/>
                </a:cubicBezTo>
                <a:lnTo>
                  <a:pt x="14397" y="18318"/>
                </a:lnTo>
                <a:cubicBezTo>
                  <a:pt x="14398" y="18310"/>
                  <a:pt x="14401" y="18302"/>
                  <a:pt x="14402" y="18294"/>
                </a:cubicBezTo>
                <a:cubicBezTo>
                  <a:pt x="14403" y="18285"/>
                  <a:pt x="14404" y="18276"/>
                  <a:pt x="14404" y="18268"/>
                </a:cubicBezTo>
                <a:lnTo>
                  <a:pt x="14404" y="16694"/>
                </a:lnTo>
                <a:cubicBezTo>
                  <a:pt x="14599" y="16442"/>
                  <a:pt x="14708" y="16163"/>
                  <a:pt x="14730" y="15880"/>
                </a:cubicBezTo>
                <a:cubicBezTo>
                  <a:pt x="16016" y="15578"/>
                  <a:pt x="17227" y="15049"/>
                  <a:pt x="18245" y="14275"/>
                </a:cubicBezTo>
                <a:cubicBezTo>
                  <a:pt x="21600" y="11724"/>
                  <a:pt x="21600" y="7589"/>
                  <a:pt x="18245" y="5038"/>
                </a:cubicBezTo>
                <a:cubicBezTo>
                  <a:pt x="17198" y="4242"/>
                  <a:pt x="15947" y="3701"/>
                  <a:pt x="14621" y="3404"/>
                </a:cubicBezTo>
                <a:cubicBezTo>
                  <a:pt x="14558" y="3253"/>
                  <a:pt x="14476" y="3107"/>
                  <a:pt x="14361" y="2970"/>
                </a:cubicBezTo>
                <a:lnTo>
                  <a:pt x="14651" y="2733"/>
                </a:lnTo>
                <a:cubicBezTo>
                  <a:pt x="14783" y="2625"/>
                  <a:pt x="14846" y="2487"/>
                  <a:pt x="14840" y="2349"/>
                </a:cubicBezTo>
                <a:cubicBezTo>
                  <a:pt x="14834" y="2212"/>
                  <a:pt x="14759" y="2077"/>
                  <a:pt x="14616" y="1976"/>
                </a:cubicBezTo>
                <a:lnTo>
                  <a:pt x="13129" y="921"/>
                </a:lnTo>
                <a:cubicBezTo>
                  <a:pt x="12986" y="820"/>
                  <a:pt x="12805" y="773"/>
                  <a:pt x="12624" y="778"/>
                </a:cubicBezTo>
                <a:close/>
                <a:moveTo>
                  <a:pt x="12339" y="3171"/>
                </a:moveTo>
                <a:cubicBezTo>
                  <a:pt x="12602" y="3171"/>
                  <a:pt x="12865" y="3246"/>
                  <a:pt x="13066" y="3399"/>
                </a:cubicBezTo>
                <a:cubicBezTo>
                  <a:pt x="13469" y="3705"/>
                  <a:pt x="13469" y="4201"/>
                  <a:pt x="13066" y="4507"/>
                </a:cubicBezTo>
                <a:cubicBezTo>
                  <a:pt x="12664" y="4813"/>
                  <a:pt x="12013" y="4813"/>
                  <a:pt x="11611" y="4507"/>
                </a:cubicBezTo>
                <a:cubicBezTo>
                  <a:pt x="11208" y="4201"/>
                  <a:pt x="11208" y="3705"/>
                  <a:pt x="11611" y="3399"/>
                </a:cubicBezTo>
                <a:cubicBezTo>
                  <a:pt x="11812" y="3246"/>
                  <a:pt x="12075" y="3171"/>
                  <a:pt x="12339" y="3171"/>
                </a:cubicBezTo>
                <a:close/>
                <a:moveTo>
                  <a:pt x="5084" y="6347"/>
                </a:moveTo>
                <a:cubicBezTo>
                  <a:pt x="4904" y="6352"/>
                  <a:pt x="4725" y="6409"/>
                  <a:pt x="4593" y="6517"/>
                </a:cubicBezTo>
                <a:lnTo>
                  <a:pt x="2954" y="7852"/>
                </a:lnTo>
                <a:cubicBezTo>
                  <a:pt x="2822" y="7960"/>
                  <a:pt x="2759" y="8099"/>
                  <a:pt x="2765" y="8236"/>
                </a:cubicBezTo>
                <a:cubicBezTo>
                  <a:pt x="2772" y="8373"/>
                  <a:pt x="2849" y="8508"/>
                  <a:pt x="2991" y="8609"/>
                </a:cubicBezTo>
                <a:lnTo>
                  <a:pt x="5239" y="10203"/>
                </a:lnTo>
                <a:cubicBezTo>
                  <a:pt x="5381" y="10303"/>
                  <a:pt x="5564" y="10351"/>
                  <a:pt x="5743" y="10346"/>
                </a:cubicBezTo>
                <a:cubicBezTo>
                  <a:pt x="5923" y="10341"/>
                  <a:pt x="6100" y="10285"/>
                  <a:pt x="6233" y="10176"/>
                </a:cubicBezTo>
                <a:lnTo>
                  <a:pt x="7871" y="8841"/>
                </a:lnTo>
                <a:cubicBezTo>
                  <a:pt x="8004" y="8733"/>
                  <a:pt x="8066" y="8595"/>
                  <a:pt x="8060" y="8458"/>
                </a:cubicBezTo>
                <a:cubicBezTo>
                  <a:pt x="8054" y="8321"/>
                  <a:pt x="7979" y="8185"/>
                  <a:pt x="7836" y="8084"/>
                </a:cubicBezTo>
                <a:lnTo>
                  <a:pt x="5589" y="6491"/>
                </a:lnTo>
                <a:cubicBezTo>
                  <a:pt x="5446" y="6390"/>
                  <a:pt x="5264" y="6342"/>
                  <a:pt x="5084" y="6347"/>
                </a:cubicBezTo>
                <a:close/>
                <a:moveTo>
                  <a:pt x="12339" y="14988"/>
                </a:moveTo>
                <a:cubicBezTo>
                  <a:pt x="12602" y="14988"/>
                  <a:pt x="12865" y="15064"/>
                  <a:pt x="13066" y="15217"/>
                </a:cubicBezTo>
                <a:cubicBezTo>
                  <a:pt x="13469" y="15523"/>
                  <a:pt x="13469" y="16019"/>
                  <a:pt x="13066" y="16325"/>
                </a:cubicBezTo>
                <a:cubicBezTo>
                  <a:pt x="12664" y="16631"/>
                  <a:pt x="12013" y="16631"/>
                  <a:pt x="11611" y="16325"/>
                </a:cubicBezTo>
                <a:cubicBezTo>
                  <a:pt x="11208" y="16019"/>
                  <a:pt x="11208" y="15523"/>
                  <a:pt x="11611" y="15217"/>
                </a:cubicBezTo>
                <a:cubicBezTo>
                  <a:pt x="11812" y="15064"/>
                  <a:pt x="12075" y="14988"/>
                  <a:pt x="12339" y="1498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4F769CD8-6FF6-49DE-AE44-00FC8AC58B77}"/>
              </a:ext>
            </a:extLst>
          </p:cNvPr>
          <p:cNvSpPr txBox="1">
            <a:spLocks/>
          </p:cNvSpPr>
          <p:nvPr/>
        </p:nvSpPr>
        <p:spPr>
          <a:xfrm>
            <a:off x="308825" y="1929478"/>
            <a:ext cx="11291772" cy="5030880"/>
          </a:xfrm>
          <a:prstGeom prst="rect">
            <a:avLst/>
          </a:prstGeom>
        </p:spPr>
        <p:txBody>
          <a:bodyPr/>
          <a:lstStyle>
            <a:lvl1pPr marL="222250" indent="-222250" algn="l" defTabSz="412750" rtl="0" eaLnBrk="0" fontAlgn="base" hangingPunct="0">
              <a:lnSpc>
                <a:spcPct val="120000"/>
              </a:lnSpc>
              <a:spcBef>
                <a:spcPts val="3400"/>
              </a:spcBef>
              <a:spcAft>
                <a:spcPct val="0"/>
              </a:spcAft>
              <a:buClr>
                <a:srgbClr val="007ABB"/>
              </a:buClr>
              <a:buSzPct val="55000"/>
              <a:buChar char="•"/>
              <a:defRPr sz="2900" spc="30">
                <a:solidFill>
                  <a:srgbClr val="707E90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  <a:lvl2pPr marL="317500" indent="-222250" algn="l" defTabSz="412750" rtl="0" eaLnBrk="0" fontAlgn="base" hangingPunct="0">
              <a:lnSpc>
                <a:spcPct val="120000"/>
              </a:lnSpc>
              <a:spcBef>
                <a:spcPts val="3400"/>
              </a:spcBef>
              <a:spcAft>
                <a:spcPct val="0"/>
              </a:spcAft>
              <a:buClr>
                <a:srgbClr val="007ABB"/>
              </a:buClr>
              <a:buSzPct val="55000"/>
              <a:buChar char="•"/>
              <a:defRPr sz="2900" spc="30">
                <a:solidFill>
                  <a:srgbClr val="707E90"/>
                </a:solidFill>
                <a:latin typeface="+mn-lt"/>
                <a:ea typeface="+mn-ea"/>
                <a:cs typeface="+mn-cs"/>
                <a:sym typeface="Helvetica Neue Light"/>
              </a:defRPr>
            </a:lvl2pPr>
            <a:lvl3pPr marL="412750" indent="-222250" algn="l" defTabSz="412750" rtl="0" eaLnBrk="0" fontAlgn="base" hangingPunct="0">
              <a:lnSpc>
                <a:spcPct val="120000"/>
              </a:lnSpc>
              <a:spcBef>
                <a:spcPts val="3400"/>
              </a:spcBef>
              <a:spcAft>
                <a:spcPct val="0"/>
              </a:spcAft>
              <a:buClr>
                <a:srgbClr val="007ABB"/>
              </a:buClr>
              <a:buSzPct val="55000"/>
              <a:buChar char="•"/>
              <a:defRPr sz="2900" spc="30">
                <a:solidFill>
                  <a:srgbClr val="707E90"/>
                </a:solidFill>
                <a:latin typeface="+mn-lt"/>
                <a:ea typeface="+mn-ea"/>
                <a:cs typeface="+mn-cs"/>
                <a:sym typeface="Helvetica Neue Light"/>
              </a:defRPr>
            </a:lvl3pPr>
            <a:lvl4pPr marL="508000" indent="-222250" algn="l" defTabSz="412750" rtl="0" eaLnBrk="0" fontAlgn="base" hangingPunct="0">
              <a:lnSpc>
                <a:spcPct val="120000"/>
              </a:lnSpc>
              <a:spcBef>
                <a:spcPts val="3400"/>
              </a:spcBef>
              <a:spcAft>
                <a:spcPct val="0"/>
              </a:spcAft>
              <a:buClr>
                <a:srgbClr val="007ABB"/>
              </a:buClr>
              <a:buSzPct val="55000"/>
              <a:buChar char="•"/>
              <a:defRPr sz="2900" spc="30">
                <a:solidFill>
                  <a:srgbClr val="707E90"/>
                </a:solidFill>
                <a:latin typeface="+mn-lt"/>
                <a:ea typeface="+mn-ea"/>
                <a:cs typeface="+mn-cs"/>
                <a:sym typeface="Helvetica Neue Light"/>
              </a:defRPr>
            </a:lvl4pPr>
            <a:lvl5pPr marL="603250" indent="-222250" algn="l" defTabSz="412750" rtl="0" eaLnBrk="0" fontAlgn="base" hangingPunct="0">
              <a:lnSpc>
                <a:spcPct val="120000"/>
              </a:lnSpc>
              <a:spcBef>
                <a:spcPts val="3400"/>
              </a:spcBef>
              <a:spcAft>
                <a:spcPct val="0"/>
              </a:spcAft>
              <a:buClr>
                <a:srgbClr val="007ABB"/>
              </a:buClr>
              <a:buSzPct val="55000"/>
              <a:buChar char="•"/>
              <a:defRPr sz="2900" spc="30">
                <a:solidFill>
                  <a:srgbClr val="707E90"/>
                </a:solidFill>
                <a:latin typeface="+mn-lt"/>
                <a:ea typeface="+mn-ea"/>
                <a:cs typeface="+mn-cs"/>
                <a:sym typeface="Helvetica Neue Light"/>
              </a:defRPr>
            </a:lvl5pPr>
            <a:lvl6pPr marL="698603" marR="0" indent="-222282" algn="l" defTabSz="412812" rtl="0" latinLnBrk="0">
              <a:lnSpc>
                <a:spcPct val="120000"/>
              </a:lnSpc>
              <a:spcBef>
                <a:spcPts val="3401"/>
              </a:spcBef>
              <a:spcAft>
                <a:spcPts val="0"/>
              </a:spcAft>
              <a:buClr>
                <a:srgbClr val="007ABB"/>
              </a:buClr>
              <a:buSzPct val="55000"/>
              <a:buFontTx/>
              <a:buChar char="•"/>
              <a:tabLst/>
              <a:defRPr sz="2901" b="0" i="0" u="none" strike="noStrike" cap="none" spc="30" baseline="0">
                <a:ln>
                  <a:noFill/>
                </a:ln>
                <a:solidFill>
                  <a:srgbClr val="707E90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6pPr>
            <a:lvl7pPr marL="793867" marR="0" indent="-222282" algn="l" defTabSz="412812" rtl="0" latinLnBrk="0">
              <a:lnSpc>
                <a:spcPct val="120000"/>
              </a:lnSpc>
              <a:spcBef>
                <a:spcPts val="3401"/>
              </a:spcBef>
              <a:spcAft>
                <a:spcPts val="0"/>
              </a:spcAft>
              <a:buClr>
                <a:srgbClr val="007ABB"/>
              </a:buClr>
              <a:buSzPct val="55000"/>
              <a:buFontTx/>
              <a:buChar char="•"/>
              <a:tabLst/>
              <a:defRPr sz="2901" b="0" i="0" u="none" strike="noStrike" cap="none" spc="30" baseline="0">
                <a:ln>
                  <a:noFill/>
                </a:ln>
                <a:solidFill>
                  <a:srgbClr val="707E90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7pPr>
            <a:lvl8pPr marL="889131" marR="0" indent="-222282" algn="l" defTabSz="412812" rtl="0" latinLnBrk="0">
              <a:lnSpc>
                <a:spcPct val="120000"/>
              </a:lnSpc>
              <a:spcBef>
                <a:spcPts val="3401"/>
              </a:spcBef>
              <a:spcAft>
                <a:spcPts val="0"/>
              </a:spcAft>
              <a:buClr>
                <a:srgbClr val="007ABB"/>
              </a:buClr>
              <a:buSzPct val="55000"/>
              <a:buFontTx/>
              <a:buChar char="•"/>
              <a:tabLst/>
              <a:defRPr sz="2901" b="0" i="0" u="none" strike="noStrike" cap="none" spc="30" baseline="0">
                <a:ln>
                  <a:noFill/>
                </a:ln>
                <a:solidFill>
                  <a:srgbClr val="707E90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8pPr>
            <a:lvl9pPr marL="984396" marR="0" indent="-222282" algn="l" defTabSz="412812" rtl="0" latinLnBrk="0">
              <a:lnSpc>
                <a:spcPct val="120000"/>
              </a:lnSpc>
              <a:spcBef>
                <a:spcPts val="3401"/>
              </a:spcBef>
              <a:spcAft>
                <a:spcPts val="0"/>
              </a:spcAft>
              <a:buClr>
                <a:srgbClr val="007ABB"/>
              </a:buClr>
              <a:buSzPct val="55000"/>
              <a:buFontTx/>
              <a:buChar char="•"/>
              <a:tabLst/>
              <a:defRPr sz="2901" b="0" i="0" u="none" strike="noStrike" cap="none" spc="30" baseline="0">
                <a:ln>
                  <a:noFill/>
                </a:ln>
                <a:solidFill>
                  <a:srgbClr val="707E90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0080C2"/>
              </a:buClr>
              <a:buSzPct val="65000"/>
              <a:buFont typeface="Courier New" panose="02070309020205020404" pitchFamily="49" charset="0"/>
              <a:buChar char="o"/>
              <a:defRPr/>
            </a:pPr>
            <a:r>
              <a:rPr lang="en-US" sz="2000" kern="0" dirty="0">
                <a:solidFill>
                  <a:srgbClr val="008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Instead of two criteria, isn’t only one enough to diagnose the disease?</a:t>
            </a:r>
            <a:br>
              <a:rPr lang="en-US" sz="2000" kern="0" dirty="0">
                <a:solidFill>
                  <a:srgbClr val="0080C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practice, many clinical trial based on only one of two criteria.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80C2"/>
              </a:buClr>
              <a:buSzPct val="65000"/>
              <a:buFont typeface="Courier New" panose="02070309020205020404" pitchFamily="49" charset="0"/>
              <a:buChar char="o"/>
              <a:defRPr/>
            </a:pPr>
            <a:endParaRPr lang="en-US" sz="18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80C2"/>
              </a:buClr>
              <a:buSzPct val="65000"/>
              <a:buFont typeface="Courier New" panose="02070309020205020404" pitchFamily="49" charset="0"/>
              <a:buChar char="o"/>
              <a:defRPr/>
            </a:pPr>
            <a:r>
              <a:rPr lang="en-US" sz="2000" kern="0" dirty="0">
                <a:solidFill>
                  <a:srgbClr val="008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 with poor bone marrow reserve have baseline leukopenia and may not meet absolute criteria (but may fulfill percentage criteria)</a:t>
            </a:r>
            <a:br>
              <a:rPr lang="en-US" sz="2000" kern="0" dirty="0">
                <a:solidFill>
                  <a:srgbClr val="0080C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kern="0" dirty="0">
              <a:solidFill>
                <a:srgbClr val="0080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80C2"/>
              </a:buClr>
              <a:buSzPct val="65000"/>
              <a:buFont typeface="Courier New" panose="02070309020205020404" pitchFamily="49" charset="0"/>
              <a:buChar char="o"/>
              <a:defRPr/>
            </a:pPr>
            <a:r>
              <a:rPr lang="en-US" sz="2000" kern="0" dirty="0">
                <a:solidFill>
                  <a:srgbClr val="008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low proportion of PCs can be detected in peripheral blood in patients within the entire spectrum of plasma cell dyscrasias (MM, SMM, MGUS), and it can change with time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80C2"/>
              </a:buClr>
              <a:buSzPct val="65000"/>
              <a:buFont typeface="Courier New" panose="02070309020205020404" pitchFamily="49" charset="0"/>
              <a:buChar char="o"/>
              <a:defRPr/>
            </a:pPr>
            <a:endParaRPr lang="en-US" sz="2000" kern="0" dirty="0">
              <a:solidFill>
                <a:srgbClr val="0080C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80C2"/>
              </a:buClr>
              <a:buSzPct val="65000"/>
              <a:buFont typeface="Courier New" panose="02070309020205020404" pitchFamily="49" charset="0"/>
              <a:buChar char="o"/>
              <a:defRPr/>
            </a:pPr>
            <a:r>
              <a:rPr lang="en-US" sz="2000" kern="0" dirty="0">
                <a:solidFill>
                  <a:srgbClr val="0080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 prognosis deserves a prompt identification of these patients to establish the most effective treatment</a:t>
            </a:r>
          </a:p>
        </p:txBody>
      </p:sp>
      <p:sp>
        <p:nvSpPr>
          <p:cNvPr id="22" name="Gwiazda: 7 punktów 21">
            <a:extLst>
              <a:ext uri="{FF2B5EF4-FFF2-40B4-BE49-F238E27FC236}">
                <a16:creationId xmlns:a16="http://schemas.microsoft.com/office/drawing/2014/main" id="{2CC17CFB-8A17-4A1F-96FA-679CFEAC19DD}"/>
              </a:ext>
            </a:extLst>
          </p:cNvPr>
          <p:cNvSpPr/>
          <p:nvPr/>
        </p:nvSpPr>
        <p:spPr>
          <a:xfrm>
            <a:off x="11155798" y="82566"/>
            <a:ext cx="914400" cy="914400"/>
          </a:xfrm>
          <a:prstGeom prst="star7">
            <a:avLst/>
          </a:prstGeom>
          <a:solidFill>
            <a:srgbClr val="007AB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645694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A8B996-3893-4E23-800C-6D5D0D1F8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370" y="282591"/>
            <a:ext cx="8674100" cy="14287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At the dawn</a:t>
            </a:r>
            <a:r>
              <a:rPr lang="pl-PL" cap="none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of a new definition</a:t>
            </a:r>
          </a:p>
        </p:txBody>
      </p:sp>
      <p:sp>
        <p:nvSpPr>
          <p:cNvPr id="19459" name="Shape 45">
            <a:extLst>
              <a:ext uri="{FF2B5EF4-FFF2-40B4-BE49-F238E27FC236}">
                <a16:creationId xmlns:a16="http://schemas.microsoft.com/office/drawing/2014/main" id="{C7ADACE0-080B-46DA-AD6A-A10E6D480E58}"/>
              </a:ext>
            </a:extLst>
          </p:cNvPr>
          <p:cNvSpPr>
            <a:spLocks/>
          </p:cNvSpPr>
          <p:nvPr/>
        </p:nvSpPr>
        <p:spPr bwMode="auto">
          <a:xfrm>
            <a:off x="214313" y="106363"/>
            <a:ext cx="1112837" cy="1428750"/>
          </a:xfrm>
          <a:custGeom>
            <a:avLst/>
            <a:gdLst>
              <a:gd name="T0" fmla="*/ 2147483646 w 20761"/>
              <a:gd name="T1" fmla="*/ 2147483646 h 21596"/>
              <a:gd name="T2" fmla="*/ 2147483646 w 20761"/>
              <a:gd name="T3" fmla="*/ 2147483646 h 21596"/>
              <a:gd name="T4" fmla="*/ 2147483646 w 20761"/>
              <a:gd name="T5" fmla="*/ 2147483646 h 21596"/>
              <a:gd name="T6" fmla="*/ 2147483646 w 20761"/>
              <a:gd name="T7" fmla="*/ 2147483646 h 21596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761" h="21596" extrusionOk="0">
                <a:moveTo>
                  <a:pt x="14803" y="1"/>
                </a:moveTo>
                <a:cubicBezTo>
                  <a:pt x="14630" y="5"/>
                  <a:pt x="14458" y="60"/>
                  <a:pt x="14331" y="164"/>
                </a:cubicBezTo>
                <a:lnTo>
                  <a:pt x="13534" y="815"/>
                </a:lnTo>
                <a:lnTo>
                  <a:pt x="14728" y="1662"/>
                </a:lnTo>
                <a:lnTo>
                  <a:pt x="15527" y="1011"/>
                </a:lnTo>
                <a:cubicBezTo>
                  <a:pt x="15654" y="907"/>
                  <a:pt x="15713" y="774"/>
                  <a:pt x="15707" y="642"/>
                </a:cubicBezTo>
                <a:cubicBezTo>
                  <a:pt x="15701" y="510"/>
                  <a:pt x="15629" y="380"/>
                  <a:pt x="15492" y="283"/>
                </a:cubicBezTo>
                <a:lnTo>
                  <a:pt x="15291" y="139"/>
                </a:lnTo>
                <a:cubicBezTo>
                  <a:pt x="15154" y="42"/>
                  <a:pt x="14977" y="-4"/>
                  <a:pt x="14803" y="1"/>
                </a:cubicBezTo>
                <a:close/>
                <a:moveTo>
                  <a:pt x="12624" y="778"/>
                </a:moveTo>
                <a:cubicBezTo>
                  <a:pt x="12444" y="782"/>
                  <a:pt x="12265" y="839"/>
                  <a:pt x="12132" y="947"/>
                </a:cubicBezTo>
                <a:lnTo>
                  <a:pt x="5743" y="6156"/>
                </a:lnTo>
                <a:lnTo>
                  <a:pt x="8262" y="7942"/>
                </a:lnTo>
                <a:lnTo>
                  <a:pt x="11192" y="5552"/>
                </a:lnTo>
                <a:cubicBezTo>
                  <a:pt x="12104" y="5930"/>
                  <a:pt x="13267" y="5834"/>
                  <a:pt x="14039" y="5247"/>
                </a:cubicBezTo>
                <a:cubicBezTo>
                  <a:pt x="14250" y="5086"/>
                  <a:pt x="14406" y="4900"/>
                  <a:pt x="14522" y="4705"/>
                </a:cubicBezTo>
                <a:cubicBezTo>
                  <a:pt x="15435" y="4957"/>
                  <a:pt x="16294" y="5357"/>
                  <a:pt x="17027" y="5914"/>
                </a:cubicBezTo>
                <a:cubicBezTo>
                  <a:pt x="19712" y="7955"/>
                  <a:pt x="19712" y="11265"/>
                  <a:pt x="17027" y="13306"/>
                </a:cubicBezTo>
                <a:cubicBezTo>
                  <a:pt x="16202" y="13933"/>
                  <a:pt x="15218" y="14363"/>
                  <a:pt x="14174" y="14605"/>
                </a:cubicBezTo>
                <a:cubicBezTo>
                  <a:pt x="14128" y="14563"/>
                  <a:pt x="14090" y="14518"/>
                  <a:pt x="14039" y="14479"/>
                </a:cubicBezTo>
                <a:cubicBezTo>
                  <a:pt x="13569" y="14122"/>
                  <a:pt x="12954" y="13944"/>
                  <a:pt x="12339" y="13944"/>
                </a:cubicBezTo>
                <a:cubicBezTo>
                  <a:pt x="11723" y="13944"/>
                  <a:pt x="11108" y="14122"/>
                  <a:pt x="10638" y="14479"/>
                </a:cubicBezTo>
                <a:cubicBezTo>
                  <a:pt x="10564" y="14535"/>
                  <a:pt x="10505" y="14599"/>
                  <a:pt x="10443" y="14660"/>
                </a:cubicBezTo>
                <a:cubicBezTo>
                  <a:pt x="9295" y="14436"/>
                  <a:pt x="8207" y="13989"/>
                  <a:pt x="7308" y="13306"/>
                </a:cubicBezTo>
                <a:cubicBezTo>
                  <a:pt x="6830" y="12941"/>
                  <a:pt x="6447" y="12535"/>
                  <a:pt x="6140" y="12104"/>
                </a:cubicBezTo>
                <a:lnTo>
                  <a:pt x="9921" y="12104"/>
                </a:lnTo>
                <a:cubicBezTo>
                  <a:pt x="10153" y="12104"/>
                  <a:pt x="10340" y="11960"/>
                  <a:pt x="10340" y="11784"/>
                </a:cubicBezTo>
                <a:cubicBezTo>
                  <a:pt x="10340" y="11608"/>
                  <a:pt x="10153" y="11466"/>
                  <a:pt x="9921" y="11466"/>
                </a:cubicBezTo>
                <a:lnTo>
                  <a:pt x="5748" y="11466"/>
                </a:lnTo>
                <a:lnTo>
                  <a:pt x="3914" y="11466"/>
                </a:lnTo>
                <a:lnTo>
                  <a:pt x="419" y="11466"/>
                </a:lnTo>
                <a:cubicBezTo>
                  <a:pt x="187" y="11466"/>
                  <a:pt x="1" y="11608"/>
                  <a:pt x="0" y="11784"/>
                </a:cubicBezTo>
                <a:cubicBezTo>
                  <a:pt x="0" y="11960"/>
                  <a:pt x="187" y="12104"/>
                  <a:pt x="419" y="12104"/>
                </a:cubicBezTo>
                <a:lnTo>
                  <a:pt x="4212" y="12104"/>
                </a:lnTo>
                <a:cubicBezTo>
                  <a:pt x="4631" y="12894"/>
                  <a:pt x="5251" y="13635"/>
                  <a:pt x="6093" y="14275"/>
                </a:cubicBezTo>
                <a:cubicBezTo>
                  <a:pt x="7203" y="15119"/>
                  <a:pt x="8542" y="15674"/>
                  <a:pt x="9958" y="15958"/>
                </a:cubicBezTo>
                <a:cubicBezTo>
                  <a:pt x="9992" y="16215"/>
                  <a:pt x="10094" y="16465"/>
                  <a:pt x="10271" y="16694"/>
                </a:cubicBezTo>
                <a:lnTo>
                  <a:pt x="10271" y="18268"/>
                </a:lnTo>
                <a:cubicBezTo>
                  <a:pt x="10271" y="18276"/>
                  <a:pt x="10272" y="18285"/>
                  <a:pt x="10273" y="18294"/>
                </a:cubicBezTo>
                <a:cubicBezTo>
                  <a:pt x="10274" y="18302"/>
                  <a:pt x="10277" y="18310"/>
                  <a:pt x="10278" y="18318"/>
                </a:cubicBezTo>
                <a:lnTo>
                  <a:pt x="5277" y="18318"/>
                </a:lnTo>
                <a:cubicBezTo>
                  <a:pt x="4993" y="18318"/>
                  <a:pt x="4736" y="18407"/>
                  <a:pt x="4550" y="18548"/>
                </a:cubicBezTo>
                <a:cubicBezTo>
                  <a:pt x="4363" y="18690"/>
                  <a:pt x="4247" y="18885"/>
                  <a:pt x="4247" y="19102"/>
                </a:cubicBezTo>
                <a:lnTo>
                  <a:pt x="4247" y="20812"/>
                </a:lnTo>
                <a:cubicBezTo>
                  <a:pt x="4247" y="21029"/>
                  <a:pt x="4363" y="21224"/>
                  <a:pt x="4550" y="21366"/>
                </a:cubicBezTo>
                <a:cubicBezTo>
                  <a:pt x="4736" y="21508"/>
                  <a:pt x="4993" y="21596"/>
                  <a:pt x="5277" y="21596"/>
                </a:cubicBezTo>
                <a:lnTo>
                  <a:pt x="19398" y="21596"/>
                </a:lnTo>
                <a:cubicBezTo>
                  <a:pt x="19682" y="21596"/>
                  <a:pt x="19939" y="21508"/>
                  <a:pt x="20125" y="21366"/>
                </a:cubicBezTo>
                <a:cubicBezTo>
                  <a:pt x="20312" y="21224"/>
                  <a:pt x="20428" y="21029"/>
                  <a:pt x="20428" y="20812"/>
                </a:cubicBezTo>
                <a:lnTo>
                  <a:pt x="20428" y="19102"/>
                </a:lnTo>
                <a:cubicBezTo>
                  <a:pt x="20428" y="18885"/>
                  <a:pt x="20312" y="18690"/>
                  <a:pt x="20125" y="18548"/>
                </a:cubicBezTo>
                <a:cubicBezTo>
                  <a:pt x="19939" y="18407"/>
                  <a:pt x="19682" y="18318"/>
                  <a:pt x="19398" y="18318"/>
                </a:cubicBezTo>
                <a:lnTo>
                  <a:pt x="14397" y="18318"/>
                </a:lnTo>
                <a:cubicBezTo>
                  <a:pt x="14398" y="18310"/>
                  <a:pt x="14401" y="18302"/>
                  <a:pt x="14402" y="18294"/>
                </a:cubicBezTo>
                <a:cubicBezTo>
                  <a:pt x="14403" y="18285"/>
                  <a:pt x="14404" y="18276"/>
                  <a:pt x="14404" y="18268"/>
                </a:cubicBezTo>
                <a:lnTo>
                  <a:pt x="14404" y="16694"/>
                </a:lnTo>
                <a:cubicBezTo>
                  <a:pt x="14599" y="16442"/>
                  <a:pt x="14708" y="16163"/>
                  <a:pt x="14730" y="15880"/>
                </a:cubicBezTo>
                <a:cubicBezTo>
                  <a:pt x="16016" y="15578"/>
                  <a:pt x="17227" y="15049"/>
                  <a:pt x="18245" y="14275"/>
                </a:cubicBezTo>
                <a:cubicBezTo>
                  <a:pt x="21600" y="11724"/>
                  <a:pt x="21600" y="7589"/>
                  <a:pt x="18245" y="5038"/>
                </a:cubicBezTo>
                <a:cubicBezTo>
                  <a:pt x="17198" y="4242"/>
                  <a:pt x="15947" y="3701"/>
                  <a:pt x="14621" y="3404"/>
                </a:cubicBezTo>
                <a:cubicBezTo>
                  <a:pt x="14558" y="3253"/>
                  <a:pt x="14476" y="3107"/>
                  <a:pt x="14361" y="2970"/>
                </a:cubicBezTo>
                <a:lnTo>
                  <a:pt x="14651" y="2733"/>
                </a:lnTo>
                <a:cubicBezTo>
                  <a:pt x="14783" y="2625"/>
                  <a:pt x="14846" y="2487"/>
                  <a:pt x="14840" y="2349"/>
                </a:cubicBezTo>
                <a:cubicBezTo>
                  <a:pt x="14834" y="2212"/>
                  <a:pt x="14759" y="2077"/>
                  <a:pt x="14616" y="1976"/>
                </a:cubicBezTo>
                <a:lnTo>
                  <a:pt x="13129" y="921"/>
                </a:lnTo>
                <a:cubicBezTo>
                  <a:pt x="12986" y="820"/>
                  <a:pt x="12805" y="773"/>
                  <a:pt x="12624" y="778"/>
                </a:cubicBezTo>
                <a:close/>
                <a:moveTo>
                  <a:pt x="12339" y="3171"/>
                </a:moveTo>
                <a:cubicBezTo>
                  <a:pt x="12602" y="3171"/>
                  <a:pt x="12865" y="3246"/>
                  <a:pt x="13066" y="3399"/>
                </a:cubicBezTo>
                <a:cubicBezTo>
                  <a:pt x="13469" y="3705"/>
                  <a:pt x="13469" y="4201"/>
                  <a:pt x="13066" y="4507"/>
                </a:cubicBezTo>
                <a:cubicBezTo>
                  <a:pt x="12664" y="4813"/>
                  <a:pt x="12013" y="4813"/>
                  <a:pt x="11611" y="4507"/>
                </a:cubicBezTo>
                <a:cubicBezTo>
                  <a:pt x="11208" y="4201"/>
                  <a:pt x="11208" y="3705"/>
                  <a:pt x="11611" y="3399"/>
                </a:cubicBezTo>
                <a:cubicBezTo>
                  <a:pt x="11812" y="3246"/>
                  <a:pt x="12075" y="3171"/>
                  <a:pt x="12339" y="3171"/>
                </a:cubicBezTo>
                <a:close/>
                <a:moveTo>
                  <a:pt x="5084" y="6347"/>
                </a:moveTo>
                <a:cubicBezTo>
                  <a:pt x="4904" y="6352"/>
                  <a:pt x="4725" y="6409"/>
                  <a:pt x="4593" y="6517"/>
                </a:cubicBezTo>
                <a:lnTo>
                  <a:pt x="2954" y="7852"/>
                </a:lnTo>
                <a:cubicBezTo>
                  <a:pt x="2822" y="7960"/>
                  <a:pt x="2759" y="8099"/>
                  <a:pt x="2765" y="8236"/>
                </a:cubicBezTo>
                <a:cubicBezTo>
                  <a:pt x="2772" y="8373"/>
                  <a:pt x="2849" y="8508"/>
                  <a:pt x="2991" y="8609"/>
                </a:cubicBezTo>
                <a:lnTo>
                  <a:pt x="5239" y="10203"/>
                </a:lnTo>
                <a:cubicBezTo>
                  <a:pt x="5381" y="10303"/>
                  <a:pt x="5564" y="10351"/>
                  <a:pt x="5743" y="10346"/>
                </a:cubicBezTo>
                <a:cubicBezTo>
                  <a:pt x="5923" y="10341"/>
                  <a:pt x="6100" y="10285"/>
                  <a:pt x="6233" y="10176"/>
                </a:cubicBezTo>
                <a:lnTo>
                  <a:pt x="7871" y="8841"/>
                </a:lnTo>
                <a:cubicBezTo>
                  <a:pt x="8004" y="8733"/>
                  <a:pt x="8066" y="8595"/>
                  <a:pt x="8060" y="8458"/>
                </a:cubicBezTo>
                <a:cubicBezTo>
                  <a:pt x="8054" y="8321"/>
                  <a:pt x="7979" y="8185"/>
                  <a:pt x="7836" y="8084"/>
                </a:cubicBezTo>
                <a:lnTo>
                  <a:pt x="5589" y="6491"/>
                </a:lnTo>
                <a:cubicBezTo>
                  <a:pt x="5446" y="6390"/>
                  <a:pt x="5264" y="6342"/>
                  <a:pt x="5084" y="6347"/>
                </a:cubicBezTo>
                <a:close/>
                <a:moveTo>
                  <a:pt x="12339" y="14988"/>
                </a:moveTo>
                <a:cubicBezTo>
                  <a:pt x="12602" y="14988"/>
                  <a:pt x="12865" y="15064"/>
                  <a:pt x="13066" y="15217"/>
                </a:cubicBezTo>
                <a:cubicBezTo>
                  <a:pt x="13469" y="15523"/>
                  <a:pt x="13469" y="16019"/>
                  <a:pt x="13066" y="16325"/>
                </a:cubicBezTo>
                <a:cubicBezTo>
                  <a:pt x="12664" y="16631"/>
                  <a:pt x="12013" y="16631"/>
                  <a:pt x="11611" y="16325"/>
                </a:cubicBezTo>
                <a:cubicBezTo>
                  <a:pt x="11208" y="16019"/>
                  <a:pt x="11208" y="15523"/>
                  <a:pt x="11611" y="15217"/>
                </a:cubicBezTo>
                <a:cubicBezTo>
                  <a:pt x="11812" y="15064"/>
                  <a:pt x="12075" y="14988"/>
                  <a:pt x="12339" y="1498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2" name="Gwiazda: 7 punktów 21">
            <a:extLst>
              <a:ext uri="{FF2B5EF4-FFF2-40B4-BE49-F238E27FC236}">
                <a16:creationId xmlns:a16="http://schemas.microsoft.com/office/drawing/2014/main" id="{2CC17CFB-8A17-4A1F-96FA-679CFEAC19DD}"/>
              </a:ext>
            </a:extLst>
          </p:cNvPr>
          <p:cNvSpPr/>
          <p:nvPr/>
        </p:nvSpPr>
        <p:spPr>
          <a:xfrm>
            <a:off x="11155798" y="82566"/>
            <a:ext cx="914400" cy="914400"/>
          </a:xfrm>
          <a:prstGeom prst="star7">
            <a:avLst/>
          </a:prstGeom>
          <a:solidFill>
            <a:srgbClr val="007ABB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" name="Kształt">
            <a:extLst>
              <a:ext uri="{FF2B5EF4-FFF2-40B4-BE49-F238E27FC236}">
                <a16:creationId xmlns:a16="http://schemas.microsoft.com/office/drawing/2014/main" id="{B052653D-2995-4447-9603-2C187DA6302B}"/>
              </a:ext>
            </a:extLst>
          </p:cNvPr>
          <p:cNvSpPr>
            <a:spLocks noChangeAspect="1"/>
          </p:cNvSpPr>
          <p:nvPr/>
        </p:nvSpPr>
        <p:spPr>
          <a:xfrm>
            <a:off x="691032" y="2758926"/>
            <a:ext cx="2310303" cy="14287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600" extrusionOk="0">
                <a:moveTo>
                  <a:pt x="19444" y="11502"/>
                </a:moveTo>
                <a:cubicBezTo>
                  <a:pt x="19464" y="11549"/>
                  <a:pt x="19482" y="11591"/>
                  <a:pt x="19499" y="11625"/>
                </a:cubicBezTo>
                <a:lnTo>
                  <a:pt x="19481" y="11625"/>
                </a:lnTo>
                <a:cubicBezTo>
                  <a:pt x="19481" y="11618"/>
                  <a:pt x="19484" y="11613"/>
                  <a:pt x="19486" y="11612"/>
                </a:cubicBezTo>
                <a:cubicBezTo>
                  <a:pt x="19486" y="11612"/>
                  <a:pt x="19483" y="11614"/>
                  <a:pt x="19474" y="11614"/>
                </a:cubicBezTo>
                <a:cubicBezTo>
                  <a:pt x="19422" y="11614"/>
                  <a:pt x="19337" y="11569"/>
                  <a:pt x="19332" y="11546"/>
                </a:cubicBezTo>
                <a:lnTo>
                  <a:pt x="19305" y="11544"/>
                </a:lnTo>
                <a:cubicBezTo>
                  <a:pt x="19303" y="11571"/>
                  <a:pt x="19305" y="11596"/>
                  <a:pt x="19306" y="11621"/>
                </a:cubicBezTo>
                <a:cubicBezTo>
                  <a:pt x="19307" y="11634"/>
                  <a:pt x="19308" y="11647"/>
                  <a:pt x="19308" y="11660"/>
                </a:cubicBezTo>
                <a:cubicBezTo>
                  <a:pt x="19289" y="11650"/>
                  <a:pt x="19249" y="11619"/>
                  <a:pt x="19243" y="11608"/>
                </a:cubicBezTo>
                <a:cubicBezTo>
                  <a:pt x="19226" y="11571"/>
                  <a:pt x="19237" y="11525"/>
                  <a:pt x="19245" y="11500"/>
                </a:cubicBezTo>
                <a:cubicBezTo>
                  <a:pt x="19268" y="11428"/>
                  <a:pt x="19319" y="11369"/>
                  <a:pt x="19359" y="11369"/>
                </a:cubicBezTo>
                <a:cubicBezTo>
                  <a:pt x="19369" y="11369"/>
                  <a:pt x="19379" y="11373"/>
                  <a:pt x="19387" y="11382"/>
                </a:cubicBezTo>
                <a:cubicBezTo>
                  <a:pt x="19399" y="11394"/>
                  <a:pt x="19422" y="11449"/>
                  <a:pt x="19444" y="11502"/>
                </a:cubicBezTo>
                <a:close/>
                <a:moveTo>
                  <a:pt x="21534" y="2740"/>
                </a:moveTo>
                <a:cubicBezTo>
                  <a:pt x="21520" y="2727"/>
                  <a:pt x="21506" y="2713"/>
                  <a:pt x="21492" y="2689"/>
                </a:cubicBezTo>
                <a:cubicBezTo>
                  <a:pt x="21479" y="2666"/>
                  <a:pt x="21467" y="2635"/>
                  <a:pt x="21454" y="2603"/>
                </a:cubicBezTo>
                <a:cubicBezTo>
                  <a:pt x="21428" y="2538"/>
                  <a:pt x="21400" y="2465"/>
                  <a:pt x="21351" y="2440"/>
                </a:cubicBezTo>
                <a:cubicBezTo>
                  <a:pt x="21347" y="2438"/>
                  <a:pt x="21342" y="2437"/>
                  <a:pt x="21338" y="2437"/>
                </a:cubicBezTo>
                <a:cubicBezTo>
                  <a:pt x="21323" y="2437"/>
                  <a:pt x="21311" y="2449"/>
                  <a:pt x="21301" y="2460"/>
                </a:cubicBezTo>
                <a:cubicBezTo>
                  <a:pt x="21293" y="2469"/>
                  <a:pt x="21285" y="2477"/>
                  <a:pt x="21278" y="2477"/>
                </a:cubicBezTo>
                <a:cubicBezTo>
                  <a:pt x="21275" y="2477"/>
                  <a:pt x="21273" y="2476"/>
                  <a:pt x="21270" y="2474"/>
                </a:cubicBezTo>
                <a:cubicBezTo>
                  <a:pt x="21241" y="2453"/>
                  <a:pt x="21234" y="2400"/>
                  <a:pt x="21227" y="2345"/>
                </a:cubicBezTo>
                <a:cubicBezTo>
                  <a:pt x="21225" y="2332"/>
                  <a:pt x="21224" y="2319"/>
                  <a:pt x="21222" y="2306"/>
                </a:cubicBezTo>
                <a:cubicBezTo>
                  <a:pt x="21202" y="2180"/>
                  <a:pt x="21191" y="2170"/>
                  <a:pt x="21131" y="2166"/>
                </a:cubicBezTo>
                <a:cubicBezTo>
                  <a:pt x="21123" y="2166"/>
                  <a:pt x="21113" y="2165"/>
                  <a:pt x="21103" y="2164"/>
                </a:cubicBezTo>
                <a:cubicBezTo>
                  <a:pt x="21088" y="2162"/>
                  <a:pt x="21071" y="2152"/>
                  <a:pt x="21054" y="2142"/>
                </a:cubicBezTo>
                <a:cubicBezTo>
                  <a:pt x="21047" y="2137"/>
                  <a:pt x="21040" y="2133"/>
                  <a:pt x="21034" y="2130"/>
                </a:cubicBezTo>
                <a:cubicBezTo>
                  <a:pt x="21026" y="2093"/>
                  <a:pt x="21013" y="2031"/>
                  <a:pt x="20998" y="1955"/>
                </a:cubicBezTo>
                <a:cubicBezTo>
                  <a:pt x="20938" y="1658"/>
                  <a:pt x="20838" y="1160"/>
                  <a:pt x="20781" y="1031"/>
                </a:cubicBezTo>
                <a:cubicBezTo>
                  <a:pt x="20770" y="1007"/>
                  <a:pt x="20727" y="980"/>
                  <a:pt x="20627" y="924"/>
                </a:cubicBezTo>
                <a:cubicBezTo>
                  <a:pt x="20599" y="908"/>
                  <a:pt x="20572" y="894"/>
                  <a:pt x="20556" y="883"/>
                </a:cubicBezTo>
                <a:lnTo>
                  <a:pt x="20544" y="875"/>
                </a:lnTo>
                <a:lnTo>
                  <a:pt x="20539" y="894"/>
                </a:lnTo>
                <a:cubicBezTo>
                  <a:pt x="20520" y="960"/>
                  <a:pt x="20454" y="1076"/>
                  <a:pt x="20416" y="1100"/>
                </a:cubicBezTo>
                <a:cubicBezTo>
                  <a:pt x="20404" y="1107"/>
                  <a:pt x="20395" y="1111"/>
                  <a:pt x="20386" y="1111"/>
                </a:cubicBezTo>
                <a:cubicBezTo>
                  <a:pt x="20361" y="1111"/>
                  <a:pt x="20353" y="1075"/>
                  <a:pt x="20346" y="1029"/>
                </a:cubicBezTo>
                <a:cubicBezTo>
                  <a:pt x="20342" y="1003"/>
                  <a:pt x="20337" y="977"/>
                  <a:pt x="20321" y="977"/>
                </a:cubicBezTo>
                <a:cubicBezTo>
                  <a:pt x="20207" y="979"/>
                  <a:pt x="20190" y="1147"/>
                  <a:pt x="20175" y="1294"/>
                </a:cubicBezTo>
                <a:cubicBezTo>
                  <a:pt x="20171" y="1332"/>
                  <a:pt x="20167" y="1370"/>
                  <a:pt x="20162" y="1405"/>
                </a:cubicBezTo>
                <a:cubicBezTo>
                  <a:pt x="20156" y="1444"/>
                  <a:pt x="20146" y="1483"/>
                  <a:pt x="20136" y="1524"/>
                </a:cubicBezTo>
                <a:cubicBezTo>
                  <a:pt x="20118" y="1593"/>
                  <a:pt x="20101" y="1664"/>
                  <a:pt x="20101" y="1741"/>
                </a:cubicBezTo>
                <a:cubicBezTo>
                  <a:pt x="20101" y="1777"/>
                  <a:pt x="20109" y="1807"/>
                  <a:pt x="20116" y="1833"/>
                </a:cubicBezTo>
                <a:cubicBezTo>
                  <a:pt x="20121" y="1852"/>
                  <a:pt x="20126" y="1871"/>
                  <a:pt x="20127" y="1891"/>
                </a:cubicBezTo>
                <a:cubicBezTo>
                  <a:pt x="20131" y="1930"/>
                  <a:pt x="20123" y="1970"/>
                  <a:pt x="20116" y="2012"/>
                </a:cubicBezTo>
                <a:cubicBezTo>
                  <a:pt x="20112" y="2032"/>
                  <a:pt x="20108" y="2053"/>
                  <a:pt x="20105" y="2075"/>
                </a:cubicBezTo>
                <a:cubicBezTo>
                  <a:pt x="20099" y="2127"/>
                  <a:pt x="20086" y="2257"/>
                  <a:pt x="20104" y="2344"/>
                </a:cubicBezTo>
                <a:cubicBezTo>
                  <a:pt x="20109" y="2367"/>
                  <a:pt x="20117" y="2385"/>
                  <a:pt x="20124" y="2403"/>
                </a:cubicBezTo>
                <a:cubicBezTo>
                  <a:pt x="20133" y="2425"/>
                  <a:pt x="20141" y="2445"/>
                  <a:pt x="20143" y="2469"/>
                </a:cubicBezTo>
                <a:cubicBezTo>
                  <a:pt x="20145" y="2508"/>
                  <a:pt x="20133" y="2580"/>
                  <a:pt x="20121" y="2618"/>
                </a:cubicBezTo>
                <a:cubicBezTo>
                  <a:pt x="20114" y="2638"/>
                  <a:pt x="20107" y="2650"/>
                  <a:pt x="20098" y="2663"/>
                </a:cubicBezTo>
                <a:cubicBezTo>
                  <a:pt x="20090" y="2675"/>
                  <a:pt x="20081" y="2689"/>
                  <a:pt x="20072" y="2711"/>
                </a:cubicBezTo>
                <a:cubicBezTo>
                  <a:pt x="20053" y="2763"/>
                  <a:pt x="20052" y="2821"/>
                  <a:pt x="20052" y="2878"/>
                </a:cubicBezTo>
                <a:cubicBezTo>
                  <a:pt x="20052" y="2933"/>
                  <a:pt x="20052" y="2986"/>
                  <a:pt x="20034" y="3027"/>
                </a:cubicBezTo>
                <a:cubicBezTo>
                  <a:pt x="20022" y="3029"/>
                  <a:pt x="19999" y="3038"/>
                  <a:pt x="19985" y="3044"/>
                </a:cubicBezTo>
                <a:lnTo>
                  <a:pt x="19985" y="3044"/>
                </a:lnTo>
                <a:lnTo>
                  <a:pt x="19984" y="3045"/>
                </a:lnTo>
                <a:cubicBezTo>
                  <a:pt x="19983" y="3045"/>
                  <a:pt x="19982" y="3046"/>
                  <a:pt x="19981" y="3046"/>
                </a:cubicBezTo>
                <a:lnTo>
                  <a:pt x="19973" y="3050"/>
                </a:lnTo>
                <a:cubicBezTo>
                  <a:pt x="19970" y="3051"/>
                  <a:pt x="19965" y="3053"/>
                  <a:pt x="19960" y="3055"/>
                </a:cubicBezTo>
                <a:lnTo>
                  <a:pt x="19959" y="3056"/>
                </a:lnTo>
                <a:lnTo>
                  <a:pt x="19959" y="3056"/>
                </a:lnTo>
                <a:cubicBezTo>
                  <a:pt x="19930" y="3070"/>
                  <a:pt x="19879" y="3095"/>
                  <a:pt x="19863" y="3115"/>
                </a:cubicBezTo>
                <a:lnTo>
                  <a:pt x="19857" y="3122"/>
                </a:lnTo>
                <a:lnTo>
                  <a:pt x="19857" y="3355"/>
                </a:lnTo>
                <a:lnTo>
                  <a:pt x="19213" y="3668"/>
                </a:lnTo>
                <a:lnTo>
                  <a:pt x="19213" y="3668"/>
                </a:lnTo>
                <a:lnTo>
                  <a:pt x="18854" y="3842"/>
                </a:lnTo>
                <a:cubicBezTo>
                  <a:pt x="18833" y="3843"/>
                  <a:pt x="18666" y="3861"/>
                  <a:pt x="18576" y="4056"/>
                </a:cubicBezTo>
                <a:cubicBezTo>
                  <a:pt x="18538" y="4137"/>
                  <a:pt x="18504" y="4223"/>
                  <a:pt x="18472" y="4306"/>
                </a:cubicBezTo>
                <a:lnTo>
                  <a:pt x="18469" y="4312"/>
                </a:lnTo>
                <a:cubicBezTo>
                  <a:pt x="18453" y="4352"/>
                  <a:pt x="18449" y="4398"/>
                  <a:pt x="18445" y="4442"/>
                </a:cubicBezTo>
                <a:cubicBezTo>
                  <a:pt x="18442" y="4478"/>
                  <a:pt x="18439" y="4512"/>
                  <a:pt x="18430" y="4542"/>
                </a:cubicBezTo>
                <a:cubicBezTo>
                  <a:pt x="18406" y="4621"/>
                  <a:pt x="18379" y="4676"/>
                  <a:pt x="18337" y="4732"/>
                </a:cubicBezTo>
                <a:cubicBezTo>
                  <a:pt x="18332" y="4739"/>
                  <a:pt x="18327" y="4745"/>
                  <a:pt x="18323" y="4750"/>
                </a:cubicBezTo>
                <a:cubicBezTo>
                  <a:pt x="18290" y="4791"/>
                  <a:pt x="18277" y="4812"/>
                  <a:pt x="18295" y="4897"/>
                </a:cubicBezTo>
                <a:lnTo>
                  <a:pt x="18298" y="4911"/>
                </a:lnTo>
                <a:lnTo>
                  <a:pt x="18308" y="4912"/>
                </a:lnTo>
                <a:cubicBezTo>
                  <a:pt x="18331" y="4913"/>
                  <a:pt x="18369" y="4930"/>
                  <a:pt x="18378" y="4957"/>
                </a:cubicBezTo>
                <a:cubicBezTo>
                  <a:pt x="18379" y="4961"/>
                  <a:pt x="18382" y="4973"/>
                  <a:pt x="18372" y="4996"/>
                </a:cubicBezTo>
                <a:cubicBezTo>
                  <a:pt x="18370" y="5002"/>
                  <a:pt x="18364" y="5006"/>
                  <a:pt x="18358" y="5010"/>
                </a:cubicBezTo>
                <a:cubicBezTo>
                  <a:pt x="18346" y="5017"/>
                  <a:pt x="18327" y="5029"/>
                  <a:pt x="18327" y="5065"/>
                </a:cubicBezTo>
                <a:cubicBezTo>
                  <a:pt x="18326" y="5095"/>
                  <a:pt x="18343" y="5115"/>
                  <a:pt x="18356" y="5132"/>
                </a:cubicBezTo>
                <a:cubicBezTo>
                  <a:pt x="18361" y="5137"/>
                  <a:pt x="18366" y="5143"/>
                  <a:pt x="18368" y="5147"/>
                </a:cubicBezTo>
                <a:cubicBezTo>
                  <a:pt x="18383" y="5176"/>
                  <a:pt x="18402" y="5284"/>
                  <a:pt x="18390" y="5310"/>
                </a:cubicBezTo>
                <a:cubicBezTo>
                  <a:pt x="18383" y="5326"/>
                  <a:pt x="18367" y="5335"/>
                  <a:pt x="18351" y="5345"/>
                </a:cubicBezTo>
                <a:cubicBezTo>
                  <a:pt x="18335" y="5355"/>
                  <a:pt x="18319" y="5365"/>
                  <a:pt x="18307" y="5382"/>
                </a:cubicBezTo>
                <a:cubicBezTo>
                  <a:pt x="18290" y="5406"/>
                  <a:pt x="18277" y="5434"/>
                  <a:pt x="18263" y="5461"/>
                </a:cubicBezTo>
                <a:cubicBezTo>
                  <a:pt x="18250" y="5489"/>
                  <a:pt x="18237" y="5515"/>
                  <a:pt x="18220" y="5539"/>
                </a:cubicBezTo>
                <a:lnTo>
                  <a:pt x="18191" y="5580"/>
                </a:lnTo>
                <a:cubicBezTo>
                  <a:pt x="18178" y="5599"/>
                  <a:pt x="18165" y="5618"/>
                  <a:pt x="18151" y="5637"/>
                </a:cubicBezTo>
                <a:cubicBezTo>
                  <a:pt x="18138" y="5656"/>
                  <a:pt x="18042" y="5670"/>
                  <a:pt x="18000" y="5676"/>
                </a:cubicBezTo>
                <a:cubicBezTo>
                  <a:pt x="17982" y="5678"/>
                  <a:pt x="17966" y="5681"/>
                  <a:pt x="17957" y="5683"/>
                </a:cubicBezTo>
                <a:cubicBezTo>
                  <a:pt x="17942" y="5686"/>
                  <a:pt x="17926" y="5688"/>
                  <a:pt x="17909" y="5688"/>
                </a:cubicBezTo>
                <a:cubicBezTo>
                  <a:pt x="17881" y="5688"/>
                  <a:pt x="17851" y="5684"/>
                  <a:pt x="17823" y="5679"/>
                </a:cubicBezTo>
                <a:cubicBezTo>
                  <a:pt x="17794" y="5675"/>
                  <a:pt x="17765" y="5670"/>
                  <a:pt x="17735" y="5670"/>
                </a:cubicBezTo>
                <a:cubicBezTo>
                  <a:pt x="17704" y="5670"/>
                  <a:pt x="17676" y="5676"/>
                  <a:pt x="17652" y="5687"/>
                </a:cubicBezTo>
                <a:cubicBezTo>
                  <a:pt x="17577" y="5720"/>
                  <a:pt x="17507" y="5779"/>
                  <a:pt x="17440" y="5836"/>
                </a:cubicBezTo>
                <a:lnTo>
                  <a:pt x="17403" y="5867"/>
                </a:lnTo>
                <a:lnTo>
                  <a:pt x="17403" y="6048"/>
                </a:lnTo>
                <a:lnTo>
                  <a:pt x="17415" y="6051"/>
                </a:lnTo>
                <a:cubicBezTo>
                  <a:pt x="17439" y="6057"/>
                  <a:pt x="17469" y="6072"/>
                  <a:pt x="17475" y="6086"/>
                </a:cubicBezTo>
                <a:cubicBezTo>
                  <a:pt x="17477" y="6092"/>
                  <a:pt x="17476" y="6107"/>
                  <a:pt x="17476" y="6120"/>
                </a:cubicBezTo>
                <a:cubicBezTo>
                  <a:pt x="17475" y="6137"/>
                  <a:pt x="17475" y="6155"/>
                  <a:pt x="17479" y="6172"/>
                </a:cubicBezTo>
                <a:cubicBezTo>
                  <a:pt x="17483" y="6190"/>
                  <a:pt x="17490" y="6203"/>
                  <a:pt x="17496" y="6214"/>
                </a:cubicBezTo>
                <a:cubicBezTo>
                  <a:pt x="17505" y="6231"/>
                  <a:pt x="17511" y="6242"/>
                  <a:pt x="17509" y="6264"/>
                </a:cubicBezTo>
                <a:cubicBezTo>
                  <a:pt x="17507" y="6299"/>
                  <a:pt x="17487" y="6333"/>
                  <a:pt x="17469" y="6362"/>
                </a:cubicBezTo>
                <a:cubicBezTo>
                  <a:pt x="17462" y="6374"/>
                  <a:pt x="17455" y="6384"/>
                  <a:pt x="17450" y="6395"/>
                </a:cubicBezTo>
                <a:cubicBezTo>
                  <a:pt x="17439" y="6415"/>
                  <a:pt x="17430" y="6437"/>
                  <a:pt x="17421" y="6458"/>
                </a:cubicBezTo>
                <a:cubicBezTo>
                  <a:pt x="17411" y="6484"/>
                  <a:pt x="17400" y="6508"/>
                  <a:pt x="17388" y="6530"/>
                </a:cubicBezTo>
                <a:cubicBezTo>
                  <a:pt x="17374" y="6554"/>
                  <a:pt x="17360" y="6579"/>
                  <a:pt x="17347" y="6603"/>
                </a:cubicBezTo>
                <a:cubicBezTo>
                  <a:pt x="17312" y="6667"/>
                  <a:pt x="17278" y="6728"/>
                  <a:pt x="17239" y="6784"/>
                </a:cubicBezTo>
                <a:lnTo>
                  <a:pt x="17238" y="6785"/>
                </a:lnTo>
                <a:lnTo>
                  <a:pt x="17233" y="6793"/>
                </a:lnTo>
                <a:cubicBezTo>
                  <a:pt x="17164" y="6887"/>
                  <a:pt x="17086" y="6982"/>
                  <a:pt x="16988" y="7091"/>
                </a:cubicBezTo>
                <a:lnTo>
                  <a:pt x="16988" y="7091"/>
                </a:lnTo>
                <a:cubicBezTo>
                  <a:pt x="16942" y="7142"/>
                  <a:pt x="16896" y="7192"/>
                  <a:pt x="16849" y="7243"/>
                </a:cubicBezTo>
                <a:lnTo>
                  <a:pt x="16815" y="7279"/>
                </a:lnTo>
                <a:cubicBezTo>
                  <a:pt x="16759" y="7340"/>
                  <a:pt x="16716" y="7390"/>
                  <a:pt x="16670" y="7479"/>
                </a:cubicBezTo>
                <a:lnTo>
                  <a:pt x="16651" y="7516"/>
                </a:lnTo>
                <a:cubicBezTo>
                  <a:pt x="16630" y="7555"/>
                  <a:pt x="16609" y="7596"/>
                  <a:pt x="16590" y="7637"/>
                </a:cubicBezTo>
                <a:cubicBezTo>
                  <a:pt x="16574" y="7641"/>
                  <a:pt x="16557" y="7644"/>
                  <a:pt x="16541" y="7646"/>
                </a:cubicBezTo>
                <a:cubicBezTo>
                  <a:pt x="16504" y="7652"/>
                  <a:pt x="16466" y="7658"/>
                  <a:pt x="16430" y="7680"/>
                </a:cubicBezTo>
                <a:cubicBezTo>
                  <a:pt x="16395" y="7703"/>
                  <a:pt x="16371" y="7740"/>
                  <a:pt x="16347" y="7777"/>
                </a:cubicBezTo>
                <a:cubicBezTo>
                  <a:pt x="16335" y="7796"/>
                  <a:pt x="16323" y="7814"/>
                  <a:pt x="16310" y="7831"/>
                </a:cubicBezTo>
                <a:lnTo>
                  <a:pt x="16306" y="7829"/>
                </a:lnTo>
                <a:cubicBezTo>
                  <a:pt x="16278" y="7815"/>
                  <a:pt x="16224" y="7790"/>
                  <a:pt x="16177" y="7783"/>
                </a:cubicBezTo>
                <a:cubicBezTo>
                  <a:pt x="16178" y="7782"/>
                  <a:pt x="16180" y="7782"/>
                  <a:pt x="16181" y="7781"/>
                </a:cubicBezTo>
                <a:cubicBezTo>
                  <a:pt x="16187" y="7777"/>
                  <a:pt x="16193" y="7772"/>
                  <a:pt x="16200" y="7767"/>
                </a:cubicBezTo>
                <a:lnTo>
                  <a:pt x="16193" y="7725"/>
                </a:lnTo>
                <a:cubicBezTo>
                  <a:pt x="16168" y="7725"/>
                  <a:pt x="15955" y="7663"/>
                  <a:pt x="15904" y="7639"/>
                </a:cubicBezTo>
                <a:cubicBezTo>
                  <a:pt x="15911" y="7615"/>
                  <a:pt x="15919" y="7590"/>
                  <a:pt x="15927" y="7564"/>
                </a:cubicBezTo>
                <a:cubicBezTo>
                  <a:pt x="15947" y="7501"/>
                  <a:pt x="15967" y="7437"/>
                  <a:pt x="15974" y="7374"/>
                </a:cubicBezTo>
                <a:cubicBezTo>
                  <a:pt x="15977" y="7349"/>
                  <a:pt x="15976" y="7323"/>
                  <a:pt x="15976" y="7297"/>
                </a:cubicBezTo>
                <a:cubicBezTo>
                  <a:pt x="15975" y="7259"/>
                  <a:pt x="15974" y="7222"/>
                  <a:pt x="15985" y="7193"/>
                </a:cubicBezTo>
                <a:cubicBezTo>
                  <a:pt x="15993" y="7172"/>
                  <a:pt x="16004" y="7155"/>
                  <a:pt x="16016" y="7138"/>
                </a:cubicBezTo>
                <a:cubicBezTo>
                  <a:pt x="16033" y="7114"/>
                  <a:pt x="16049" y="7089"/>
                  <a:pt x="16059" y="7050"/>
                </a:cubicBezTo>
                <a:cubicBezTo>
                  <a:pt x="16068" y="7015"/>
                  <a:pt x="16071" y="6979"/>
                  <a:pt x="16073" y="6944"/>
                </a:cubicBezTo>
                <a:cubicBezTo>
                  <a:pt x="16075" y="6915"/>
                  <a:pt x="16077" y="6887"/>
                  <a:pt x="16083" y="6858"/>
                </a:cubicBezTo>
                <a:cubicBezTo>
                  <a:pt x="16090" y="6827"/>
                  <a:pt x="16094" y="6814"/>
                  <a:pt x="16101" y="6814"/>
                </a:cubicBezTo>
                <a:cubicBezTo>
                  <a:pt x="16103" y="6814"/>
                  <a:pt x="16105" y="6814"/>
                  <a:pt x="16107" y="6815"/>
                </a:cubicBezTo>
                <a:cubicBezTo>
                  <a:pt x="16112" y="6818"/>
                  <a:pt x="16115" y="6829"/>
                  <a:pt x="16119" y="6847"/>
                </a:cubicBezTo>
                <a:cubicBezTo>
                  <a:pt x="16123" y="6865"/>
                  <a:pt x="16128" y="6886"/>
                  <a:pt x="16141" y="6894"/>
                </a:cubicBezTo>
                <a:cubicBezTo>
                  <a:pt x="16145" y="6897"/>
                  <a:pt x="16149" y="6898"/>
                  <a:pt x="16153" y="6898"/>
                </a:cubicBezTo>
                <a:cubicBezTo>
                  <a:pt x="16186" y="6898"/>
                  <a:pt x="16195" y="6808"/>
                  <a:pt x="16197" y="6769"/>
                </a:cubicBezTo>
                <a:cubicBezTo>
                  <a:pt x="16201" y="6701"/>
                  <a:pt x="16200" y="6633"/>
                  <a:pt x="16199" y="6568"/>
                </a:cubicBezTo>
                <a:cubicBezTo>
                  <a:pt x="16198" y="6545"/>
                  <a:pt x="16198" y="6523"/>
                  <a:pt x="16198" y="6500"/>
                </a:cubicBezTo>
                <a:lnTo>
                  <a:pt x="16198" y="6494"/>
                </a:lnTo>
                <a:lnTo>
                  <a:pt x="16196" y="6489"/>
                </a:lnTo>
                <a:cubicBezTo>
                  <a:pt x="16196" y="6489"/>
                  <a:pt x="16163" y="6400"/>
                  <a:pt x="16149" y="6360"/>
                </a:cubicBezTo>
                <a:cubicBezTo>
                  <a:pt x="16132" y="6313"/>
                  <a:pt x="16126" y="6257"/>
                  <a:pt x="16118" y="6198"/>
                </a:cubicBezTo>
                <a:cubicBezTo>
                  <a:pt x="16114" y="6160"/>
                  <a:pt x="16109" y="6119"/>
                  <a:pt x="16101" y="6082"/>
                </a:cubicBezTo>
                <a:cubicBezTo>
                  <a:pt x="16095" y="6056"/>
                  <a:pt x="16090" y="6031"/>
                  <a:pt x="16085" y="6005"/>
                </a:cubicBezTo>
                <a:cubicBezTo>
                  <a:pt x="16071" y="5939"/>
                  <a:pt x="16058" y="5870"/>
                  <a:pt x="16037" y="5807"/>
                </a:cubicBezTo>
                <a:cubicBezTo>
                  <a:pt x="16018" y="5748"/>
                  <a:pt x="15969" y="5647"/>
                  <a:pt x="15908" y="5647"/>
                </a:cubicBezTo>
                <a:cubicBezTo>
                  <a:pt x="15900" y="5647"/>
                  <a:pt x="15893" y="5649"/>
                  <a:pt x="15885" y="5652"/>
                </a:cubicBezTo>
                <a:cubicBezTo>
                  <a:pt x="15854" y="5666"/>
                  <a:pt x="15822" y="5700"/>
                  <a:pt x="15794" y="5729"/>
                </a:cubicBezTo>
                <a:lnTo>
                  <a:pt x="15780" y="5744"/>
                </a:lnTo>
                <a:cubicBezTo>
                  <a:pt x="15747" y="5777"/>
                  <a:pt x="15738" y="5832"/>
                  <a:pt x="15730" y="5880"/>
                </a:cubicBezTo>
                <a:cubicBezTo>
                  <a:pt x="15727" y="5902"/>
                  <a:pt x="15723" y="5923"/>
                  <a:pt x="15718" y="5942"/>
                </a:cubicBezTo>
                <a:cubicBezTo>
                  <a:pt x="15705" y="5986"/>
                  <a:pt x="15680" y="6059"/>
                  <a:pt x="15643" y="6089"/>
                </a:cubicBezTo>
                <a:cubicBezTo>
                  <a:pt x="15637" y="6076"/>
                  <a:pt x="15630" y="6066"/>
                  <a:pt x="15629" y="6066"/>
                </a:cubicBezTo>
                <a:cubicBezTo>
                  <a:pt x="15626" y="6063"/>
                  <a:pt x="15622" y="6062"/>
                  <a:pt x="15619" y="6062"/>
                </a:cubicBezTo>
                <a:cubicBezTo>
                  <a:pt x="15613" y="6062"/>
                  <a:pt x="15608" y="6065"/>
                  <a:pt x="15604" y="6068"/>
                </a:cubicBezTo>
                <a:cubicBezTo>
                  <a:pt x="15603" y="6068"/>
                  <a:pt x="15602" y="6069"/>
                  <a:pt x="15601" y="6069"/>
                </a:cubicBezTo>
                <a:cubicBezTo>
                  <a:pt x="15596" y="6064"/>
                  <a:pt x="15593" y="6057"/>
                  <a:pt x="15588" y="6041"/>
                </a:cubicBezTo>
                <a:lnTo>
                  <a:pt x="15585" y="6030"/>
                </a:lnTo>
                <a:cubicBezTo>
                  <a:pt x="15573" y="5994"/>
                  <a:pt x="15562" y="5955"/>
                  <a:pt x="15551" y="5910"/>
                </a:cubicBezTo>
                <a:cubicBezTo>
                  <a:pt x="15554" y="5903"/>
                  <a:pt x="15557" y="5895"/>
                  <a:pt x="15559" y="5887"/>
                </a:cubicBezTo>
                <a:cubicBezTo>
                  <a:pt x="15569" y="5857"/>
                  <a:pt x="15578" y="5829"/>
                  <a:pt x="15592" y="5814"/>
                </a:cubicBezTo>
                <a:lnTo>
                  <a:pt x="15602" y="5804"/>
                </a:lnTo>
                <a:cubicBezTo>
                  <a:pt x="15632" y="5772"/>
                  <a:pt x="15661" y="5741"/>
                  <a:pt x="15672" y="5669"/>
                </a:cubicBezTo>
                <a:cubicBezTo>
                  <a:pt x="15675" y="5648"/>
                  <a:pt x="15674" y="5627"/>
                  <a:pt x="15673" y="5607"/>
                </a:cubicBezTo>
                <a:cubicBezTo>
                  <a:pt x="15671" y="5574"/>
                  <a:pt x="15671" y="5554"/>
                  <a:pt x="15682" y="5539"/>
                </a:cubicBezTo>
                <a:cubicBezTo>
                  <a:pt x="15686" y="5533"/>
                  <a:pt x="15693" y="5528"/>
                  <a:pt x="15699" y="5522"/>
                </a:cubicBezTo>
                <a:cubicBezTo>
                  <a:pt x="15712" y="5510"/>
                  <a:pt x="15727" y="5497"/>
                  <a:pt x="15735" y="5476"/>
                </a:cubicBezTo>
                <a:cubicBezTo>
                  <a:pt x="15760" y="5410"/>
                  <a:pt x="15739" y="5210"/>
                  <a:pt x="15738" y="5208"/>
                </a:cubicBezTo>
                <a:cubicBezTo>
                  <a:pt x="15726" y="5101"/>
                  <a:pt x="15702" y="5014"/>
                  <a:pt x="15667" y="4950"/>
                </a:cubicBezTo>
                <a:cubicBezTo>
                  <a:pt x="15644" y="4907"/>
                  <a:pt x="15647" y="4895"/>
                  <a:pt x="15647" y="4895"/>
                </a:cubicBezTo>
                <a:cubicBezTo>
                  <a:pt x="15648" y="4892"/>
                  <a:pt x="15654" y="4885"/>
                  <a:pt x="15674" y="4883"/>
                </a:cubicBezTo>
                <a:lnTo>
                  <a:pt x="15690" y="4881"/>
                </a:lnTo>
                <a:lnTo>
                  <a:pt x="15686" y="4856"/>
                </a:lnTo>
                <a:cubicBezTo>
                  <a:pt x="15678" y="4802"/>
                  <a:pt x="15660" y="4738"/>
                  <a:pt x="15637" y="4679"/>
                </a:cubicBezTo>
                <a:cubicBezTo>
                  <a:pt x="15614" y="4619"/>
                  <a:pt x="15570" y="4608"/>
                  <a:pt x="15532" y="4599"/>
                </a:cubicBezTo>
                <a:cubicBezTo>
                  <a:pt x="15514" y="4594"/>
                  <a:pt x="15497" y="4590"/>
                  <a:pt x="15483" y="4581"/>
                </a:cubicBezTo>
                <a:cubicBezTo>
                  <a:pt x="15466" y="4571"/>
                  <a:pt x="15449" y="4567"/>
                  <a:pt x="15432" y="4564"/>
                </a:cubicBezTo>
                <a:cubicBezTo>
                  <a:pt x="15419" y="4561"/>
                  <a:pt x="15406" y="4559"/>
                  <a:pt x="15394" y="4553"/>
                </a:cubicBezTo>
                <a:cubicBezTo>
                  <a:pt x="15372" y="4543"/>
                  <a:pt x="15367" y="4527"/>
                  <a:pt x="15358" y="4503"/>
                </a:cubicBezTo>
                <a:cubicBezTo>
                  <a:pt x="15352" y="4488"/>
                  <a:pt x="15346" y="4472"/>
                  <a:pt x="15335" y="4454"/>
                </a:cubicBezTo>
                <a:cubicBezTo>
                  <a:pt x="15315" y="4422"/>
                  <a:pt x="15288" y="4417"/>
                  <a:pt x="15267" y="4417"/>
                </a:cubicBezTo>
                <a:cubicBezTo>
                  <a:pt x="15260" y="4417"/>
                  <a:pt x="15254" y="4418"/>
                  <a:pt x="15248" y="4418"/>
                </a:cubicBezTo>
                <a:lnTo>
                  <a:pt x="15234" y="4419"/>
                </a:lnTo>
                <a:cubicBezTo>
                  <a:pt x="15209" y="4419"/>
                  <a:pt x="15195" y="4409"/>
                  <a:pt x="15168" y="4389"/>
                </a:cubicBezTo>
                <a:cubicBezTo>
                  <a:pt x="15143" y="4370"/>
                  <a:pt x="15118" y="4360"/>
                  <a:pt x="15094" y="4360"/>
                </a:cubicBezTo>
                <a:cubicBezTo>
                  <a:pt x="15056" y="4360"/>
                  <a:pt x="15022" y="4386"/>
                  <a:pt x="14998" y="4436"/>
                </a:cubicBezTo>
                <a:cubicBezTo>
                  <a:pt x="14975" y="4486"/>
                  <a:pt x="14970" y="4611"/>
                  <a:pt x="14997" y="4661"/>
                </a:cubicBezTo>
                <a:cubicBezTo>
                  <a:pt x="15005" y="4676"/>
                  <a:pt x="15017" y="4683"/>
                  <a:pt x="15027" y="4688"/>
                </a:cubicBezTo>
                <a:cubicBezTo>
                  <a:pt x="15034" y="4692"/>
                  <a:pt x="15042" y="4696"/>
                  <a:pt x="15045" y="4703"/>
                </a:cubicBezTo>
                <a:cubicBezTo>
                  <a:pt x="15048" y="4710"/>
                  <a:pt x="15048" y="4713"/>
                  <a:pt x="15048" y="4713"/>
                </a:cubicBezTo>
                <a:cubicBezTo>
                  <a:pt x="15044" y="4727"/>
                  <a:pt x="15009" y="4738"/>
                  <a:pt x="14994" y="4743"/>
                </a:cubicBezTo>
                <a:cubicBezTo>
                  <a:pt x="14978" y="4748"/>
                  <a:pt x="14965" y="4752"/>
                  <a:pt x="14957" y="4760"/>
                </a:cubicBezTo>
                <a:cubicBezTo>
                  <a:pt x="14926" y="4790"/>
                  <a:pt x="14896" y="4823"/>
                  <a:pt x="14890" y="4893"/>
                </a:cubicBezTo>
                <a:cubicBezTo>
                  <a:pt x="14888" y="4921"/>
                  <a:pt x="14892" y="4961"/>
                  <a:pt x="14898" y="5008"/>
                </a:cubicBezTo>
                <a:cubicBezTo>
                  <a:pt x="14907" y="5090"/>
                  <a:pt x="14919" y="5192"/>
                  <a:pt x="14887" y="5210"/>
                </a:cubicBezTo>
                <a:cubicBezTo>
                  <a:pt x="14882" y="5213"/>
                  <a:pt x="14877" y="5215"/>
                  <a:pt x="14873" y="5215"/>
                </a:cubicBezTo>
                <a:cubicBezTo>
                  <a:pt x="14868" y="5215"/>
                  <a:pt x="14864" y="5212"/>
                  <a:pt x="14861" y="5206"/>
                </a:cubicBezTo>
                <a:cubicBezTo>
                  <a:pt x="14841" y="5169"/>
                  <a:pt x="14852" y="5039"/>
                  <a:pt x="14858" y="4976"/>
                </a:cubicBezTo>
                <a:cubicBezTo>
                  <a:pt x="14860" y="4956"/>
                  <a:pt x="14861" y="4939"/>
                  <a:pt x="14861" y="4929"/>
                </a:cubicBezTo>
                <a:lnTo>
                  <a:pt x="14862" y="4909"/>
                </a:lnTo>
                <a:lnTo>
                  <a:pt x="14850" y="4906"/>
                </a:lnTo>
                <a:cubicBezTo>
                  <a:pt x="14848" y="4906"/>
                  <a:pt x="14846" y="4906"/>
                  <a:pt x="14845" y="4906"/>
                </a:cubicBezTo>
                <a:cubicBezTo>
                  <a:pt x="14810" y="4906"/>
                  <a:pt x="14795" y="4977"/>
                  <a:pt x="14783" y="5029"/>
                </a:cubicBezTo>
                <a:cubicBezTo>
                  <a:pt x="14780" y="5043"/>
                  <a:pt x="14777" y="5056"/>
                  <a:pt x="14774" y="5065"/>
                </a:cubicBezTo>
                <a:cubicBezTo>
                  <a:pt x="14754" y="5129"/>
                  <a:pt x="14727" y="5200"/>
                  <a:pt x="14697" y="5272"/>
                </a:cubicBezTo>
                <a:cubicBezTo>
                  <a:pt x="14690" y="5288"/>
                  <a:pt x="14681" y="5302"/>
                  <a:pt x="14672" y="5316"/>
                </a:cubicBezTo>
                <a:cubicBezTo>
                  <a:pt x="14654" y="5345"/>
                  <a:pt x="14635" y="5375"/>
                  <a:pt x="14630" y="5423"/>
                </a:cubicBezTo>
                <a:cubicBezTo>
                  <a:pt x="14626" y="5471"/>
                  <a:pt x="14628" y="5519"/>
                  <a:pt x="14630" y="5565"/>
                </a:cubicBezTo>
                <a:cubicBezTo>
                  <a:pt x="14631" y="5586"/>
                  <a:pt x="14632" y="5606"/>
                  <a:pt x="14632" y="5628"/>
                </a:cubicBezTo>
                <a:cubicBezTo>
                  <a:pt x="14633" y="5711"/>
                  <a:pt x="14615" y="5793"/>
                  <a:pt x="14596" y="5870"/>
                </a:cubicBezTo>
                <a:cubicBezTo>
                  <a:pt x="14594" y="5878"/>
                  <a:pt x="14592" y="5886"/>
                  <a:pt x="14589" y="5893"/>
                </a:cubicBezTo>
                <a:cubicBezTo>
                  <a:pt x="14581" y="5923"/>
                  <a:pt x="14572" y="5954"/>
                  <a:pt x="14577" y="5994"/>
                </a:cubicBezTo>
                <a:cubicBezTo>
                  <a:pt x="14580" y="6017"/>
                  <a:pt x="14587" y="6037"/>
                  <a:pt x="14594" y="6057"/>
                </a:cubicBezTo>
                <a:cubicBezTo>
                  <a:pt x="14600" y="6073"/>
                  <a:pt x="14605" y="6089"/>
                  <a:pt x="14608" y="6104"/>
                </a:cubicBezTo>
                <a:cubicBezTo>
                  <a:pt x="14613" y="6134"/>
                  <a:pt x="14615" y="6180"/>
                  <a:pt x="14610" y="6206"/>
                </a:cubicBezTo>
                <a:cubicBezTo>
                  <a:pt x="14608" y="6218"/>
                  <a:pt x="14604" y="6228"/>
                  <a:pt x="14599" y="6238"/>
                </a:cubicBezTo>
                <a:cubicBezTo>
                  <a:pt x="14592" y="6256"/>
                  <a:pt x="14583" y="6275"/>
                  <a:pt x="14582" y="6305"/>
                </a:cubicBezTo>
                <a:cubicBezTo>
                  <a:pt x="14581" y="6348"/>
                  <a:pt x="14593" y="6375"/>
                  <a:pt x="14603" y="6399"/>
                </a:cubicBezTo>
                <a:cubicBezTo>
                  <a:pt x="14607" y="6409"/>
                  <a:pt x="14612" y="6419"/>
                  <a:pt x="14615" y="6431"/>
                </a:cubicBezTo>
                <a:cubicBezTo>
                  <a:pt x="14621" y="6449"/>
                  <a:pt x="14625" y="6469"/>
                  <a:pt x="14629" y="6490"/>
                </a:cubicBezTo>
                <a:cubicBezTo>
                  <a:pt x="14634" y="6520"/>
                  <a:pt x="14640" y="6551"/>
                  <a:pt x="14652" y="6580"/>
                </a:cubicBezTo>
                <a:cubicBezTo>
                  <a:pt x="14655" y="6586"/>
                  <a:pt x="14657" y="6592"/>
                  <a:pt x="14660" y="6598"/>
                </a:cubicBezTo>
                <a:cubicBezTo>
                  <a:pt x="14819" y="6989"/>
                  <a:pt x="14748" y="7368"/>
                  <a:pt x="14648" y="7720"/>
                </a:cubicBezTo>
                <a:cubicBezTo>
                  <a:pt x="14636" y="7761"/>
                  <a:pt x="14624" y="7802"/>
                  <a:pt x="14611" y="7843"/>
                </a:cubicBezTo>
                <a:lnTo>
                  <a:pt x="14610" y="7845"/>
                </a:lnTo>
                <a:cubicBezTo>
                  <a:pt x="14600" y="7880"/>
                  <a:pt x="14573" y="7902"/>
                  <a:pt x="14548" y="7923"/>
                </a:cubicBezTo>
                <a:cubicBezTo>
                  <a:pt x="14538" y="7932"/>
                  <a:pt x="14528" y="7940"/>
                  <a:pt x="14519" y="7949"/>
                </a:cubicBezTo>
                <a:cubicBezTo>
                  <a:pt x="14476" y="7993"/>
                  <a:pt x="14448" y="8011"/>
                  <a:pt x="14423" y="8011"/>
                </a:cubicBezTo>
                <a:cubicBezTo>
                  <a:pt x="14401" y="8011"/>
                  <a:pt x="14381" y="7997"/>
                  <a:pt x="14359" y="7968"/>
                </a:cubicBezTo>
                <a:cubicBezTo>
                  <a:pt x="14355" y="7962"/>
                  <a:pt x="14350" y="7954"/>
                  <a:pt x="14345" y="7946"/>
                </a:cubicBezTo>
                <a:cubicBezTo>
                  <a:pt x="14327" y="7917"/>
                  <a:pt x="14319" y="7879"/>
                  <a:pt x="14312" y="7842"/>
                </a:cubicBezTo>
                <a:cubicBezTo>
                  <a:pt x="14302" y="7787"/>
                  <a:pt x="14283" y="7731"/>
                  <a:pt x="14258" y="7679"/>
                </a:cubicBezTo>
                <a:cubicBezTo>
                  <a:pt x="14210" y="7576"/>
                  <a:pt x="14201" y="7464"/>
                  <a:pt x="14197" y="7347"/>
                </a:cubicBezTo>
                <a:lnTo>
                  <a:pt x="14196" y="7303"/>
                </a:lnTo>
                <a:cubicBezTo>
                  <a:pt x="14193" y="7215"/>
                  <a:pt x="14190" y="7124"/>
                  <a:pt x="14172" y="7034"/>
                </a:cubicBezTo>
                <a:cubicBezTo>
                  <a:pt x="14156" y="6954"/>
                  <a:pt x="14143" y="6887"/>
                  <a:pt x="14135" y="6818"/>
                </a:cubicBezTo>
                <a:cubicBezTo>
                  <a:pt x="14119" y="6688"/>
                  <a:pt x="14135" y="6551"/>
                  <a:pt x="14150" y="6419"/>
                </a:cubicBezTo>
                <a:lnTo>
                  <a:pt x="14155" y="6375"/>
                </a:lnTo>
                <a:cubicBezTo>
                  <a:pt x="14161" y="6325"/>
                  <a:pt x="14156" y="6279"/>
                  <a:pt x="14151" y="6234"/>
                </a:cubicBezTo>
                <a:cubicBezTo>
                  <a:pt x="14146" y="6193"/>
                  <a:pt x="14142" y="6154"/>
                  <a:pt x="14146" y="6117"/>
                </a:cubicBezTo>
                <a:cubicBezTo>
                  <a:pt x="14150" y="6082"/>
                  <a:pt x="14162" y="6052"/>
                  <a:pt x="14174" y="6019"/>
                </a:cubicBezTo>
                <a:cubicBezTo>
                  <a:pt x="14186" y="5988"/>
                  <a:pt x="14198" y="5957"/>
                  <a:pt x="14204" y="5921"/>
                </a:cubicBezTo>
                <a:cubicBezTo>
                  <a:pt x="14210" y="5886"/>
                  <a:pt x="14203" y="5860"/>
                  <a:pt x="14197" y="5836"/>
                </a:cubicBezTo>
                <a:cubicBezTo>
                  <a:pt x="14195" y="5828"/>
                  <a:pt x="14192" y="5818"/>
                  <a:pt x="14190" y="5808"/>
                </a:cubicBezTo>
                <a:cubicBezTo>
                  <a:pt x="14179" y="5741"/>
                  <a:pt x="14184" y="5667"/>
                  <a:pt x="14207" y="5568"/>
                </a:cubicBezTo>
                <a:cubicBezTo>
                  <a:pt x="14209" y="5558"/>
                  <a:pt x="14212" y="5547"/>
                  <a:pt x="14216" y="5535"/>
                </a:cubicBezTo>
                <a:cubicBezTo>
                  <a:pt x="14232" y="5477"/>
                  <a:pt x="14256" y="5389"/>
                  <a:pt x="14207" y="5339"/>
                </a:cubicBezTo>
                <a:cubicBezTo>
                  <a:pt x="14193" y="5326"/>
                  <a:pt x="14180" y="5319"/>
                  <a:pt x="14167" y="5319"/>
                </a:cubicBezTo>
                <a:cubicBezTo>
                  <a:pt x="14124" y="5319"/>
                  <a:pt x="14102" y="5395"/>
                  <a:pt x="14080" y="5469"/>
                </a:cubicBezTo>
                <a:cubicBezTo>
                  <a:pt x="14061" y="5530"/>
                  <a:pt x="14042" y="5593"/>
                  <a:pt x="14015" y="5596"/>
                </a:cubicBezTo>
                <a:cubicBezTo>
                  <a:pt x="14007" y="5596"/>
                  <a:pt x="14004" y="5591"/>
                  <a:pt x="14003" y="5586"/>
                </a:cubicBezTo>
                <a:cubicBezTo>
                  <a:pt x="13989" y="5545"/>
                  <a:pt x="14015" y="5417"/>
                  <a:pt x="14030" y="5379"/>
                </a:cubicBezTo>
                <a:cubicBezTo>
                  <a:pt x="14038" y="5356"/>
                  <a:pt x="14051" y="5338"/>
                  <a:pt x="14063" y="5319"/>
                </a:cubicBezTo>
                <a:cubicBezTo>
                  <a:pt x="14084" y="5288"/>
                  <a:pt x="14104" y="5257"/>
                  <a:pt x="14112" y="5207"/>
                </a:cubicBezTo>
                <a:lnTo>
                  <a:pt x="14120" y="5162"/>
                </a:lnTo>
                <a:cubicBezTo>
                  <a:pt x="14133" y="5083"/>
                  <a:pt x="14147" y="5021"/>
                  <a:pt x="14166" y="4953"/>
                </a:cubicBezTo>
                <a:lnTo>
                  <a:pt x="14178" y="4905"/>
                </a:lnTo>
                <a:cubicBezTo>
                  <a:pt x="14190" y="4861"/>
                  <a:pt x="14201" y="4820"/>
                  <a:pt x="14214" y="4778"/>
                </a:cubicBezTo>
                <a:cubicBezTo>
                  <a:pt x="14220" y="4758"/>
                  <a:pt x="14229" y="4737"/>
                  <a:pt x="14238" y="4715"/>
                </a:cubicBezTo>
                <a:cubicBezTo>
                  <a:pt x="14252" y="4679"/>
                  <a:pt x="14268" y="4641"/>
                  <a:pt x="14275" y="4601"/>
                </a:cubicBezTo>
                <a:cubicBezTo>
                  <a:pt x="14277" y="4588"/>
                  <a:pt x="14277" y="4571"/>
                  <a:pt x="14277" y="4551"/>
                </a:cubicBezTo>
                <a:cubicBezTo>
                  <a:pt x="14278" y="4530"/>
                  <a:pt x="14279" y="4514"/>
                  <a:pt x="14280" y="4501"/>
                </a:cubicBezTo>
                <a:cubicBezTo>
                  <a:pt x="14281" y="4516"/>
                  <a:pt x="14282" y="4531"/>
                  <a:pt x="14282" y="4547"/>
                </a:cubicBezTo>
                <a:cubicBezTo>
                  <a:pt x="14283" y="4569"/>
                  <a:pt x="14284" y="4593"/>
                  <a:pt x="14287" y="4616"/>
                </a:cubicBezTo>
                <a:lnTo>
                  <a:pt x="14290" y="4635"/>
                </a:lnTo>
                <a:lnTo>
                  <a:pt x="14302" y="4632"/>
                </a:lnTo>
                <a:cubicBezTo>
                  <a:pt x="14341" y="4625"/>
                  <a:pt x="14351" y="4575"/>
                  <a:pt x="14359" y="4534"/>
                </a:cubicBezTo>
                <a:cubicBezTo>
                  <a:pt x="14363" y="4513"/>
                  <a:pt x="14367" y="4492"/>
                  <a:pt x="14375" y="4480"/>
                </a:cubicBezTo>
                <a:cubicBezTo>
                  <a:pt x="14384" y="4465"/>
                  <a:pt x="14399" y="4455"/>
                  <a:pt x="14410" y="4455"/>
                </a:cubicBezTo>
                <a:cubicBezTo>
                  <a:pt x="14413" y="4455"/>
                  <a:pt x="14418" y="4456"/>
                  <a:pt x="14420" y="4460"/>
                </a:cubicBezTo>
                <a:cubicBezTo>
                  <a:pt x="14423" y="4465"/>
                  <a:pt x="14423" y="4476"/>
                  <a:pt x="14421" y="4489"/>
                </a:cubicBezTo>
                <a:cubicBezTo>
                  <a:pt x="14421" y="4492"/>
                  <a:pt x="14420" y="4499"/>
                  <a:pt x="14418" y="4509"/>
                </a:cubicBezTo>
                <a:cubicBezTo>
                  <a:pt x="14401" y="4587"/>
                  <a:pt x="14394" y="4634"/>
                  <a:pt x="14405" y="4659"/>
                </a:cubicBezTo>
                <a:cubicBezTo>
                  <a:pt x="14410" y="4669"/>
                  <a:pt x="14416" y="4674"/>
                  <a:pt x="14425" y="4674"/>
                </a:cubicBezTo>
                <a:cubicBezTo>
                  <a:pt x="14425" y="4674"/>
                  <a:pt x="14425" y="4674"/>
                  <a:pt x="14425" y="4674"/>
                </a:cubicBezTo>
                <a:cubicBezTo>
                  <a:pt x="14449" y="4672"/>
                  <a:pt x="14456" y="4624"/>
                  <a:pt x="14462" y="4585"/>
                </a:cubicBezTo>
                <a:cubicBezTo>
                  <a:pt x="14464" y="4574"/>
                  <a:pt x="14467" y="4556"/>
                  <a:pt x="14468" y="4552"/>
                </a:cubicBezTo>
                <a:cubicBezTo>
                  <a:pt x="14474" y="4540"/>
                  <a:pt x="14482" y="4535"/>
                  <a:pt x="14492" y="4529"/>
                </a:cubicBezTo>
                <a:cubicBezTo>
                  <a:pt x="14501" y="4523"/>
                  <a:pt x="14512" y="4517"/>
                  <a:pt x="14520" y="4504"/>
                </a:cubicBezTo>
                <a:cubicBezTo>
                  <a:pt x="14533" y="4485"/>
                  <a:pt x="14536" y="4460"/>
                  <a:pt x="14539" y="4439"/>
                </a:cubicBezTo>
                <a:cubicBezTo>
                  <a:pt x="14540" y="4428"/>
                  <a:pt x="14541" y="4418"/>
                  <a:pt x="14544" y="4409"/>
                </a:cubicBezTo>
                <a:cubicBezTo>
                  <a:pt x="14564" y="4333"/>
                  <a:pt x="14620" y="4322"/>
                  <a:pt x="14653" y="4322"/>
                </a:cubicBezTo>
                <a:cubicBezTo>
                  <a:pt x="14709" y="4322"/>
                  <a:pt x="14744" y="4308"/>
                  <a:pt x="14779" y="4234"/>
                </a:cubicBezTo>
                <a:cubicBezTo>
                  <a:pt x="14805" y="4179"/>
                  <a:pt x="14847" y="4171"/>
                  <a:pt x="14870" y="4171"/>
                </a:cubicBezTo>
                <a:cubicBezTo>
                  <a:pt x="14889" y="4171"/>
                  <a:pt x="14909" y="4177"/>
                  <a:pt x="14927" y="4187"/>
                </a:cubicBezTo>
                <a:cubicBezTo>
                  <a:pt x="14953" y="4203"/>
                  <a:pt x="14977" y="4227"/>
                  <a:pt x="15002" y="4253"/>
                </a:cubicBezTo>
                <a:lnTo>
                  <a:pt x="15004" y="4256"/>
                </a:lnTo>
                <a:cubicBezTo>
                  <a:pt x="15007" y="4259"/>
                  <a:pt x="15011" y="4265"/>
                  <a:pt x="15017" y="4272"/>
                </a:cubicBezTo>
                <a:cubicBezTo>
                  <a:pt x="15052" y="4315"/>
                  <a:pt x="15071" y="4335"/>
                  <a:pt x="15084" y="4335"/>
                </a:cubicBezTo>
                <a:lnTo>
                  <a:pt x="15087" y="4335"/>
                </a:lnTo>
                <a:lnTo>
                  <a:pt x="15090" y="4334"/>
                </a:lnTo>
                <a:cubicBezTo>
                  <a:pt x="15109" y="4323"/>
                  <a:pt x="15109" y="4284"/>
                  <a:pt x="15109" y="4246"/>
                </a:cubicBezTo>
                <a:cubicBezTo>
                  <a:pt x="15109" y="4229"/>
                  <a:pt x="15109" y="4198"/>
                  <a:pt x="15112" y="4192"/>
                </a:cubicBezTo>
                <a:cubicBezTo>
                  <a:pt x="15114" y="4189"/>
                  <a:pt x="15120" y="4183"/>
                  <a:pt x="15137" y="4183"/>
                </a:cubicBezTo>
                <a:cubicBezTo>
                  <a:pt x="15151" y="4183"/>
                  <a:pt x="15166" y="4187"/>
                  <a:pt x="15180" y="4190"/>
                </a:cubicBezTo>
                <a:cubicBezTo>
                  <a:pt x="15192" y="4192"/>
                  <a:pt x="15202" y="4195"/>
                  <a:pt x="15210" y="4195"/>
                </a:cubicBezTo>
                <a:lnTo>
                  <a:pt x="15217" y="4195"/>
                </a:lnTo>
                <a:cubicBezTo>
                  <a:pt x="15228" y="4195"/>
                  <a:pt x="15238" y="4196"/>
                  <a:pt x="15249" y="4196"/>
                </a:cubicBezTo>
                <a:cubicBezTo>
                  <a:pt x="15278" y="4196"/>
                  <a:pt x="15311" y="4194"/>
                  <a:pt x="15344" y="4180"/>
                </a:cubicBezTo>
                <a:cubicBezTo>
                  <a:pt x="15362" y="4172"/>
                  <a:pt x="15378" y="4164"/>
                  <a:pt x="15381" y="4142"/>
                </a:cubicBezTo>
                <a:cubicBezTo>
                  <a:pt x="15383" y="4121"/>
                  <a:pt x="15372" y="4108"/>
                  <a:pt x="15360" y="4095"/>
                </a:cubicBezTo>
                <a:cubicBezTo>
                  <a:pt x="15357" y="4090"/>
                  <a:pt x="15353" y="4086"/>
                  <a:pt x="15349" y="4080"/>
                </a:cubicBezTo>
                <a:cubicBezTo>
                  <a:pt x="15342" y="4072"/>
                  <a:pt x="15340" y="4061"/>
                  <a:pt x="15337" y="4047"/>
                </a:cubicBezTo>
                <a:cubicBezTo>
                  <a:pt x="15332" y="4025"/>
                  <a:pt x="15326" y="3996"/>
                  <a:pt x="15302" y="3981"/>
                </a:cubicBezTo>
                <a:cubicBezTo>
                  <a:pt x="15296" y="3978"/>
                  <a:pt x="15272" y="3974"/>
                  <a:pt x="15255" y="3973"/>
                </a:cubicBezTo>
                <a:cubicBezTo>
                  <a:pt x="15268" y="3923"/>
                  <a:pt x="15273" y="3872"/>
                  <a:pt x="15247" y="3812"/>
                </a:cubicBezTo>
                <a:cubicBezTo>
                  <a:pt x="15231" y="3777"/>
                  <a:pt x="15204" y="3736"/>
                  <a:pt x="15178" y="3736"/>
                </a:cubicBezTo>
                <a:cubicBezTo>
                  <a:pt x="15167" y="3736"/>
                  <a:pt x="15148" y="3744"/>
                  <a:pt x="15139" y="3792"/>
                </a:cubicBezTo>
                <a:cubicBezTo>
                  <a:pt x="15138" y="3792"/>
                  <a:pt x="15137" y="3792"/>
                  <a:pt x="15136" y="3792"/>
                </a:cubicBezTo>
                <a:cubicBezTo>
                  <a:pt x="15114" y="3792"/>
                  <a:pt x="15109" y="3789"/>
                  <a:pt x="15092" y="3753"/>
                </a:cubicBezTo>
                <a:lnTo>
                  <a:pt x="15085" y="3736"/>
                </a:lnTo>
                <a:lnTo>
                  <a:pt x="15074" y="3747"/>
                </a:lnTo>
                <a:cubicBezTo>
                  <a:pt x="15061" y="3760"/>
                  <a:pt x="15022" y="3799"/>
                  <a:pt x="14992" y="3799"/>
                </a:cubicBezTo>
                <a:cubicBezTo>
                  <a:pt x="14975" y="3799"/>
                  <a:pt x="14964" y="3788"/>
                  <a:pt x="14955" y="3765"/>
                </a:cubicBezTo>
                <a:cubicBezTo>
                  <a:pt x="14940" y="3722"/>
                  <a:pt x="14944" y="3629"/>
                  <a:pt x="14963" y="3588"/>
                </a:cubicBezTo>
                <a:lnTo>
                  <a:pt x="14977" y="3559"/>
                </a:lnTo>
                <a:lnTo>
                  <a:pt x="14955" y="3552"/>
                </a:lnTo>
                <a:cubicBezTo>
                  <a:pt x="14944" y="3549"/>
                  <a:pt x="14933" y="3548"/>
                  <a:pt x="14921" y="3548"/>
                </a:cubicBezTo>
                <a:cubicBezTo>
                  <a:pt x="14887" y="3548"/>
                  <a:pt x="14853" y="3561"/>
                  <a:pt x="14825" y="3586"/>
                </a:cubicBezTo>
                <a:cubicBezTo>
                  <a:pt x="14813" y="3596"/>
                  <a:pt x="14802" y="3610"/>
                  <a:pt x="14791" y="3623"/>
                </a:cubicBezTo>
                <a:cubicBezTo>
                  <a:pt x="14771" y="3646"/>
                  <a:pt x="14752" y="3668"/>
                  <a:pt x="14730" y="3675"/>
                </a:cubicBezTo>
                <a:cubicBezTo>
                  <a:pt x="14704" y="3682"/>
                  <a:pt x="14680" y="3684"/>
                  <a:pt x="14657" y="3686"/>
                </a:cubicBezTo>
                <a:cubicBezTo>
                  <a:pt x="14613" y="3689"/>
                  <a:pt x="14571" y="3693"/>
                  <a:pt x="14522" y="3732"/>
                </a:cubicBezTo>
                <a:cubicBezTo>
                  <a:pt x="14484" y="3763"/>
                  <a:pt x="14451" y="3800"/>
                  <a:pt x="14423" y="3843"/>
                </a:cubicBezTo>
                <a:cubicBezTo>
                  <a:pt x="14416" y="3853"/>
                  <a:pt x="14410" y="3867"/>
                  <a:pt x="14403" y="3881"/>
                </a:cubicBezTo>
                <a:cubicBezTo>
                  <a:pt x="14394" y="3902"/>
                  <a:pt x="14383" y="3926"/>
                  <a:pt x="14373" y="3933"/>
                </a:cubicBezTo>
                <a:cubicBezTo>
                  <a:pt x="14370" y="3935"/>
                  <a:pt x="14368" y="3936"/>
                  <a:pt x="14365" y="3936"/>
                </a:cubicBezTo>
                <a:cubicBezTo>
                  <a:pt x="14360" y="3936"/>
                  <a:pt x="14355" y="3934"/>
                  <a:pt x="14350" y="3932"/>
                </a:cubicBezTo>
                <a:cubicBezTo>
                  <a:pt x="14343" y="3929"/>
                  <a:pt x="14336" y="3926"/>
                  <a:pt x="14326" y="3926"/>
                </a:cubicBezTo>
                <a:cubicBezTo>
                  <a:pt x="14326" y="3926"/>
                  <a:pt x="14326" y="3926"/>
                  <a:pt x="14326" y="3926"/>
                </a:cubicBezTo>
                <a:cubicBezTo>
                  <a:pt x="14317" y="3927"/>
                  <a:pt x="14308" y="3931"/>
                  <a:pt x="14301" y="3934"/>
                </a:cubicBezTo>
                <a:cubicBezTo>
                  <a:pt x="14295" y="3937"/>
                  <a:pt x="14288" y="3940"/>
                  <a:pt x="14283" y="3940"/>
                </a:cubicBezTo>
                <a:cubicBezTo>
                  <a:pt x="14280" y="3940"/>
                  <a:pt x="14278" y="3940"/>
                  <a:pt x="14276" y="3938"/>
                </a:cubicBezTo>
                <a:cubicBezTo>
                  <a:pt x="14271" y="3935"/>
                  <a:pt x="14268" y="3929"/>
                  <a:pt x="14264" y="3921"/>
                </a:cubicBezTo>
                <a:cubicBezTo>
                  <a:pt x="14257" y="3907"/>
                  <a:pt x="14247" y="3888"/>
                  <a:pt x="14227" y="3888"/>
                </a:cubicBezTo>
                <a:cubicBezTo>
                  <a:pt x="14225" y="3888"/>
                  <a:pt x="14223" y="3888"/>
                  <a:pt x="14220" y="3889"/>
                </a:cubicBezTo>
                <a:cubicBezTo>
                  <a:pt x="14202" y="3893"/>
                  <a:pt x="14194" y="3908"/>
                  <a:pt x="14188" y="3919"/>
                </a:cubicBezTo>
                <a:cubicBezTo>
                  <a:pt x="14184" y="3926"/>
                  <a:pt x="14181" y="3931"/>
                  <a:pt x="14176" y="3934"/>
                </a:cubicBezTo>
                <a:cubicBezTo>
                  <a:pt x="14172" y="3937"/>
                  <a:pt x="14168" y="3938"/>
                  <a:pt x="14164" y="3938"/>
                </a:cubicBezTo>
                <a:cubicBezTo>
                  <a:pt x="14127" y="3938"/>
                  <a:pt x="14079" y="3844"/>
                  <a:pt x="14050" y="3788"/>
                </a:cubicBezTo>
                <a:cubicBezTo>
                  <a:pt x="14043" y="3774"/>
                  <a:pt x="14037" y="3762"/>
                  <a:pt x="14031" y="3752"/>
                </a:cubicBezTo>
                <a:cubicBezTo>
                  <a:pt x="13982" y="3663"/>
                  <a:pt x="13927" y="3620"/>
                  <a:pt x="13866" y="3620"/>
                </a:cubicBezTo>
                <a:lnTo>
                  <a:pt x="13859" y="3620"/>
                </a:lnTo>
                <a:cubicBezTo>
                  <a:pt x="13827" y="3621"/>
                  <a:pt x="13810" y="3644"/>
                  <a:pt x="13794" y="3665"/>
                </a:cubicBezTo>
                <a:cubicBezTo>
                  <a:pt x="13787" y="3675"/>
                  <a:pt x="13779" y="3685"/>
                  <a:pt x="13770" y="3692"/>
                </a:cubicBezTo>
                <a:cubicBezTo>
                  <a:pt x="13768" y="3694"/>
                  <a:pt x="13764" y="3696"/>
                  <a:pt x="13759" y="3697"/>
                </a:cubicBezTo>
                <a:cubicBezTo>
                  <a:pt x="13751" y="3699"/>
                  <a:pt x="13741" y="3702"/>
                  <a:pt x="13730" y="3713"/>
                </a:cubicBezTo>
                <a:cubicBezTo>
                  <a:pt x="13726" y="3718"/>
                  <a:pt x="13722" y="3723"/>
                  <a:pt x="13718" y="3729"/>
                </a:cubicBezTo>
                <a:cubicBezTo>
                  <a:pt x="13714" y="3735"/>
                  <a:pt x="13710" y="3741"/>
                  <a:pt x="13705" y="3745"/>
                </a:cubicBezTo>
                <a:cubicBezTo>
                  <a:pt x="13705" y="3721"/>
                  <a:pt x="13706" y="3697"/>
                  <a:pt x="13707" y="3673"/>
                </a:cubicBezTo>
                <a:cubicBezTo>
                  <a:pt x="13709" y="3648"/>
                  <a:pt x="13710" y="3623"/>
                  <a:pt x="13710" y="3599"/>
                </a:cubicBezTo>
                <a:lnTo>
                  <a:pt x="13710" y="3582"/>
                </a:lnTo>
                <a:lnTo>
                  <a:pt x="13700" y="3577"/>
                </a:lnTo>
                <a:cubicBezTo>
                  <a:pt x="13693" y="3574"/>
                  <a:pt x="13690" y="3562"/>
                  <a:pt x="13684" y="3543"/>
                </a:cubicBezTo>
                <a:cubicBezTo>
                  <a:pt x="13680" y="3526"/>
                  <a:pt x="13675" y="3506"/>
                  <a:pt x="13664" y="3493"/>
                </a:cubicBezTo>
                <a:cubicBezTo>
                  <a:pt x="13657" y="3485"/>
                  <a:pt x="13651" y="3482"/>
                  <a:pt x="13646" y="3480"/>
                </a:cubicBezTo>
                <a:cubicBezTo>
                  <a:pt x="13640" y="3478"/>
                  <a:pt x="13638" y="3476"/>
                  <a:pt x="13634" y="3469"/>
                </a:cubicBezTo>
                <a:cubicBezTo>
                  <a:pt x="13632" y="3464"/>
                  <a:pt x="13626" y="3437"/>
                  <a:pt x="13625" y="3430"/>
                </a:cubicBezTo>
                <a:cubicBezTo>
                  <a:pt x="13625" y="3435"/>
                  <a:pt x="13623" y="3445"/>
                  <a:pt x="13617" y="3448"/>
                </a:cubicBezTo>
                <a:lnTo>
                  <a:pt x="13608" y="3407"/>
                </a:lnTo>
                <a:cubicBezTo>
                  <a:pt x="13570" y="3429"/>
                  <a:pt x="13548" y="3483"/>
                  <a:pt x="13527" y="3535"/>
                </a:cubicBezTo>
                <a:cubicBezTo>
                  <a:pt x="13513" y="3572"/>
                  <a:pt x="13499" y="3606"/>
                  <a:pt x="13480" y="3628"/>
                </a:cubicBezTo>
                <a:cubicBezTo>
                  <a:pt x="13421" y="3700"/>
                  <a:pt x="13353" y="3756"/>
                  <a:pt x="13289" y="3786"/>
                </a:cubicBezTo>
                <a:cubicBezTo>
                  <a:pt x="13283" y="3788"/>
                  <a:pt x="13278" y="3791"/>
                  <a:pt x="13272" y="3793"/>
                </a:cubicBezTo>
                <a:cubicBezTo>
                  <a:pt x="13246" y="3805"/>
                  <a:pt x="13225" y="3814"/>
                  <a:pt x="13198" y="3850"/>
                </a:cubicBezTo>
                <a:cubicBezTo>
                  <a:pt x="13168" y="3888"/>
                  <a:pt x="13135" y="3932"/>
                  <a:pt x="13101" y="3970"/>
                </a:cubicBezTo>
                <a:cubicBezTo>
                  <a:pt x="13071" y="4003"/>
                  <a:pt x="13041" y="4032"/>
                  <a:pt x="13008" y="4032"/>
                </a:cubicBezTo>
                <a:lnTo>
                  <a:pt x="13004" y="4032"/>
                </a:lnTo>
                <a:cubicBezTo>
                  <a:pt x="12987" y="4030"/>
                  <a:pt x="12970" y="4021"/>
                  <a:pt x="12956" y="4011"/>
                </a:cubicBezTo>
                <a:cubicBezTo>
                  <a:pt x="12953" y="4009"/>
                  <a:pt x="12946" y="4003"/>
                  <a:pt x="12939" y="3996"/>
                </a:cubicBezTo>
                <a:cubicBezTo>
                  <a:pt x="12915" y="3972"/>
                  <a:pt x="12903" y="3961"/>
                  <a:pt x="12893" y="3961"/>
                </a:cubicBezTo>
                <a:lnTo>
                  <a:pt x="12890" y="3961"/>
                </a:lnTo>
                <a:lnTo>
                  <a:pt x="12883" y="3965"/>
                </a:lnTo>
                <a:lnTo>
                  <a:pt x="12880" y="3973"/>
                </a:lnTo>
                <a:cubicBezTo>
                  <a:pt x="12878" y="3980"/>
                  <a:pt x="12875" y="3989"/>
                  <a:pt x="12873" y="3997"/>
                </a:cubicBezTo>
                <a:cubicBezTo>
                  <a:pt x="12869" y="4013"/>
                  <a:pt x="12865" y="4031"/>
                  <a:pt x="12859" y="4037"/>
                </a:cubicBezTo>
                <a:cubicBezTo>
                  <a:pt x="12855" y="4040"/>
                  <a:pt x="12853" y="4042"/>
                  <a:pt x="12851" y="4043"/>
                </a:cubicBezTo>
                <a:cubicBezTo>
                  <a:pt x="12850" y="4028"/>
                  <a:pt x="12854" y="3989"/>
                  <a:pt x="12877" y="3890"/>
                </a:cubicBezTo>
                <a:cubicBezTo>
                  <a:pt x="12882" y="3869"/>
                  <a:pt x="12883" y="3863"/>
                  <a:pt x="12884" y="3858"/>
                </a:cubicBezTo>
                <a:cubicBezTo>
                  <a:pt x="12887" y="3824"/>
                  <a:pt x="12883" y="3797"/>
                  <a:pt x="12873" y="3778"/>
                </a:cubicBezTo>
                <a:cubicBezTo>
                  <a:pt x="12864" y="3762"/>
                  <a:pt x="12851" y="3753"/>
                  <a:pt x="12835" y="3753"/>
                </a:cubicBezTo>
                <a:cubicBezTo>
                  <a:pt x="12821" y="3753"/>
                  <a:pt x="12805" y="3760"/>
                  <a:pt x="12789" y="3773"/>
                </a:cubicBezTo>
                <a:cubicBezTo>
                  <a:pt x="12757" y="3799"/>
                  <a:pt x="12728" y="3828"/>
                  <a:pt x="12700" y="3857"/>
                </a:cubicBezTo>
                <a:cubicBezTo>
                  <a:pt x="12649" y="3909"/>
                  <a:pt x="12601" y="3959"/>
                  <a:pt x="12540" y="3985"/>
                </a:cubicBezTo>
                <a:cubicBezTo>
                  <a:pt x="12524" y="3993"/>
                  <a:pt x="12508" y="3996"/>
                  <a:pt x="12493" y="3996"/>
                </a:cubicBezTo>
                <a:cubicBezTo>
                  <a:pt x="12484" y="3996"/>
                  <a:pt x="12474" y="3995"/>
                  <a:pt x="12465" y="3991"/>
                </a:cubicBezTo>
                <a:cubicBezTo>
                  <a:pt x="12458" y="3989"/>
                  <a:pt x="12451" y="3983"/>
                  <a:pt x="12442" y="3976"/>
                </a:cubicBezTo>
                <a:cubicBezTo>
                  <a:pt x="12437" y="3971"/>
                  <a:pt x="12431" y="3967"/>
                  <a:pt x="12424" y="3963"/>
                </a:cubicBezTo>
                <a:cubicBezTo>
                  <a:pt x="12434" y="3949"/>
                  <a:pt x="12445" y="3935"/>
                  <a:pt x="12455" y="3921"/>
                </a:cubicBezTo>
                <a:cubicBezTo>
                  <a:pt x="12475" y="3895"/>
                  <a:pt x="12496" y="3868"/>
                  <a:pt x="12514" y="3836"/>
                </a:cubicBezTo>
                <a:cubicBezTo>
                  <a:pt x="12536" y="3794"/>
                  <a:pt x="12561" y="3754"/>
                  <a:pt x="12585" y="3715"/>
                </a:cubicBezTo>
                <a:cubicBezTo>
                  <a:pt x="12612" y="3670"/>
                  <a:pt x="12641" y="3623"/>
                  <a:pt x="12667" y="3573"/>
                </a:cubicBezTo>
                <a:cubicBezTo>
                  <a:pt x="12686" y="3537"/>
                  <a:pt x="12704" y="3497"/>
                  <a:pt x="12721" y="3459"/>
                </a:cubicBezTo>
                <a:cubicBezTo>
                  <a:pt x="12739" y="3418"/>
                  <a:pt x="12758" y="3376"/>
                  <a:pt x="12779" y="3337"/>
                </a:cubicBezTo>
                <a:cubicBezTo>
                  <a:pt x="12823" y="3256"/>
                  <a:pt x="12881" y="3194"/>
                  <a:pt x="12921" y="3155"/>
                </a:cubicBezTo>
                <a:cubicBezTo>
                  <a:pt x="12967" y="3110"/>
                  <a:pt x="13015" y="3080"/>
                  <a:pt x="13065" y="3049"/>
                </a:cubicBezTo>
                <a:lnTo>
                  <a:pt x="13093" y="3032"/>
                </a:lnTo>
                <a:cubicBezTo>
                  <a:pt x="13147" y="2997"/>
                  <a:pt x="13217" y="2927"/>
                  <a:pt x="13253" y="2832"/>
                </a:cubicBezTo>
                <a:lnTo>
                  <a:pt x="13263" y="2805"/>
                </a:lnTo>
                <a:lnTo>
                  <a:pt x="13233" y="2795"/>
                </a:lnTo>
                <a:cubicBezTo>
                  <a:pt x="13216" y="2790"/>
                  <a:pt x="13198" y="2784"/>
                  <a:pt x="13180" y="2784"/>
                </a:cubicBezTo>
                <a:cubicBezTo>
                  <a:pt x="13176" y="2784"/>
                  <a:pt x="13172" y="2784"/>
                  <a:pt x="13167" y="2785"/>
                </a:cubicBezTo>
                <a:cubicBezTo>
                  <a:pt x="13157" y="2786"/>
                  <a:pt x="13148" y="2792"/>
                  <a:pt x="13139" y="2797"/>
                </a:cubicBezTo>
                <a:cubicBezTo>
                  <a:pt x="13131" y="2802"/>
                  <a:pt x="13123" y="2806"/>
                  <a:pt x="13116" y="2807"/>
                </a:cubicBezTo>
                <a:cubicBezTo>
                  <a:pt x="13097" y="2753"/>
                  <a:pt x="13070" y="2727"/>
                  <a:pt x="13033" y="2727"/>
                </a:cubicBezTo>
                <a:cubicBezTo>
                  <a:pt x="13011" y="2727"/>
                  <a:pt x="12988" y="2736"/>
                  <a:pt x="12965" y="2744"/>
                </a:cubicBezTo>
                <a:cubicBezTo>
                  <a:pt x="12943" y="2753"/>
                  <a:pt x="12919" y="2762"/>
                  <a:pt x="12897" y="2762"/>
                </a:cubicBezTo>
                <a:lnTo>
                  <a:pt x="12891" y="2762"/>
                </a:lnTo>
                <a:cubicBezTo>
                  <a:pt x="12871" y="2762"/>
                  <a:pt x="12852" y="2762"/>
                  <a:pt x="12833" y="2764"/>
                </a:cubicBezTo>
                <a:cubicBezTo>
                  <a:pt x="12826" y="2732"/>
                  <a:pt x="12810" y="2678"/>
                  <a:pt x="12777" y="2678"/>
                </a:cubicBezTo>
                <a:cubicBezTo>
                  <a:pt x="12752" y="2678"/>
                  <a:pt x="12726" y="2710"/>
                  <a:pt x="12701" y="2744"/>
                </a:cubicBezTo>
                <a:cubicBezTo>
                  <a:pt x="12675" y="2779"/>
                  <a:pt x="12627" y="2845"/>
                  <a:pt x="12582" y="2845"/>
                </a:cubicBezTo>
                <a:cubicBezTo>
                  <a:pt x="12574" y="2845"/>
                  <a:pt x="12567" y="2843"/>
                  <a:pt x="12560" y="2839"/>
                </a:cubicBezTo>
                <a:cubicBezTo>
                  <a:pt x="12542" y="2829"/>
                  <a:pt x="12534" y="2808"/>
                  <a:pt x="12524" y="2784"/>
                </a:cubicBezTo>
                <a:cubicBezTo>
                  <a:pt x="12517" y="2764"/>
                  <a:pt x="12509" y="2742"/>
                  <a:pt x="12494" y="2725"/>
                </a:cubicBezTo>
                <a:cubicBezTo>
                  <a:pt x="12482" y="2711"/>
                  <a:pt x="12468" y="2709"/>
                  <a:pt x="12458" y="2709"/>
                </a:cubicBezTo>
                <a:cubicBezTo>
                  <a:pt x="12455" y="2709"/>
                  <a:pt x="12443" y="2710"/>
                  <a:pt x="12441" y="2710"/>
                </a:cubicBezTo>
                <a:cubicBezTo>
                  <a:pt x="12434" y="2710"/>
                  <a:pt x="12430" y="2709"/>
                  <a:pt x="12426" y="2706"/>
                </a:cubicBezTo>
                <a:cubicBezTo>
                  <a:pt x="12420" y="2701"/>
                  <a:pt x="12417" y="2691"/>
                  <a:pt x="12414" y="2675"/>
                </a:cubicBezTo>
                <a:cubicBezTo>
                  <a:pt x="12410" y="2658"/>
                  <a:pt x="12406" y="2640"/>
                  <a:pt x="12395" y="2626"/>
                </a:cubicBezTo>
                <a:cubicBezTo>
                  <a:pt x="12384" y="2611"/>
                  <a:pt x="12368" y="2603"/>
                  <a:pt x="12348" y="2603"/>
                </a:cubicBezTo>
                <a:cubicBezTo>
                  <a:pt x="12335" y="2603"/>
                  <a:pt x="12322" y="2606"/>
                  <a:pt x="12311" y="2609"/>
                </a:cubicBezTo>
                <a:lnTo>
                  <a:pt x="12301" y="2611"/>
                </a:lnTo>
                <a:cubicBezTo>
                  <a:pt x="12290" y="2614"/>
                  <a:pt x="12289" y="2631"/>
                  <a:pt x="12289" y="2644"/>
                </a:cubicBezTo>
                <a:cubicBezTo>
                  <a:pt x="12286" y="2698"/>
                  <a:pt x="12280" y="2705"/>
                  <a:pt x="12276" y="2705"/>
                </a:cubicBezTo>
                <a:cubicBezTo>
                  <a:pt x="12264" y="2705"/>
                  <a:pt x="12256" y="2660"/>
                  <a:pt x="12252" y="2633"/>
                </a:cubicBezTo>
                <a:cubicBezTo>
                  <a:pt x="12249" y="2619"/>
                  <a:pt x="12247" y="2608"/>
                  <a:pt x="12245" y="2600"/>
                </a:cubicBezTo>
                <a:cubicBezTo>
                  <a:pt x="12230" y="2545"/>
                  <a:pt x="12206" y="2536"/>
                  <a:pt x="12180" y="2533"/>
                </a:cubicBezTo>
                <a:cubicBezTo>
                  <a:pt x="12172" y="2504"/>
                  <a:pt x="12149" y="2473"/>
                  <a:pt x="12149" y="2472"/>
                </a:cubicBezTo>
                <a:cubicBezTo>
                  <a:pt x="12128" y="2449"/>
                  <a:pt x="12105" y="2433"/>
                  <a:pt x="12082" y="2425"/>
                </a:cubicBezTo>
                <a:cubicBezTo>
                  <a:pt x="12050" y="2414"/>
                  <a:pt x="12015" y="2409"/>
                  <a:pt x="11982" y="2409"/>
                </a:cubicBezTo>
                <a:cubicBezTo>
                  <a:pt x="11963" y="2409"/>
                  <a:pt x="11945" y="2411"/>
                  <a:pt x="11929" y="2415"/>
                </a:cubicBezTo>
                <a:cubicBezTo>
                  <a:pt x="11901" y="2421"/>
                  <a:pt x="11887" y="2442"/>
                  <a:pt x="11873" y="2461"/>
                </a:cubicBezTo>
                <a:cubicBezTo>
                  <a:pt x="11867" y="2470"/>
                  <a:pt x="11860" y="2479"/>
                  <a:pt x="11852" y="2488"/>
                </a:cubicBezTo>
                <a:cubicBezTo>
                  <a:pt x="11842" y="2498"/>
                  <a:pt x="11832" y="2504"/>
                  <a:pt x="11822" y="2504"/>
                </a:cubicBezTo>
                <a:cubicBezTo>
                  <a:pt x="11808" y="2504"/>
                  <a:pt x="11794" y="2494"/>
                  <a:pt x="11782" y="2477"/>
                </a:cubicBezTo>
                <a:cubicBezTo>
                  <a:pt x="11745" y="2422"/>
                  <a:pt x="11720" y="2412"/>
                  <a:pt x="11672" y="2398"/>
                </a:cubicBezTo>
                <a:cubicBezTo>
                  <a:pt x="11669" y="2397"/>
                  <a:pt x="11656" y="2395"/>
                  <a:pt x="11639" y="2392"/>
                </a:cubicBezTo>
                <a:cubicBezTo>
                  <a:pt x="11601" y="2385"/>
                  <a:pt x="11505" y="2368"/>
                  <a:pt x="11483" y="2356"/>
                </a:cubicBezTo>
                <a:cubicBezTo>
                  <a:pt x="11478" y="2325"/>
                  <a:pt x="11474" y="2294"/>
                  <a:pt x="11469" y="2263"/>
                </a:cubicBezTo>
                <a:cubicBezTo>
                  <a:pt x="11463" y="2220"/>
                  <a:pt x="11456" y="2177"/>
                  <a:pt x="11451" y="2134"/>
                </a:cubicBezTo>
                <a:cubicBezTo>
                  <a:pt x="11447" y="2110"/>
                  <a:pt x="11446" y="2085"/>
                  <a:pt x="11444" y="2059"/>
                </a:cubicBezTo>
                <a:cubicBezTo>
                  <a:pt x="11441" y="2014"/>
                  <a:pt x="11438" y="1968"/>
                  <a:pt x="11426" y="1924"/>
                </a:cubicBezTo>
                <a:cubicBezTo>
                  <a:pt x="11411" y="1868"/>
                  <a:pt x="11371" y="1825"/>
                  <a:pt x="11334" y="1825"/>
                </a:cubicBezTo>
                <a:cubicBezTo>
                  <a:pt x="11325" y="1825"/>
                  <a:pt x="11315" y="1828"/>
                  <a:pt x="11307" y="1833"/>
                </a:cubicBezTo>
                <a:cubicBezTo>
                  <a:pt x="11254" y="1865"/>
                  <a:pt x="11263" y="2031"/>
                  <a:pt x="11268" y="2120"/>
                </a:cubicBezTo>
                <a:cubicBezTo>
                  <a:pt x="11268" y="2122"/>
                  <a:pt x="11268" y="2124"/>
                  <a:pt x="11268" y="2126"/>
                </a:cubicBezTo>
                <a:cubicBezTo>
                  <a:pt x="11223" y="2127"/>
                  <a:pt x="11074" y="2130"/>
                  <a:pt x="10856" y="2130"/>
                </a:cubicBezTo>
                <a:cubicBezTo>
                  <a:pt x="10776" y="2130"/>
                  <a:pt x="10687" y="2129"/>
                  <a:pt x="10590" y="2128"/>
                </a:cubicBezTo>
                <a:lnTo>
                  <a:pt x="10590" y="2128"/>
                </a:lnTo>
                <a:lnTo>
                  <a:pt x="10580" y="2128"/>
                </a:lnTo>
                <a:cubicBezTo>
                  <a:pt x="10049" y="2123"/>
                  <a:pt x="9247" y="2098"/>
                  <a:pt x="8435" y="2014"/>
                </a:cubicBezTo>
                <a:cubicBezTo>
                  <a:pt x="8375" y="2008"/>
                  <a:pt x="8314" y="2001"/>
                  <a:pt x="8254" y="1994"/>
                </a:cubicBezTo>
                <a:lnTo>
                  <a:pt x="8253" y="1993"/>
                </a:lnTo>
                <a:cubicBezTo>
                  <a:pt x="7679" y="1921"/>
                  <a:pt x="7122" y="1796"/>
                  <a:pt x="6630" y="1686"/>
                </a:cubicBezTo>
                <a:cubicBezTo>
                  <a:pt x="6448" y="1645"/>
                  <a:pt x="6276" y="1607"/>
                  <a:pt x="6122" y="1576"/>
                </a:cubicBezTo>
                <a:cubicBezTo>
                  <a:pt x="5379" y="1424"/>
                  <a:pt x="4932" y="1259"/>
                  <a:pt x="4192" y="987"/>
                </a:cubicBezTo>
                <a:cubicBezTo>
                  <a:pt x="4099" y="952"/>
                  <a:pt x="4000" y="915"/>
                  <a:pt x="3895" y="877"/>
                </a:cubicBezTo>
                <a:lnTo>
                  <a:pt x="3894" y="877"/>
                </a:lnTo>
                <a:cubicBezTo>
                  <a:pt x="3800" y="842"/>
                  <a:pt x="3702" y="806"/>
                  <a:pt x="3597" y="769"/>
                </a:cubicBezTo>
                <a:cubicBezTo>
                  <a:pt x="2645" y="425"/>
                  <a:pt x="1864" y="17"/>
                  <a:pt x="1831" y="0"/>
                </a:cubicBezTo>
                <a:lnTo>
                  <a:pt x="1822" y="42"/>
                </a:lnTo>
                <a:cubicBezTo>
                  <a:pt x="1820" y="41"/>
                  <a:pt x="1819" y="39"/>
                  <a:pt x="1819" y="39"/>
                </a:cubicBezTo>
                <a:cubicBezTo>
                  <a:pt x="1829" y="56"/>
                  <a:pt x="1862" y="203"/>
                  <a:pt x="1865" y="238"/>
                </a:cubicBezTo>
                <a:cubicBezTo>
                  <a:pt x="1859" y="246"/>
                  <a:pt x="1845" y="253"/>
                  <a:pt x="1833" y="258"/>
                </a:cubicBezTo>
                <a:cubicBezTo>
                  <a:pt x="1813" y="266"/>
                  <a:pt x="1791" y="276"/>
                  <a:pt x="1778" y="303"/>
                </a:cubicBezTo>
                <a:cubicBezTo>
                  <a:pt x="1760" y="341"/>
                  <a:pt x="1760" y="390"/>
                  <a:pt x="1761" y="432"/>
                </a:cubicBezTo>
                <a:cubicBezTo>
                  <a:pt x="1761" y="474"/>
                  <a:pt x="1762" y="510"/>
                  <a:pt x="1746" y="530"/>
                </a:cubicBezTo>
                <a:cubicBezTo>
                  <a:pt x="1729" y="551"/>
                  <a:pt x="1665" y="583"/>
                  <a:pt x="1633" y="583"/>
                </a:cubicBezTo>
                <a:cubicBezTo>
                  <a:pt x="1630" y="583"/>
                  <a:pt x="1628" y="583"/>
                  <a:pt x="1626" y="582"/>
                </a:cubicBezTo>
                <a:cubicBezTo>
                  <a:pt x="1601" y="573"/>
                  <a:pt x="1381" y="289"/>
                  <a:pt x="1341" y="182"/>
                </a:cubicBezTo>
                <a:cubicBezTo>
                  <a:pt x="1332" y="159"/>
                  <a:pt x="1321" y="154"/>
                  <a:pt x="1314" y="154"/>
                </a:cubicBezTo>
                <a:cubicBezTo>
                  <a:pt x="1266" y="154"/>
                  <a:pt x="1211" y="406"/>
                  <a:pt x="1189" y="515"/>
                </a:cubicBezTo>
                <a:lnTo>
                  <a:pt x="1188" y="519"/>
                </a:lnTo>
                <a:lnTo>
                  <a:pt x="1214" y="1422"/>
                </a:lnTo>
                <a:lnTo>
                  <a:pt x="1099" y="1987"/>
                </a:lnTo>
                <a:lnTo>
                  <a:pt x="1099" y="1987"/>
                </a:lnTo>
                <a:lnTo>
                  <a:pt x="1081" y="2072"/>
                </a:lnTo>
                <a:cubicBezTo>
                  <a:pt x="1081" y="2072"/>
                  <a:pt x="1099" y="2269"/>
                  <a:pt x="1100" y="2274"/>
                </a:cubicBezTo>
                <a:cubicBezTo>
                  <a:pt x="1105" y="2338"/>
                  <a:pt x="1049" y="2494"/>
                  <a:pt x="1011" y="2598"/>
                </a:cubicBezTo>
                <a:cubicBezTo>
                  <a:pt x="994" y="2645"/>
                  <a:pt x="979" y="2685"/>
                  <a:pt x="972" y="2712"/>
                </a:cubicBezTo>
                <a:cubicBezTo>
                  <a:pt x="950" y="2789"/>
                  <a:pt x="928" y="2866"/>
                  <a:pt x="905" y="2943"/>
                </a:cubicBezTo>
                <a:cubicBezTo>
                  <a:pt x="849" y="3135"/>
                  <a:pt x="791" y="3333"/>
                  <a:pt x="747" y="3534"/>
                </a:cubicBezTo>
                <a:cubicBezTo>
                  <a:pt x="733" y="3599"/>
                  <a:pt x="722" y="3660"/>
                  <a:pt x="710" y="3719"/>
                </a:cubicBezTo>
                <a:cubicBezTo>
                  <a:pt x="681" y="3874"/>
                  <a:pt x="655" y="4008"/>
                  <a:pt x="598" y="4153"/>
                </a:cubicBezTo>
                <a:cubicBezTo>
                  <a:pt x="577" y="4206"/>
                  <a:pt x="556" y="4257"/>
                  <a:pt x="535" y="4307"/>
                </a:cubicBezTo>
                <a:cubicBezTo>
                  <a:pt x="483" y="4431"/>
                  <a:pt x="434" y="4547"/>
                  <a:pt x="393" y="4686"/>
                </a:cubicBezTo>
                <a:cubicBezTo>
                  <a:pt x="319" y="4845"/>
                  <a:pt x="321" y="5112"/>
                  <a:pt x="324" y="5369"/>
                </a:cubicBezTo>
                <a:cubicBezTo>
                  <a:pt x="324" y="5417"/>
                  <a:pt x="324" y="5465"/>
                  <a:pt x="324" y="5511"/>
                </a:cubicBezTo>
                <a:cubicBezTo>
                  <a:pt x="324" y="5610"/>
                  <a:pt x="321" y="5679"/>
                  <a:pt x="315" y="5737"/>
                </a:cubicBezTo>
                <a:cubicBezTo>
                  <a:pt x="307" y="5817"/>
                  <a:pt x="289" y="5889"/>
                  <a:pt x="269" y="5965"/>
                </a:cubicBezTo>
                <a:cubicBezTo>
                  <a:pt x="255" y="6020"/>
                  <a:pt x="240" y="6077"/>
                  <a:pt x="230" y="6137"/>
                </a:cubicBezTo>
                <a:cubicBezTo>
                  <a:pt x="223" y="6178"/>
                  <a:pt x="219" y="6224"/>
                  <a:pt x="215" y="6272"/>
                </a:cubicBezTo>
                <a:cubicBezTo>
                  <a:pt x="207" y="6381"/>
                  <a:pt x="198" y="6493"/>
                  <a:pt x="151" y="6552"/>
                </a:cubicBezTo>
                <a:cubicBezTo>
                  <a:pt x="141" y="6565"/>
                  <a:pt x="129" y="6567"/>
                  <a:pt x="115" y="6569"/>
                </a:cubicBezTo>
                <a:cubicBezTo>
                  <a:pt x="96" y="6572"/>
                  <a:pt x="72" y="6576"/>
                  <a:pt x="51" y="6614"/>
                </a:cubicBezTo>
                <a:cubicBezTo>
                  <a:pt x="11" y="6687"/>
                  <a:pt x="-8" y="6905"/>
                  <a:pt x="3" y="6990"/>
                </a:cubicBezTo>
                <a:cubicBezTo>
                  <a:pt x="15" y="7082"/>
                  <a:pt x="39" y="7163"/>
                  <a:pt x="62" y="7241"/>
                </a:cubicBezTo>
                <a:cubicBezTo>
                  <a:pt x="100" y="7371"/>
                  <a:pt x="136" y="7492"/>
                  <a:pt x="117" y="7655"/>
                </a:cubicBezTo>
                <a:cubicBezTo>
                  <a:pt x="111" y="7710"/>
                  <a:pt x="97" y="7758"/>
                  <a:pt x="83" y="7805"/>
                </a:cubicBezTo>
                <a:cubicBezTo>
                  <a:pt x="63" y="7873"/>
                  <a:pt x="42" y="7943"/>
                  <a:pt x="44" y="8032"/>
                </a:cubicBezTo>
                <a:cubicBezTo>
                  <a:pt x="47" y="8173"/>
                  <a:pt x="85" y="8300"/>
                  <a:pt x="121" y="8424"/>
                </a:cubicBezTo>
                <a:cubicBezTo>
                  <a:pt x="161" y="8557"/>
                  <a:pt x="198" y="8684"/>
                  <a:pt x="194" y="8822"/>
                </a:cubicBezTo>
                <a:cubicBezTo>
                  <a:pt x="193" y="8844"/>
                  <a:pt x="189" y="8878"/>
                  <a:pt x="185" y="8915"/>
                </a:cubicBezTo>
                <a:cubicBezTo>
                  <a:pt x="172" y="9023"/>
                  <a:pt x="164" y="9102"/>
                  <a:pt x="183" y="9139"/>
                </a:cubicBezTo>
                <a:cubicBezTo>
                  <a:pt x="190" y="9152"/>
                  <a:pt x="199" y="9159"/>
                  <a:pt x="210" y="9159"/>
                </a:cubicBezTo>
                <a:cubicBezTo>
                  <a:pt x="220" y="9159"/>
                  <a:pt x="232" y="9153"/>
                  <a:pt x="247" y="9139"/>
                </a:cubicBezTo>
                <a:cubicBezTo>
                  <a:pt x="246" y="9186"/>
                  <a:pt x="260" y="9239"/>
                  <a:pt x="273" y="9288"/>
                </a:cubicBezTo>
                <a:cubicBezTo>
                  <a:pt x="284" y="9331"/>
                  <a:pt x="295" y="9375"/>
                  <a:pt x="294" y="9403"/>
                </a:cubicBezTo>
                <a:cubicBezTo>
                  <a:pt x="293" y="9417"/>
                  <a:pt x="286" y="9430"/>
                  <a:pt x="278" y="9444"/>
                </a:cubicBezTo>
                <a:cubicBezTo>
                  <a:pt x="268" y="9462"/>
                  <a:pt x="256" y="9482"/>
                  <a:pt x="255" y="9509"/>
                </a:cubicBezTo>
                <a:cubicBezTo>
                  <a:pt x="250" y="9650"/>
                  <a:pt x="265" y="9840"/>
                  <a:pt x="309" y="9950"/>
                </a:cubicBezTo>
                <a:cubicBezTo>
                  <a:pt x="331" y="10004"/>
                  <a:pt x="368" y="10032"/>
                  <a:pt x="404" y="10059"/>
                </a:cubicBezTo>
                <a:cubicBezTo>
                  <a:pt x="450" y="10094"/>
                  <a:pt x="491" y="10125"/>
                  <a:pt x="494" y="10204"/>
                </a:cubicBezTo>
                <a:cubicBezTo>
                  <a:pt x="496" y="10236"/>
                  <a:pt x="475" y="10262"/>
                  <a:pt x="456" y="10287"/>
                </a:cubicBezTo>
                <a:cubicBezTo>
                  <a:pt x="440" y="10307"/>
                  <a:pt x="426" y="10326"/>
                  <a:pt x="419" y="10349"/>
                </a:cubicBezTo>
                <a:cubicBezTo>
                  <a:pt x="399" y="10414"/>
                  <a:pt x="401" y="10458"/>
                  <a:pt x="404" y="10525"/>
                </a:cubicBezTo>
                <a:lnTo>
                  <a:pt x="405" y="10537"/>
                </a:lnTo>
                <a:cubicBezTo>
                  <a:pt x="415" y="10788"/>
                  <a:pt x="470" y="11000"/>
                  <a:pt x="523" y="11174"/>
                </a:cubicBezTo>
                <a:cubicBezTo>
                  <a:pt x="535" y="11214"/>
                  <a:pt x="550" y="11254"/>
                  <a:pt x="565" y="11293"/>
                </a:cubicBezTo>
                <a:cubicBezTo>
                  <a:pt x="587" y="11351"/>
                  <a:pt x="609" y="11411"/>
                  <a:pt x="622" y="11472"/>
                </a:cubicBezTo>
                <a:cubicBezTo>
                  <a:pt x="632" y="11519"/>
                  <a:pt x="636" y="11566"/>
                  <a:pt x="639" y="11617"/>
                </a:cubicBezTo>
                <a:cubicBezTo>
                  <a:pt x="644" y="11681"/>
                  <a:pt x="649" y="11748"/>
                  <a:pt x="668" y="11812"/>
                </a:cubicBezTo>
                <a:lnTo>
                  <a:pt x="670" y="11816"/>
                </a:lnTo>
                <a:lnTo>
                  <a:pt x="672" y="11819"/>
                </a:lnTo>
                <a:cubicBezTo>
                  <a:pt x="718" y="11880"/>
                  <a:pt x="703" y="11935"/>
                  <a:pt x="682" y="12011"/>
                </a:cubicBezTo>
                <a:cubicBezTo>
                  <a:pt x="677" y="12030"/>
                  <a:pt x="672" y="12050"/>
                  <a:pt x="668" y="12070"/>
                </a:cubicBezTo>
                <a:cubicBezTo>
                  <a:pt x="646" y="12166"/>
                  <a:pt x="645" y="12239"/>
                  <a:pt x="662" y="12295"/>
                </a:cubicBezTo>
                <a:cubicBezTo>
                  <a:pt x="689" y="12378"/>
                  <a:pt x="751" y="12407"/>
                  <a:pt x="824" y="12441"/>
                </a:cubicBezTo>
                <a:cubicBezTo>
                  <a:pt x="846" y="12451"/>
                  <a:pt x="868" y="12461"/>
                  <a:pt x="891" y="12474"/>
                </a:cubicBezTo>
                <a:cubicBezTo>
                  <a:pt x="967" y="12516"/>
                  <a:pt x="1074" y="12594"/>
                  <a:pt x="1156" y="12729"/>
                </a:cubicBezTo>
                <a:cubicBezTo>
                  <a:pt x="1181" y="12771"/>
                  <a:pt x="1197" y="12829"/>
                  <a:pt x="1213" y="12886"/>
                </a:cubicBezTo>
                <a:cubicBezTo>
                  <a:pt x="1231" y="12951"/>
                  <a:pt x="1249" y="13018"/>
                  <a:pt x="1282" y="13064"/>
                </a:cubicBezTo>
                <a:cubicBezTo>
                  <a:pt x="1311" y="13104"/>
                  <a:pt x="1345" y="13110"/>
                  <a:pt x="1373" y="13110"/>
                </a:cubicBezTo>
                <a:cubicBezTo>
                  <a:pt x="1380" y="13110"/>
                  <a:pt x="1387" y="13110"/>
                  <a:pt x="1394" y="13109"/>
                </a:cubicBezTo>
                <a:cubicBezTo>
                  <a:pt x="1400" y="13109"/>
                  <a:pt x="1407" y="13109"/>
                  <a:pt x="1413" y="13109"/>
                </a:cubicBezTo>
                <a:cubicBezTo>
                  <a:pt x="1447" y="13109"/>
                  <a:pt x="1469" y="13119"/>
                  <a:pt x="1482" y="13175"/>
                </a:cubicBezTo>
                <a:cubicBezTo>
                  <a:pt x="1486" y="13192"/>
                  <a:pt x="1483" y="13219"/>
                  <a:pt x="1481" y="13245"/>
                </a:cubicBezTo>
                <a:cubicBezTo>
                  <a:pt x="1478" y="13282"/>
                  <a:pt x="1475" y="13319"/>
                  <a:pt x="1486" y="13348"/>
                </a:cubicBezTo>
                <a:cubicBezTo>
                  <a:pt x="1499" y="13383"/>
                  <a:pt x="1507" y="13400"/>
                  <a:pt x="1523" y="13400"/>
                </a:cubicBezTo>
                <a:lnTo>
                  <a:pt x="1531" y="13400"/>
                </a:lnTo>
                <a:cubicBezTo>
                  <a:pt x="1534" y="13400"/>
                  <a:pt x="1540" y="13401"/>
                  <a:pt x="1549" y="13409"/>
                </a:cubicBezTo>
                <a:cubicBezTo>
                  <a:pt x="1562" y="13420"/>
                  <a:pt x="1576" y="13422"/>
                  <a:pt x="1589" y="13424"/>
                </a:cubicBezTo>
                <a:cubicBezTo>
                  <a:pt x="1603" y="13426"/>
                  <a:pt x="1616" y="13427"/>
                  <a:pt x="1629" y="13442"/>
                </a:cubicBezTo>
                <a:cubicBezTo>
                  <a:pt x="1643" y="13457"/>
                  <a:pt x="1652" y="13489"/>
                  <a:pt x="1662" y="13519"/>
                </a:cubicBezTo>
                <a:cubicBezTo>
                  <a:pt x="1671" y="13548"/>
                  <a:pt x="1680" y="13577"/>
                  <a:pt x="1693" y="13599"/>
                </a:cubicBezTo>
                <a:cubicBezTo>
                  <a:pt x="1705" y="13618"/>
                  <a:pt x="1721" y="13625"/>
                  <a:pt x="1735" y="13631"/>
                </a:cubicBezTo>
                <a:cubicBezTo>
                  <a:pt x="1752" y="13637"/>
                  <a:pt x="1762" y="13642"/>
                  <a:pt x="1769" y="13659"/>
                </a:cubicBezTo>
                <a:cubicBezTo>
                  <a:pt x="1774" y="13672"/>
                  <a:pt x="1771" y="13693"/>
                  <a:pt x="1768" y="13714"/>
                </a:cubicBezTo>
                <a:cubicBezTo>
                  <a:pt x="1765" y="13740"/>
                  <a:pt x="1761" y="13770"/>
                  <a:pt x="1770" y="13796"/>
                </a:cubicBezTo>
                <a:cubicBezTo>
                  <a:pt x="1787" y="13850"/>
                  <a:pt x="1813" y="13875"/>
                  <a:pt x="1836" y="13897"/>
                </a:cubicBezTo>
                <a:cubicBezTo>
                  <a:pt x="1864" y="13925"/>
                  <a:pt x="1889" y="13950"/>
                  <a:pt x="1899" y="14024"/>
                </a:cubicBezTo>
                <a:cubicBezTo>
                  <a:pt x="1902" y="14056"/>
                  <a:pt x="1892" y="14122"/>
                  <a:pt x="1880" y="14192"/>
                </a:cubicBezTo>
                <a:cubicBezTo>
                  <a:pt x="1861" y="14313"/>
                  <a:pt x="1839" y="14451"/>
                  <a:pt x="1871" y="14524"/>
                </a:cubicBezTo>
                <a:cubicBezTo>
                  <a:pt x="1883" y="14553"/>
                  <a:pt x="1901" y="14569"/>
                  <a:pt x="1927" y="14573"/>
                </a:cubicBezTo>
                <a:cubicBezTo>
                  <a:pt x="1932" y="14574"/>
                  <a:pt x="2785" y="14717"/>
                  <a:pt x="2934" y="14742"/>
                </a:cubicBezTo>
                <a:lnTo>
                  <a:pt x="2884" y="14893"/>
                </a:lnTo>
                <a:lnTo>
                  <a:pt x="4505" y="16371"/>
                </a:lnTo>
                <a:lnTo>
                  <a:pt x="5315" y="16524"/>
                </a:lnTo>
                <a:lnTo>
                  <a:pt x="5315" y="16524"/>
                </a:lnTo>
                <a:lnTo>
                  <a:pt x="5693" y="16596"/>
                </a:lnTo>
                <a:lnTo>
                  <a:pt x="5731" y="16225"/>
                </a:lnTo>
                <a:cubicBezTo>
                  <a:pt x="5820" y="16236"/>
                  <a:pt x="6360" y="16300"/>
                  <a:pt x="6434" y="16309"/>
                </a:cubicBezTo>
                <a:lnTo>
                  <a:pt x="6434" y="16309"/>
                </a:lnTo>
                <a:lnTo>
                  <a:pt x="6442" y="16310"/>
                </a:lnTo>
                <a:cubicBezTo>
                  <a:pt x="6493" y="16317"/>
                  <a:pt x="6541" y="16446"/>
                  <a:pt x="6579" y="16550"/>
                </a:cubicBezTo>
                <a:cubicBezTo>
                  <a:pt x="6595" y="16595"/>
                  <a:pt x="6611" y="16637"/>
                  <a:pt x="6625" y="16665"/>
                </a:cubicBezTo>
                <a:cubicBezTo>
                  <a:pt x="6647" y="16707"/>
                  <a:pt x="6669" y="16751"/>
                  <a:pt x="6690" y="16796"/>
                </a:cubicBezTo>
                <a:cubicBezTo>
                  <a:pt x="6746" y="16909"/>
                  <a:pt x="6803" y="17027"/>
                  <a:pt x="6868" y="17123"/>
                </a:cubicBezTo>
                <a:cubicBezTo>
                  <a:pt x="6895" y="17163"/>
                  <a:pt x="6925" y="17197"/>
                  <a:pt x="6955" y="17230"/>
                </a:cubicBezTo>
                <a:cubicBezTo>
                  <a:pt x="7014" y="17296"/>
                  <a:pt x="7069" y="17359"/>
                  <a:pt x="7099" y="17463"/>
                </a:cubicBezTo>
                <a:cubicBezTo>
                  <a:pt x="7129" y="17565"/>
                  <a:pt x="7146" y="17678"/>
                  <a:pt x="7162" y="17787"/>
                </a:cubicBezTo>
                <a:cubicBezTo>
                  <a:pt x="7186" y="17944"/>
                  <a:pt x="7211" y="18105"/>
                  <a:pt x="7271" y="18241"/>
                </a:cubicBezTo>
                <a:cubicBezTo>
                  <a:pt x="7381" y="18486"/>
                  <a:pt x="7561" y="18658"/>
                  <a:pt x="7693" y="18759"/>
                </a:cubicBezTo>
                <a:cubicBezTo>
                  <a:pt x="7707" y="18769"/>
                  <a:pt x="7722" y="18781"/>
                  <a:pt x="7737" y="18793"/>
                </a:cubicBezTo>
                <a:cubicBezTo>
                  <a:pt x="7783" y="18829"/>
                  <a:pt x="7836" y="18871"/>
                  <a:pt x="7876" y="18894"/>
                </a:cubicBezTo>
                <a:cubicBezTo>
                  <a:pt x="7879" y="18895"/>
                  <a:pt x="7883" y="18896"/>
                  <a:pt x="7886" y="18896"/>
                </a:cubicBezTo>
                <a:cubicBezTo>
                  <a:pt x="7933" y="18896"/>
                  <a:pt x="7991" y="18710"/>
                  <a:pt x="8062" y="18467"/>
                </a:cubicBezTo>
                <a:cubicBezTo>
                  <a:pt x="8081" y="18401"/>
                  <a:pt x="8099" y="18338"/>
                  <a:pt x="8106" y="18324"/>
                </a:cubicBezTo>
                <a:cubicBezTo>
                  <a:pt x="8146" y="18245"/>
                  <a:pt x="8207" y="18206"/>
                  <a:pt x="8292" y="18206"/>
                </a:cubicBezTo>
                <a:cubicBezTo>
                  <a:pt x="8367" y="18206"/>
                  <a:pt x="8448" y="18236"/>
                  <a:pt x="8513" y="18261"/>
                </a:cubicBezTo>
                <a:lnTo>
                  <a:pt x="8527" y="18266"/>
                </a:lnTo>
                <a:cubicBezTo>
                  <a:pt x="8695" y="18329"/>
                  <a:pt x="8882" y="18578"/>
                  <a:pt x="8953" y="18834"/>
                </a:cubicBezTo>
                <a:cubicBezTo>
                  <a:pt x="8972" y="18900"/>
                  <a:pt x="8991" y="18965"/>
                  <a:pt x="9010" y="19027"/>
                </a:cubicBezTo>
                <a:cubicBezTo>
                  <a:pt x="9052" y="19164"/>
                  <a:pt x="9091" y="19293"/>
                  <a:pt x="9120" y="19441"/>
                </a:cubicBezTo>
                <a:cubicBezTo>
                  <a:pt x="9137" y="19528"/>
                  <a:pt x="9170" y="19563"/>
                  <a:pt x="9202" y="19596"/>
                </a:cubicBezTo>
                <a:cubicBezTo>
                  <a:pt x="9222" y="19617"/>
                  <a:pt x="9242" y="19637"/>
                  <a:pt x="9258" y="19670"/>
                </a:cubicBezTo>
                <a:cubicBezTo>
                  <a:pt x="9279" y="19713"/>
                  <a:pt x="9290" y="19768"/>
                  <a:pt x="9301" y="19827"/>
                </a:cubicBezTo>
                <a:cubicBezTo>
                  <a:pt x="9314" y="19893"/>
                  <a:pt x="9327" y="19962"/>
                  <a:pt x="9358" y="20019"/>
                </a:cubicBezTo>
                <a:cubicBezTo>
                  <a:pt x="9374" y="20049"/>
                  <a:pt x="9395" y="20072"/>
                  <a:pt x="9415" y="20094"/>
                </a:cubicBezTo>
                <a:cubicBezTo>
                  <a:pt x="9446" y="20127"/>
                  <a:pt x="9474" y="20158"/>
                  <a:pt x="9485" y="20212"/>
                </a:cubicBezTo>
                <a:cubicBezTo>
                  <a:pt x="9493" y="20252"/>
                  <a:pt x="9489" y="20306"/>
                  <a:pt x="9485" y="20363"/>
                </a:cubicBezTo>
                <a:cubicBezTo>
                  <a:pt x="9482" y="20414"/>
                  <a:pt x="9479" y="20466"/>
                  <a:pt x="9484" y="20512"/>
                </a:cubicBezTo>
                <a:cubicBezTo>
                  <a:pt x="9494" y="20600"/>
                  <a:pt x="9524" y="20671"/>
                  <a:pt x="9552" y="20740"/>
                </a:cubicBezTo>
                <a:cubicBezTo>
                  <a:pt x="9562" y="20763"/>
                  <a:pt x="9571" y="20786"/>
                  <a:pt x="9580" y="20810"/>
                </a:cubicBezTo>
                <a:cubicBezTo>
                  <a:pt x="9599" y="20861"/>
                  <a:pt x="9607" y="20906"/>
                  <a:pt x="9614" y="20954"/>
                </a:cubicBezTo>
                <a:cubicBezTo>
                  <a:pt x="9619" y="20983"/>
                  <a:pt x="9624" y="21013"/>
                  <a:pt x="9632" y="21046"/>
                </a:cubicBezTo>
                <a:cubicBezTo>
                  <a:pt x="9671" y="21211"/>
                  <a:pt x="9761" y="21238"/>
                  <a:pt x="9847" y="21264"/>
                </a:cubicBezTo>
                <a:cubicBezTo>
                  <a:pt x="9888" y="21277"/>
                  <a:pt x="9931" y="21290"/>
                  <a:pt x="9966" y="21317"/>
                </a:cubicBezTo>
                <a:cubicBezTo>
                  <a:pt x="9984" y="21331"/>
                  <a:pt x="9998" y="21353"/>
                  <a:pt x="10014" y="21377"/>
                </a:cubicBezTo>
                <a:cubicBezTo>
                  <a:pt x="10033" y="21406"/>
                  <a:pt x="10053" y="21437"/>
                  <a:pt x="10080" y="21453"/>
                </a:cubicBezTo>
                <a:cubicBezTo>
                  <a:pt x="10118" y="21475"/>
                  <a:pt x="10157" y="21476"/>
                  <a:pt x="10194" y="21476"/>
                </a:cubicBezTo>
                <a:cubicBezTo>
                  <a:pt x="10230" y="21477"/>
                  <a:pt x="10263" y="21477"/>
                  <a:pt x="10296" y="21494"/>
                </a:cubicBezTo>
                <a:cubicBezTo>
                  <a:pt x="10317" y="21504"/>
                  <a:pt x="10336" y="21521"/>
                  <a:pt x="10356" y="21540"/>
                </a:cubicBezTo>
                <a:cubicBezTo>
                  <a:pt x="10390" y="21569"/>
                  <a:pt x="10424" y="21600"/>
                  <a:pt x="10466" y="21600"/>
                </a:cubicBezTo>
                <a:cubicBezTo>
                  <a:pt x="10470" y="21600"/>
                  <a:pt x="10474" y="21600"/>
                  <a:pt x="10479" y="21599"/>
                </a:cubicBezTo>
                <a:cubicBezTo>
                  <a:pt x="10537" y="21590"/>
                  <a:pt x="10579" y="21574"/>
                  <a:pt x="10596" y="21526"/>
                </a:cubicBezTo>
                <a:cubicBezTo>
                  <a:pt x="10609" y="21489"/>
                  <a:pt x="10606" y="21440"/>
                  <a:pt x="10587" y="21371"/>
                </a:cubicBezTo>
                <a:cubicBezTo>
                  <a:pt x="10571" y="21316"/>
                  <a:pt x="10552" y="21260"/>
                  <a:pt x="10533" y="21206"/>
                </a:cubicBezTo>
                <a:cubicBezTo>
                  <a:pt x="10492" y="21087"/>
                  <a:pt x="10450" y="20964"/>
                  <a:pt x="10441" y="20830"/>
                </a:cubicBezTo>
                <a:cubicBezTo>
                  <a:pt x="10431" y="20662"/>
                  <a:pt x="10476" y="20459"/>
                  <a:pt x="10517" y="20280"/>
                </a:cubicBezTo>
                <a:cubicBezTo>
                  <a:pt x="10528" y="20227"/>
                  <a:pt x="10540" y="20177"/>
                  <a:pt x="10549" y="20130"/>
                </a:cubicBezTo>
                <a:cubicBezTo>
                  <a:pt x="10596" y="19898"/>
                  <a:pt x="10647" y="19681"/>
                  <a:pt x="10762" y="19567"/>
                </a:cubicBezTo>
                <a:cubicBezTo>
                  <a:pt x="10775" y="19554"/>
                  <a:pt x="10785" y="19548"/>
                  <a:pt x="10793" y="19548"/>
                </a:cubicBezTo>
                <a:cubicBezTo>
                  <a:pt x="10800" y="19548"/>
                  <a:pt x="10806" y="19552"/>
                  <a:pt x="10813" y="19557"/>
                </a:cubicBezTo>
                <a:cubicBezTo>
                  <a:pt x="10822" y="19563"/>
                  <a:pt x="10833" y="19571"/>
                  <a:pt x="10849" y="19571"/>
                </a:cubicBezTo>
                <a:cubicBezTo>
                  <a:pt x="10858" y="19571"/>
                  <a:pt x="10867" y="19568"/>
                  <a:pt x="10878" y="19562"/>
                </a:cubicBezTo>
                <a:cubicBezTo>
                  <a:pt x="10902" y="19550"/>
                  <a:pt x="10923" y="19515"/>
                  <a:pt x="10931" y="19472"/>
                </a:cubicBezTo>
                <a:cubicBezTo>
                  <a:pt x="10939" y="19436"/>
                  <a:pt x="10936" y="19400"/>
                  <a:pt x="10925" y="19374"/>
                </a:cubicBezTo>
                <a:cubicBezTo>
                  <a:pt x="10917" y="19358"/>
                  <a:pt x="10907" y="19346"/>
                  <a:pt x="10898" y="19334"/>
                </a:cubicBezTo>
                <a:cubicBezTo>
                  <a:pt x="10892" y="19327"/>
                  <a:pt x="10882" y="19315"/>
                  <a:pt x="10881" y="19310"/>
                </a:cubicBezTo>
                <a:cubicBezTo>
                  <a:pt x="10881" y="19310"/>
                  <a:pt x="10883" y="19300"/>
                  <a:pt x="10906" y="19283"/>
                </a:cubicBezTo>
                <a:cubicBezTo>
                  <a:pt x="10921" y="19272"/>
                  <a:pt x="10942" y="19265"/>
                  <a:pt x="10964" y="19265"/>
                </a:cubicBezTo>
                <a:cubicBezTo>
                  <a:pt x="10996" y="19265"/>
                  <a:pt x="11023" y="19279"/>
                  <a:pt x="11036" y="19302"/>
                </a:cubicBezTo>
                <a:lnTo>
                  <a:pt x="11039" y="19307"/>
                </a:lnTo>
                <a:lnTo>
                  <a:pt x="11044" y="19308"/>
                </a:lnTo>
                <a:cubicBezTo>
                  <a:pt x="11054" y="19311"/>
                  <a:pt x="11065" y="19312"/>
                  <a:pt x="11075" y="19312"/>
                </a:cubicBezTo>
                <a:cubicBezTo>
                  <a:pt x="11075" y="19312"/>
                  <a:pt x="11075" y="19312"/>
                  <a:pt x="11075" y="19312"/>
                </a:cubicBezTo>
                <a:cubicBezTo>
                  <a:pt x="11190" y="19312"/>
                  <a:pt x="11290" y="19168"/>
                  <a:pt x="11386" y="19029"/>
                </a:cubicBezTo>
                <a:cubicBezTo>
                  <a:pt x="11463" y="18920"/>
                  <a:pt x="11542" y="18806"/>
                  <a:pt x="11623" y="18773"/>
                </a:cubicBezTo>
                <a:cubicBezTo>
                  <a:pt x="11633" y="18769"/>
                  <a:pt x="11642" y="18766"/>
                  <a:pt x="11650" y="18764"/>
                </a:cubicBezTo>
                <a:cubicBezTo>
                  <a:pt x="11692" y="18750"/>
                  <a:pt x="11731" y="18737"/>
                  <a:pt x="11753" y="18646"/>
                </a:cubicBezTo>
                <a:lnTo>
                  <a:pt x="11763" y="18607"/>
                </a:lnTo>
                <a:lnTo>
                  <a:pt x="11738" y="18617"/>
                </a:lnTo>
                <a:cubicBezTo>
                  <a:pt x="11732" y="18619"/>
                  <a:pt x="11727" y="18620"/>
                  <a:pt x="11721" y="18620"/>
                </a:cubicBezTo>
                <a:cubicBezTo>
                  <a:pt x="11670" y="18620"/>
                  <a:pt x="11614" y="18547"/>
                  <a:pt x="11594" y="18478"/>
                </a:cubicBezTo>
                <a:cubicBezTo>
                  <a:pt x="11602" y="18488"/>
                  <a:pt x="11610" y="18500"/>
                  <a:pt x="11612" y="18506"/>
                </a:cubicBezTo>
                <a:cubicBezTo>
                  <a:pt x="11611" y="18501"/>
                  <a:pt x="11613" y="18493"/>
                  <a:pt x="11616" y="18490"/>
                </a:cubicBezTo>
                <a:lnTo>
                  <a:pt x="11627" y="18531"/>
                </a:lnTo>
                <a:cubicBezTo>
                  <a:pt x="11660" y="18509"/>
                  <a:pt x="11661" y="18458"/>
                  <a:pt x="11661" y="18421"/>
                </a:cubicBezTo>
                <a:cubicBezTo>
                  <a:pt x="11662" y="18377"/>
                  <a:pt x="11664" y="18368"/>
                  <a:pt x="11682" y="18368"/>
                </a:cubicBezTo>
                <a:cubicBezTo>
                  <a:pt x="11686" y="18368"/>
                  <a:pt x="11690" y="18368"/>
                  <a:pt x="11695" y="18370"/>
                </a:cubicBezTo>
                <a:cubicBezTo>
                  <a:pt x="11689" y="18429"/>
                  <a:pt x="11685" y="18488"/>
                  <a:pt x="11704" y="18516"/>
                </a:cubicBezTo>
                <a:cubicBezTo>
                  <a:pt x="11712" y="18528"/>
                  <a:pt x="11721" y="18534"/>
                  <a:pt x="11731" y="18534"/>
                </a:cubicBezTo>
                <a:cubicBezTo>
                  <a:pt x="11744" y="18534"/>
                  <a:pt x="11755" y="18525"/>
                  <a:pt x="11765" y="18517"/>
                </a:cubicBezTo>
                <a:cubicBezTo>
                  <a:pt x="11774" y="18510"/>
                  <a:pt x="11782" y="18503"/>
                  <a:pt x="11790" y="18503"/>
                </a:cubicBezTo>
                <a:cubicBezTo>
                  <a:pt x="11795" y="18503"/>
                  <a:pt x="11803" y="18511"/>
                  <a:pt x="11811" y="18518"/>
                </a:cubicBezTo>
                <a:cubicBezTo>
                  <a:pt x="11822" y="18528"/>
                  <a:pt x="11833" y="18538"/>
                  <a:pt x="11844" y="18538"/>
                </a:cubicBezTo>
                <a:cubicBezTo>
                  <a:pt x="11848" y="18538"/>
                  <a:pt x="11852" y="18536"/>
                  <a:pt x="11856" y="18533"/>
                </a:cubicBezTo>
                <a:cubicBezTo>
                  <a:pt x="11879" y="18516"/>
                  <a:pt x="11882" y="18463"/>
                  <a:pt x="11879" y="18406"/>
                </a:cubicBezTo>
                <a:cubicBezTo>
                  <a:pt x="11890" y="18407"/>
                  <a:pt x="11900" y="18407"/>
                  <a:pt x="11910" y="18408"/>
                </a:cubicBezTo>
                <a:cubicBezTo>
                  <a:pt x="11935" y="18410"/>
                  <a:pt x="11960" y="18412"/>
                  <a:pt x="11985" y="18412"/>
                </a:cubicBezTo>
                <a:cubicBezTo>
                  <a:pt x="11997" y="18412"/>
                  <a:pt x="12009" y="18412"/>
                  <a:pt x="12021" y="18411"/>
                </a:cubicBezTo>
                <a:cubicBezTo>
                  <a:pt x="12049" y="18408"/>
                  <a:pt x="12079" y="18404"/>
                  <a:pt x="12112" y="18399"/>
                </a:cubicBezTo>
                <a:lnTo>
                  <a:pt x="12112" y="18399"/>
                </a:lnTo>
                <a:lnTo>
                  <a:pt x="12119" y="18398"/>
                </a:lnTo>
                <a:lnTo>
                  <a:pt x="12145" y="18394"/>
                </a:lnTo>
                <a:lnTo>
                  <a:pt x="12144" y="18393"/>
                </a:lnTo>
                <a:cubicBezTo>
                  <a:pt x="12194" y="18385"/>
                  <a:pt x="12244" y="18376"/>
                  <a:pt x="12293" y="18366"/>
                </a:cubicBezTo>
                <a:cubicBezTo>
                  <a:pt x="12301" y="18364"/>
                  <a:pt x="12310" y="18362"/>
                  <a:pt x="12318" y="18361"/>
                </a:cubicBezTo>
                <a:cubicBezTo>
                  <a:pt x="12354" y="18354"/>
                  <a:pt x="12392" y="18347"/>
                  <a:pt x="12426" y="18328"/>
                </a:cubicBezTo>
                <a:cubicBezTo>
                  <a:pt x="12441" y="18319"/>
                  <a:pt x="12452" y="18315"/>
                  <a:pt x="12461" y="18315"/>
                </a:cubicBezTo>
                <a:cubicBezTo>
                  <a:pt x="12473" y="18315"/>
                  <a:pt x="12479" y="18323"/>
                  <a:pt x="12492" y="18341"/>
                </a:cubicBezTo>
                <a:cubicBezTo>
                  <a:pt x="12502" y="18355"/>
                  <a:pt x="12515" y="18372"/>
                  <a:pt x="12535" y="18388"/>
                </a:cubicBezTo>
                <a:cubicBezTo>
                  <a:pt x="12539" y="18392"/>
                  <a:pt x="12544" y="18397"/>
                  <a:pt x="12550" y="18402"/>
                </a:cubicBezTo>
                <a:cubicBezTo>
                  <a:pt x="12575" y="18425"/>
                  <a:pt x="12610" y="18457"/>
                  <a:pt x="12641" y="18457"/>
                </a:cubicBezTo>
                <a:cubicBezTo>
                  <a:pt x="12658" y="18457"/>
                  <a:pt x="12672" y="18448"/>
                  <a:pt x="12682" y="18429"/>
                </a:cubicBezTo>
                <a:cubicBezTo>
                  <a:pt x="12687" y="18429"/>
                  <a:pt x="12693" y="18429"/>
                  <a:pt x="12698" y="18429"/>
                </a:cubicBezTo>
                <a:cubicBezTo>
                  <a:pt x="12721" y="18429"/>
                  <a:pt x="12740" y="18433"/>
                  <a:pt x="12757" y="18442"/>
                </a:cubicBezTo>
                <a:cubicBezTo>
                  <a:pt x="12763" y="18445"/>
                  <a:pt x="12770" y="18450"/>
                  <a:pt x="12776" y="18455"/>
                </a:cubicBezTo>
                <a:cubicBezTo>
                  <a:pt x="12788" y="18465"/>
                  <a:pt x="12802" y="18477"/>
                  <a:pt x="12818" y="18477"/>
                </a:cubicBezTo>
                <a:cubicBezTo>
                  <a:pt x="12825" y="18477"/>
                  <a:pt x="12833" y="18474"/>
                  <a:pt x="12840" y="18469"/>
                </a:cubicBezTo>
                <a:lnTo>
                  <a:pt x="12848" y="18463"/>
                </a:lnTo>
                <a:lnTo>
                  <a:pt x="12848" y="18448"/>
                </a:lnTo>
                <a:cubicBezTo>
                  <a:pt x="12847" y="18415"/>
                  <a:pt x="12835" y="18383"/>
                  <a:pt x="12824" y="18352"/>
                </a:cubicBezTo>
                <a:cubicBezTo>
                  <a:pt x="12813" y="18319"/>
                  <a:pt x="12801" y="18285"/>
                  <a:pt x="12806" y="18261"/>
                </a:cubicBezTo>
                <a:cubicBezTo>
                  <a:pt x="12815" y="18220"/>
                  <a:pt x="12863" y="18214"/>
                  <a:pt x="12891" y="18214"/>
                </a:cubicBezTo>
                <a:cubicBezTo>
                  <a:pt x="12905" y="18214"/>
                  <a:pt x="12917" y="18215"/>
                  <a:pt x="12927" y="18217"/>
                </a:cubicBezTo>
                <a:cubicBezTo>
                  <a:pt x="12971" y="18224"/>
                  <a:pt x="13007" y="18263"/>
                  <a:pt x="13045" y="18305"/>
                </a:cubicBezTo>
                <a:cubicBezTo>
                  <a:pt x="13052" y="18313"/>
                  <a:pt x="13059" y="18320"/>
                  <a:pt x="13066" y="18327"/>
                </a:cubicBezTo>
                <a:cubicBezTo>
                  <a:pt x="13093" y="18356"/>
                  <a:pt x="13127" y="18370"/>
                  <a:pt x="13159" y="18383"/>
                </a:cubicBezTo>
                <a:cubicBezTo>
                  <a:pt x="13196" y="18398"/>
                  <a:pt x="13232" y="18412"/>
                  <a:pt x="13257" y="18449"/>
                </a:cubicBezTo>
                <a:cubicBezTo>
                  <a:pt x="13272" y="18471"/>
                  <a:pt x="13278" y="18504"/>
                  <a:pt x="13285" y="18539"/>
                </a:cubicBezTo>
                <a:cubicBezTo>
                  <a:pt x="13293" y="18581"/>
                  <a:pt x="13301" y="18624"/>
                  <a:pt x="13324" y="18650"/>
                </a:cubicBezTo>
                <a:cubicBezTo>
                  <a:pt x="13346" y="18676"/>
                  <a:pt x="13378" y="18680"/>
                  <a:pt x="13406" y="18680"/>
                </a:cubicBezTo>
                <a:cubicBezTo>
                  <a:pt x="13416" y="18680"/>
                  <a:pt x="13426" y="18680"/>
                  <a:pt x="13435" y="18679"/>
                </a:cubicBezTo>
                <a:cubicBezTo>
                  <a:pt x="13444" y="18679"/>
                  <a:pt x="13453" y="18678"/>
                  <a:pt x="13462" y="18678"/>
                </a:cubicBezTo>
                <a:cubicBezTo>
                  <a:pt x="13476" y="18678"/>
                  <a:pt x="13486" y="18679"/>
                  <a:pt x="13493" y="18682"/>
                </a:cubicBezTo>
                <a:lnTo>
                  <a:pt x="13508" y="18686"/>
                </a:lnTo>
                <a:lnTo>
                  <a:pt x="13510" y="18663"/>
                </a:lnTo>
                <a:cubicBezTo>
                  <a:pt x="13512" y="18629"/>
                  <a:pt x="13518" y="18601"/>
                  <a:pt x="13526" y="18591"/>
                </a:cubicBezTo>
                <a:cubicBezTo>
                  <a:pt x="13528" y="18587"/>
                  <a:pt x="13541" y="18574"/>
                  <a:pt x="13589" y="18574"/>
                </a:cubicBezTo>
                <a:cubicBezTo>
                  <a:pt x="13634" y="18574"/>
                  <a:pt x="13688" y="18586"/>
                  <a:pt x="13714" y="18596"/>
                </a:cubicBezTo>
                <a:cubicBezTo>
                  <a:pt x="13708" y="18654"/>
                  <a:pt x="13702" y="18714"/>
                  <a:pt x="13705" y="18753"/>
                </a:cubicBezTo>
                <a:lnTo>
                  <a:pt x="13706" y="18768"/>
                </a:lnTo>
                <a:lnTo>
                  <a:pt x="13715" y="18772"/>
                </a:lnTo>
                <a:cubicBezTo>
                  <a:pt x="13719" y="18774"/>
                  <a:pt x="13723" y="18775"/>
                  <a:pt x="13727" y="18775"/>
                </a:cubicBezTo>
                <a:cubicBezTo>
                  <a:pt x="13776" y="18775"/>
                  <a:pt x="13794" y="18667"/>
                  <a:pt x="13798" y="18645"/>
                </a:cubicBezTo>
                <a:cubicBezTo>
                  <a:pt x="13819" y="18504"/>
                  <a:pt x="13737" y="18453"/>
                  <a:pt x="13657" y="18404"/>
                </a:cubicBezTo>
                <a:cubicBezTo>
                  <a:pt x="13592" y="18364"/>
                  <a:pt x="13526" y="18323"/>
                  <a:pt x="13505" y="18236"/>
                </a:cubicBezTo>
                <a:cubicBezTo>
                  <a:pt x="13515" y="18245"/>
                  <a:pt x="13524" y="18257"/>
                  <a:pt x="13534" y="18269"/>
                </a:cubicBezTo>
                <a:cubicBezTo>
                  <a:pt x="13539" y="18274"/>
                  <a:pt x="13544" y="18280"/>
                  <a:pt x="13550" y="18286"/>
                </a:cubicBezTo>
                <a:cubicBezTo>
                  <a:pt x="13587" y="18328"/>
                  <a:pt x="13612" y="18330"/>
                  <a:pt x="13649" y="18330"/>
                </a:cubicBezTo>
                <a:lnTo>
                  <a:pt x="13666" y="18330"/>
                </a:lnTo>
                <a:cubicBezTo>
                  <a:pt x="13735" y="18330"/>
                  <a:pt x="13775" y="18385"/>
                  <a:pt x="13822" y="18449"/>
                </a:cubicBezTo>
                <a:cubicBezTo>
                  <a:pt x="13843" y="18478"/>
                  <a:pt x="13865" y="18507"/>
                  <a:pt x="13890" y="18533"/>
                </a:cubicBezTo>
                <a:cubicBezTo>
                  <a:pt x="13922" y="18565"/>
                  <a:pt x="13968" y="18570"/>
                  <a:pt x="14008" y="18574"/>
                </a:cubicBezTo>
                <a:cubicBezTo>
                  <a:pt x="14027" y="18577"/>
                  <a:pt x="14045" y="18579"/>
                  <a:pt x="14061" y="18583"/>
                </a:cubicBezTo>
                <a:cubicBezTo>
                  <a:pt x="14080" y="18589"/>
                  <a:pt x="14094" y="18623"/>
                  <a:pt x="14108" y="18660"/>
                </a:cubicBezTo>
                <a:cubicBezTo>
                  <a:pt x="14125" y="18703"/>
                  <a:pt x="14144" y="18751"/>
                  <a:pt x="14178" y="18752"/>
                </a:cubicBezTo>
                <a:cubicBezTo>
                  <a:pt x="14218" y="18752"/>
                  <a:pt x="14261" y="18618"/>
                  <a:pt x="14265" y="18563"/>
                </a:cubicBezTo>
                <a:cubicBezTo>
                  <a:pt x="14269" y="18523"/>
                  <a:pt x="14256" y="18512"/>
                  <a:pt x="14250" y="18510"/>
                </a:cubicBezTo>
                <a:cubicBezTo>
                  <a:pt x="14226" y="18499"/>
                  <a:pt x="14203" y="18498"/>
                  <a:pt x="14181" y="18498"/>
                </a:cubicBezTo>
                <a:cubicBezTo>
                  <a:pt x="14167" y="18498"/>
                  <a:pt x="14154" y="18498"/>
                  <a:pt x="14141" y="18495"/>
                </a:cubicBezTo>
                <a:cubicBezTo>
                  <a:pt x="14094" y="18486"/>
                  <a:pt x="14033" y="18455"/>
                  <a:pt x="14001" y="18406"/>
                </a:cubicBezTo>
                <a:cubicBezTo>
                  <a:pt x="13964" y="18349"/>
                  <a:pt x="13945" y="18279"/>
                  <a:pt x="13925" y="18204"/>
                </a:cubicBezTo>
                <a:lnTo>
                  <a:pt x="13919" y="18182"/>
                </a:lnTo>
                <a:cubicBezTo>
                  <a:pt x="13916" y="18171"/>
                  <a:pt x="13912" y="18162"/>
                  <a:pt x="13908" y="18155"/>
                </a:cubicBezTo>
                <a:cubicBezTo>
                  <a:pt x="13903" y="18145"/>
                  <a:pt x="13900" y="18138"/>
                  <a:pt x="13900" y="18131"/>
                </a:cubicBezTo>
                <a:cubicBezTo>
                  <a:pt x="13900" y="18127"/>
                  <a:pt x="13905" y="18115"/>
                  <a:pt x="13908" y="18109"/>
                </a:cubicBezTo>
                <a:cubicBezTo>
                  <a:pt x="13911" y="18103"/>
                  <a:pt x="13914" y="18095"/>
                  <a:pt x="13916" y="18087"/>
                </a:cubicBezTo>
                <a:cubicBezTo>
                  <a:pt x="13921" y="18117"/>
                  <a:pt x="13930" y="18139"/>
                  <a:pt x="13944" y="18139"/>
                </a:cubicBezTo>
                <a:cubicBezTo>
                  <a:pt x="13966" y="18139"/>
                  <a:pt x="13975" y="18092"/>
                  <a:pt x="13975" y="18045"/>
                </a:cubicBezTo>
                <a:cubicBezTo>
                  <a:pt x="13975" y="17998"/>
                  <a:pt x="13966" y="17950"/>
                  <a:pt x="13944" y="17950"/>
                </a:cubicBezTo>
                <a:cubicBezTo>
                  <a:pt x="13924" y="17950"/>
                  <a:pt x="13915" y="17992"/>
                  <a:pt x="13914" y="18036"/>
                </a:cubicBezTo>
                <a:cubicBezTo>
                  <a:pt x="13890" y="17946"/>
                  <a:pt x="13795" y="17936"/>
                  <a:pt x="13723" y="17930"/>
                </a:cubicBezTo>
                <a:cubicBezTo>
                  <a:pt x="13700" y="17928"/>
                  <a:pt x="13679" y="17926"/>
                  <a:pt x="13668" y="17922"/>
                </a:cubicBezTo>
                <a:cubicBezTo>
                  <a:pt x="13640" y="17912"/>
                  <a:pt x="13543" y="17853"/>
                  <a:pt x="13530" y="17828"/>
                </a:cubicBezTo>
                <a:cubicBezTo>
                  <a:pt x="13529" y="17804"/>
                  <a:pt x="13533" y="17783"/>
                  <a:pt x="13541" y="17769"/>
                </a:cubicBezTo>
                <a:cubicBezTo>
                  <a:pt x="13550" y="17753"/>
                  <a:pt x="13564" y="17745"/>
                  <a:pt x="13580" y="17745"/>
                </a:cubicBezTo>
                <a:lnTo>
                  <a:pt x="13584" y="17745"/>
                </a:lnTo>
                <a:cubicBezTo>
                  <a:pt x="13620" y="17748"/>
                  <a:pt x="13662" y="17785"/>
                  <a:pt x="13703" y="17820"/>
                </a:cubicBezTo>
                <a:cubicBezTo>
                  <a:pt x="13733" y="17847"/>
                  <a:pt x="13763" y="17874"/>
                  <a:pt x="13793" y="17888"/>
                </a:cubicBezTo>
                <a:cubicBezTo>
                  <a:pt x="13838" y="17909"/>
                  <a:pt x="13867" y="17920"/>
                  <a:pt x="13880" y="17920"/>
                </a:cubicBezTo>
                <a:cubicBezTo>
                  <a:pt x="13882" y="17920"/>
                  <a:pt x="13890" y="17920"/>
                  <a:pt x="13895" y="17911"/>
                </a:cubicBezTo>
                <a:lnTo>
                  <a:pt x="13899" y="17902"/>
                </a:lnTo>
                <a:lnTo>
                  <a:pt x="13898" y="17892"/>
                </a:lnTo>
                <a:cubicBezTo>
                  <a:pt x="13896" y="17872"/>
                  <a:pt x="13888" y="17857"/>
                  <a:pt x="13879" y="17843"/>
                </a:cubicBezTo>
                <a:cubicBezTo>
                  <a:pt x="13867" y="17822"/>
                  <a:pt x="13863" y="17814"/>
                  <a:pt x="13866" y="17803"/>
                </a:cubicBezTo>
                <a:cubicBezTo>
                  <a:pt x="13867" y="17798"/>
                  <a:pt x="13870" y="17786"/>
                  <a:pt x="13894" y="17786"/>
                </a:cubicBezTo>
                <a:cubicBezTo>
                  <a:pt x="13908" y="17786"/>
                  <a:pt x="13925" y="17791"/>
                  <a:pt x="13939" y="17795"/>
                </a:cubicBezTo>
                <a:cubicBezTo>
                  <a:pt x="13947" y="17797"/>
                  <a:pt x="13954" y="17799"/>
                  <a:pt x="13959" y="17800"/>
                </a:cubicBezTo>
                <a:cubicBezTo>
                  <a:pt x="13967" y="17801"/>
                  <a:pt x="13974" y="17802"/>
                  <a:pt x="13981" y="17802"/>
                </a:cubicBezTo>
                <a:cubicBezTo>
                  <a:pt x="13987" y="17802"/>
                  <a:pt x="13993" y="17801"/>
                  <a:pt x="13998" y="17800"/>
                </a:cubicBezTo>
                <a:cubicBezTo>
                  <a:pt x="14000" y="17800"/>
                  <a:pt x="14002" y="17799"/>
                  <a:pt x="14003" y="17798"/>
                </a:cubicBezTo>
                <a:lnTo>
                  <a:pt x="14005" y="17803"/>
                </a:lnTo>
                <a:lnTo>
                  <a:pt x="14015" y="17800"/>
                </a:lnTo>
                <a:cubicBezTo>
                  <a:pt x="14031" y="17794"/>
                  <a:pt x="14047" y="17782"/>
                  <a:pt x="14068" y="17761"/>
                </a:cubicBezTo>
                <a:cubicBezTo>
                  <a:pt x="14147" y="17685"/>
                  <a:pt x="14219" y="17668"/>
                  <a:pt x="14297" y="17649"/>
                </a:cubicBezTo>
                <a:cubicBezTo>
                  <a:pt x="14327" y="17642"/>
                  <a:pt x="14359" y="17634"/>
                  <a:pt x="14393" y="17622"/>
                </a:cubicBezTo>
                <a:cubicBezTo>
                  <a:pt x="14428" y="17598"/>
                  <a:pt x="14464" y="17585"/>
                  <a:pt x="14503" y="17583"/>
                </a:cubicBezTo>
                <a:cubicBezTo>
                  <a:pt x="14507" y="17583"/>
                  <a:pt x="14510" y="17583"/>
                  <a:pt x="14513" y="17583"/>
                </a:cubicBezTo>
                <a:lnTo>
                  <a:pt x="14529" y="17583"/>
                </a:lnTo>
                <a:lnTo>
                  <a:pt x="14529" y="17582"/>
                </a:lnTo>
                <a:cubicBezTo>
                  <a:pt x="14550" y="17586"/>
                  <a:pt x="14570" y="17594"/>
                  <a:pt x="14588" y="17610"/>
                </a:cubicBezTo>
                <a:cubicBezTo>
                  <a:pt x="14591" y="17613"/>
                  <a:pt x="14598" y="17622"/>
                  <a:pt x="14604" y="17630"/>
                </a:cubicBezTo>
                <a:cubicBezTo>
                  <a:pt x="14621" y="17653"/>
                  <a:pt x="14640" y="17679"/>
                  <a:pt x="14657" y="17679"/>
                </a:cubicBezTo>
                <a:cubicBezTo>
                  <a:pt x="14662" y="17679"/>
                  <a:pt x="14667" y="17677"/>
                  <a:pt x="14671" y="17672"/>
                </a:cubicBezTo>
                <a:cubicBezTo>
                  <a:pt x="14684" y="17657"/>
                  <a:pt x="14683" y="17622"/>
                  <a:pt x="14677" y="17526"/>
                </a:cubicBezTo>
                <a:cubicBezTo>
                  <a:pt x="14675" y="17491"/>
                  <a:pt x="14671" y="17439"/>
                  <a:pt x="14672" y="17408"/>
                </a:cubicBezTo>
                <a:cubicBezTo>
                  <a:pt x="14677" y="17433"/>
                  <a:pt x="14683" y="17469"/>
                  <a:pt x="14686" y="17486"/>
                </a:cubicBezTo>
                <a:cubicBezTo>
                  <a:pt x="14690" y="17508"/>
                  <a:pt x="14692" y="17520"/>
                  <a:pt x="14694" y="17526"/>
                </a:cubicBezTo>
                <a:cubicBezTo>
                  <a:pt x="14714" y="17595"/>
                  <a:pt x="14762" y="17669"/>
                  <a:pt x="14822" y="17670"/>
                </a:cubicBezTo>
                <a:cubicBezTo>
                  <a:pt x="14864" y="17670"/>
                  <a:pt x="14891" y="17629"/>
                  <a:pt x="14915" y="17593"/>
                </a:cubicBezTo>
                <a:cubicBezTo>
                  <a:pt x="14931" y="17570"/>
                  <a:pt x="14945" y="17548"/>
                  <a:pt x="14963" y="17536"/>
                </a:cubicBezTo>
                <a:cubicBezTo>
                  <a:pt x="14977" y="17526"/>
                  <a:pt x="14993" y="17522"/>
                  <a:pt x="15012" y="17522"/>
                </a:cubicBezTo>
                <a:cubicBezTo>
                  <a:pt x="15032" y="17522"/>
                  <a:pt x="15054" y="17527"/>
                  <a:pt x="15076" y="17532"/>
                </a:cubicBezTo>
                <a:cubicBezTo>
                  <a:pt x="15097" y="17537"/>
                  <a:pt x="15120" y="17542"/>
                  <a:pt x="15141" y="17542"/>
                </a:cubicBezTo>
                <a:lnTo>
                  <a:pt x="15147" y="17542"/>
                </a:lnTo>
                <a:cubicBezTo>
                  <a:pt x="15201" y="17540"/>
                  <a:pt x="15251" y="17531"/>
                  <a:pt x="15300" y="17522"/>
                </a:cubicBezTo>
                <a:cubicBezTo>
                  <a:pt x="15354" y="17513"/>
                  <a:pt x="15406" y="17504"/>
                  <a:pt x="15457" y="17504"/>
                </a:cubicBezTo>
                <a:cubicBezTo>
                  <a:pt x="15549" y="17504"/>
                  <a:pt x="15624" y="17534"/>
                  <a:pt x="15700" y="17601"/>
                </a:cubicBezTo>
                <a:cubicBezTo>
                  <a:pt x="15741" y="17637"/>
                  <a:pt x="15777" y="17690"/>
                  <a:pt x="15811" y="17741"/>
                </a:cubicBezTo>
                <a:cubicBezTo>
                  <a:pt x="15848" y="17796"/>
                  <a:pt x="15885" y="17852"/>
                  <a:pt x="15932" y="17891"/>
                </a:cubicBezTo>
                <a:cubicBezTo>
                  <a:pt x="15968" y="17922"/>
                  <a:pt x="16004" y="17938"/>
                  <a:pt x="16039" y="17938"/>
                </a:cubicBezTo>
                <a:lnTo>
                  <a:pt x="16039" y="17938"/>
                </a:lnTo>
                <a:cubicBezTo>
                  <a:pt x="16144" y="17938"/>
                  <a:pt x="16223" y="17804"/>
                  <a:pt x="16299" y="17674"/>
                </a:cubicBezTo>
                <a:cubicBezTo>
                  <a:pt x="16346" y="17595"/>
                  <a:pt x="16391" y="17520"/>
                  <a:pt x="16439" y="17478"/>
                </a:cubicBezTo>
                <a:cubicBezTo>
                  <a:pt x="16445" y="17473"/>
                  <a:pt x="16490" y="17459"/>
                  <a:pt x="16516" y="17456"/>
                </a:cubicBezTo>
                <a:cubicBezTo>
                  <a:pt x="16511" y="17482"/>
                  <a:pt x="16511" y="17506"/>
                  <a:pt x="16516" y="17527"/>
                </a:cubicBezTo>
                <a:cubicBezTo>
                  <a:pt x="16529" y="17583"/>
                  <a:pt x="16572" y="17610"/>
                  <a:pt x="16617" y="17638"/>
                </a:cubicBezTo>
                <a:cubicBezTo>
                  <a:pt x="16649" y="17658"/>
                  <a:pt x="16681" y="17678"/>
                  <a:pt x="16700" y="17707"/>
                </a:cubicBezTo>
                <a:cubicBezTo>
                  <a:pt x="16732" y="17753"/>
                  <a:pt x="16760" y="17821"/>
                  <a:pt x="16790" y="17893"/>
                </a:cubicBezTo>
                <a:cubicBezTo>
                  <a:pt x="16844" y="18025"/>
                  <a:pt x="16900" y="18162"/>
                  <a:pt x="16990" y="18191"/>
                </a:cubicBezTo>
                <a:cubicBezTo>
                  <a:pt x="16997" y="18193"/>
                  <a:pt x="17003" y="18194"/>
                  <a:pt x="17011" y="18194"/>
                </a:cubicBezTo>
                <a:cubicBezTo>
                  <a:pt x="17022" y="18194"/>
                  <a:pt x="17034" y="18191"/>
                  <a:pt x="17045" y="18189"/>
                </a:cubicBezTo>
                <a:cubicBezTo>
                  <a:pt x="17056" y="18187"/>
                  <a:pt x="17066" y="18185"/>
                  <a:pt x="17075" y="18185"/>
                </a:cubicBezTo>
                <a:cubicBezTo>
                  <a:pt x="17093" y="18185"/>
                  <a:pt x="17105" y="18192"/>
                  <a:pt x="17115" y="18210"/>
                </a:cubicBezTo>
                <a:cubicBezTo>
                  <a:pt x="17140" y="18254"/>
                  <a:pt x="17121" y="18330"/>
                  <a:pt x="17101" y="18367"/>
                </a:cubicBezTo>
                <a:lnTo>
                  <a:pt x="17122" y="18397"/>
                </a:lnTo>
                <a:cubicBezTo>
                  <a:pt x="17121" y="18398"/>
                  <a:pt x="17119" y="18399"/>
                  <a:pt x="17116" y="18399"/>
                </a:cubicBezTo>
                <a:cubicBezTo>
                  <a:pt x="17116" y="18399"/>
                  <a:pt x="17115" y="18399"/>
                  <a:pt x="17115" y="18399"/>
                </a:cubicBezTo>
                <a:cubicBezTo>
                  <a:pt x="17130" y="18410"/>
                  <a:pt x="17169" y="18546"/>
                  <a:pt x="17173" y="18571"/>
                </a:cubicBezTo>
                <a:cubicBezTo>
                  <a:pt x="17177" y="18631"/>
                  <a:pt x="17168" y="18695"/>
                  <a:pt x="17159" y="18756"/>
                </a:cubicBezTo>
                <a:cubicBezTo>
                  <a:pt x="17156" y="18775"/>
                  <a:pt x="17153" y="18794"/>
                  <a:pt x="17151" y="18812"/>
                </a:cubicBezTo>
                <a:cubicBezTo>
                  <a:pt x="17067" y="19485"/>
                  <a:pt x="17419" y="19958"/>
                  <a:pt x="17730" y="20376"/>
                </a:cubicBezTo>
                <a:cubicBezTo>
                  <a:pt x="17881" y="20578"/>
                  <a:pt x="18023" y="20769"/>
                  <a:pt x="18114" y="20972"/>
                </a:cubicBezTo>
                <a:cubicBezTo>
                  <a:pt x="18124" y="20994"/>
                  <a:pt x="18126" y="21008"/>
                  <a:pt x="18123" y="21023"/>
                </a:cubicBezTo>
                <a:cubicBezTo>
                  <a:pt x="18121" y="21031"/>
                  <a:pt x="18115" y="21038"/>
                  <a:pt x="18109" y="21046"/>
                </a:cubicBezTo>
                <a:cubicBezTo>
                  <a:pt x="18101" y="21055"/>
                  <a:pt x="18092" y="21066"/>
                  <a:pt x="18088" y="21083"/>
                </a:cubicBezTo>
                <a:cubicBezTo>
                  <a:pt x="18070" y="21165"/>
                  <a:pt x="18086" y="21237"/>
                  <a:pt x="18131" y="21270"/>
                </a:cubicBezTo>
                <a:cubicBezTo>
                  <a:pt x="18140" y="21277"/>
                  <a:pt x="18154" y="21285"/>
                  <a:pt x="18169" y="21285"/>
                </a:cubicBezTo>
                <a:cubicBezTo>
                  <a:pt x="18178" y="21285"/>
                  <a:pt x="18187" y="21282"/>
                  <a:pt x="18194" y="21275"/>
                </a:cubicBezTo>
                <a:cubicBezTo>
                  <a:pt x="18203" y="21265"/>
                  <a:pt x="18226" y="21222"/>
                  <a:pt x="18217" y="21190"/>
                </a:cubicBezTo>
                <a:cubicBezTo>
                  <a:pt x="18209" y="21162"/>
                  <a:pt x="18193" y="21148"/>
                  <a:pt x="18179" y="21136"/>
                </a:cubicBezTo>
                <a:cubicBezTo>
                  <a:pt x="18171" y="21129"/>
                  <a:pt x="18161" y="21121"/>
                  <a:pt x="18160" y="21113"/>
                </a:cubicBezTo>
                <a:cubicBezTo>
                  <a:pt x="18160" y="21112"/>
                  <a:pt x="18159" y="21106"/>
                  <a:pt x="18163" y="21095"/>
                </a:cubicBezTo>
                <a:cubicBezTo>
                  <a:pt x="18181" y="21104"/>
                  <a:pt x="18196" y="21121"/>
                  <a:pt x="18212" y="21139"/>
                </a:cubicBezTo>
                <a:cubicBezTo>
                  <a:pt x="18234" y="21165"/>
                  <a:pt x="18257" y="21190"/>
                  <a:pt x="18287" y="21196"/>
                </a:cubicBezTo>
                <a:cubicBezTo>
                  <a:pt x="18292" y="21197"/>
                  <a:pt x="18296" y="21198"/>
                  <a:pt x="18301" y="21198"/>
                </a:cubicBezTo>
                <a:cubicBezTo>
                  <a:pt x="18347" y="21198"/>
                  <a:pt x="18394" y="21154"/>
                  <a:pt x="18429" y="21116"/>
                </a:cubicBezTo>
                <a:cubicBezTo>
                  <a:pt x="18433" y="21111"/>
                  <a:pt x="18437" y="21107"/>
                  <a:pt x="18443" y="21101"/>
                </a:cubicBezTo>
                <a:cubicBezTo>
                  <a:pt x="18463" y="21081"/>
                  <a:pt x="18489" y="21056"/>
                  <a:pt x="18498" y="21025"/>
                </a:cubicBezTo>
                <a:cubicBezTo>
                  <a:pt x="18513" y="20977"/>
                  <a:pt x="18491" y="20946"/>
                  <a:pt x="18476" y="20925"/>
                </a:cubicBezTo>
                <a:cubicBezTo>
                  <a:pt x="18472" y="20920"/>
                  <a:pt x="18469" y="20915"/>
                  <a:pt x="18466" y="20910"/>
                </a:cubicBezTo>
                <a:cubicBezTo>
                  <a:pt x="18434" y="20857"/>
                  <a:pt x="18472" y="20699"/>
                  <a:pt x="18500" y="20584"/>
                </a:cubicBezTo>
                <a:cubicBezTo>
                  <a:pt x="18513" y="20529"/>
                  <a:pt x="18525" y="20481"/>
                  <a:pt x="18529" y="20449"/>
                </a:cubicBezTo>
                <a:cubicBezTo>
                  <a:pt x="18562" y="20152"/>
                  <a:pt x="18567" y="19619"/>
                  <a:pt x="18447" y="19367"/>
                </a:cubicBezTo>
                <a:cubicBezTo>
                  <a:pt x="18397" y="19262"/>
                  <a:pt x="18358" y="19150"/>
                  <a:pt x="18321" y="19041"/>
                </a:cubicBezTo>
                <a:cubicBezTo>
                  <a:pt x="18293" y="18960"/>
                  <a:pt x="18265" y="18877"/>
                  <a:pt x="18231" y="18796"/>
                </a:cubicBezTo>
                <a:cubicBezTo>
                  <a:pt x="18219" y="18767"/>
                  <a:pt x="18207" y="18740"/>
                  <a:pt x="18195" y="18713"/>
                </a:cubicBezTo>
                <a:cubicBezTo>
                  <a:pt x="18154" y="18620"/>
                  <a:pt x="18118" y="18540"/>
                  <a:pt x="18107" y="18418"/>
                </a:cubicBezTo>
                <a:cubicBezTo>
                  <a:pt x="18099" y="18326"/>
                  <a:pt x="18037" y="18154"/>
                  <a:pt x="18005" y="18062"/>
                </a:cubicBezTo>
                <a:lnTo>
                  <a:pt x="17998" y="18043"/>
                </a:lnTo>
                <a:cubicBezTo>
                  <a:pt x="17983" y="18002"/>
                  <a:pt x="17961" y="17974"/>
                  <a:pt x="17940" y="17948"/>
                </a:cubicBezTo>
                <a:cubicBezTo>
                  <a:pt x="17920" y="17923"/>
                  <a:pt x="17901" y="17900"/>
                  <a:pt x="17889" y="17866"/>
                </a:cubicBezTo>
                <a:cubicBezTo>
                  <a:pt x="17876" y="17831"/>
                  <a:pt x="17874" y="17789"/>
                  <a:pt x="17871" y="17745"/>
                </a:cubicBezTo>
                <a:cubicBezTo>
                  <a:pt x="17868" y="17700"/>
                  <a:pt x="17864" y="17653"/>
                  <a:pt x="17850" y="17609"/>
                </a:cubicBezTo>
                <a:cubicBezTo>
                  <a:pt x="17839" y="17578"/>
                  <a:pt x="17825" y="17549"/>
                  <a:pt x="17811" y="17521"/>
                </a:cubicBezTo>
                <a:cubicBezTo>
                  <a:pt x="17793" y="17484"/>
                  <a:pt x="17776" y="17449"/>
                  <a:pt x="17766" y="17408"/>
                </a:cubicBezTo>
                <a:cubicBezTo>
                  <a:pt x="17759" y="17379"/>
                  <a:pt x="17758" y="17346"/>
                  <a:pt x="17756" y="17311"/>
                </a:cubicBezTo>
                <a:cubicBezTo>
                  <a:pt x="17754" y="17258"/>
                  <a:pt x="17751" y="17202"/>
                  <a:pt x="17728" y="17157"/>
                </a:cubicBezTo>
                <a:cubicBezTo>
                  <a:pt x="17715" y="17132"/>
                  <a:pt x="17697" y="17126"/>
                  <a:pt x="17681" y="17121"/>
                </a:cubicBezTo>
                <a:cubicBezTo>
                  <a:pt x="17670" y="17117"/>
                  <a:pt x="17659" y="17113"/>
                  <a:pt x="17656" y="17105"/>
                </a:cubicBezTo>
                <a:cubicBezTo>
                  <a:pt x="17633" y="17054"/>
                  <a:pt x="17637" y="17040"/>
                  <a:pt x="17645" y="17010"/>
                </a:cubicBezTo>
                <a:cubicBezTo>
                  <a:pt x="17651" y="16988"/>
                  <a:pt x="17658" y="16960"/>
                  <a:pt x="17657" y="16914"/>
                </a:cubicBezTo>
                <a:cubicBezTo>
                  <a:pt x="17656" y="16835"/>
                  <a:pt x="17647" y="16761"/>
                  <a:pt x="17639" y="16688"/>
                </a:cubicBezTo>
                <a:lnTo>
                  <a:pt x="17634" y="16645"/>
                </a:lnTo>
                <a:cubicBezTo>
                  <a:pt x="17626" y="16580"/>
                  <a:pt x="17620" y="16510"/>
                  <a:pt x="17620" y="16434"/>
                </a:cubicBezTo>
                <a:cubicBezTo>
                  <a:pt x="17620" y="16395"/>
                  <a:pt x="17619" y="16385"/>
                  <a:pt x="17602" y="16368"/>
                </a:cubicBezTo>
                <a:cubicBezTo>
                  <a:pt x="17600" y="16366"/>
                  <a:pt x="17597" y="16364"/>
                  <a:pt x="17594" y="16360"/>
                </a:cubicBezTo>
                <a:cubicBezTo>
                  <a:pt x="17569" y="16334"/>
                  <a:pt x="17573" y="16282"/>
                  <a:pt x="17580" y="16217"/>
                </a:cubicBezTo>
                <a:cubicBezTo>
                  <a:pt x="17581" y="16208"/>
                  <a:pt x="17582" y="16199"/>
                  <a:pt x="17583" y="16191"/>
                </a:cubicBezTo>
                <a:cubicBezTo>
                  <a:pt x="17584" y="16180"/>
                  <a:pt x="17585" y="16167"/>
                  <a:pt x="17585" y="16154"/>
                </a:cubicBezTo>
                <a:cubicBezTo>
                  <a:pt x="17585" y="16134"/>
                  <a:pt x="17586" y="16111"/>
                  <a:pt x="17590" y="16097"/>
                </a:cubicBezTo>
                <a:cubicBezTo>
                  <a:pt x="17593" y="16088"/>
                  <a:pt x="17598" y="16084"/>
                  <a:pt x="17606" y="16077"/>
                </a:cubicBezTo>
                <a:cubicBezTo>
                  <a:pt x="17611" y="16072"/>
                  <a:pt x="17618" y="16066"/>
                  <a:pt x="17624" y="16058"/>
                </a:cubicBezTo>
                <a:cubicBezTo>
                  <a:pt x="17647" y="16024"/>
                  <a:pt x="17657" y="15945"/>
                  <a:pt x="17651" y="15902"/>
                </a:cubicBezTo>
                <a:cubicBezTo>
                  <a:pt x="17649" y="15892"/>
                  <a:pt x="17625" y="15836"/>
                  <a:pt x="17605" y="15810"/>
                </a:cubicBezTo>
                <a:cubicBezTo>
                  <a:pt x="17614" y="15784"/>
                  <a:pt x="17628" y="15762"/>
                  <a:pt x="17642" y="15739"/>
                </a:cubicBezTo>
                <a:cubicBezTo>
                  <a:pt x="17657" y="15714"/>
                  <a:pt x="17672" y="15689"/>
                  <a:pt x="17683" y="15658"/>
                </a:cubicBezTo>
                <a:cubicBezTo>
                  <a:pt x="17694" y="15627"/>
                  <a:pt x="17698" y="15597"/>
                  <a:pt x="17702" y="15567"/>
                </a:cubicBezTo>
                <a:cubicBezTo>
                  <a:pt x="17706" y="15538"/>
                  <a:pt x="17709" y="15510"/>
                  <a:pt x="17720" y="15484"/>
                </a:cubicBezTo>
                <a:lnTo>
                  <a:pt x="17721" y="15484"/>
                </a:lnTo>
                <a:cubicBezTo>
                  <a:pt x="17722" y="15480"/>
                  <a:pt x="17724" y="15477"/>
                  <a:pt x="17726" y="15473"/>
                </a:cubicBezTo>
                <a:cubicBezTo>
                  <a:pt x="17747" y="15434"/>
                  <a:pt x="17774" y="15403"/>
                  <a:pt x="17801" y="15373"/>
                </a:cubicBezTo>
                <a:cubicBezTo>
                  <a:pt x="17850" y="15318"/>
                  <a:pt x="17900" y="15262"/>
                  <a:pt x="17917" y="15150"/>
                </a:cubicBezTo>
                <a:cubicBezTo>
                  <a:pt x="17920" y="15128"/>
                  <a:pt x="17919" y="15102"/>
                  <a:pt x="17918" y="15074"/>
                </a:cubicBezTo>
                <a:cubicBezTo>
                  <a:pt x="17916" y="15013"/>
                  <a:pt x="17916" y="14975"/>
                  <a:pt x="17941" y="14962"/>
                </a:cubicBezTo>
                <a:cubicBezTo>
                  <a:pt x="17966" y="14962"/>
                  <a:pt x="18062" y="14979"/>
                  <a:pt x="18073" y="14985"/>
                </a:cubicBezTo>
                <a:lnTo>
                  <a:pt x="18078" y="14965"/>
                </a:lnTo>
                <a:lnTo>
                  <a:pt x="18088" y="14948"/>
                </a:lnTo>
                <a:cubicBezTo>
                  <a:pt x="18056" y="14902"/>
                  <a:pt x="18054" y="14882"/>
                  <a:pt x="18055" y="14875"/>
                </a:cubicBezTo>
                <a:cubicBezTo>
                  <a:pt x="18057" y="14859"/>
                  <a:pt x="18080" y="14845"/>
                  <a:pt x="18101" y="14833"/>
                </a:cubicBezTo>
                <a:cubicBezTo>
                  <a:pt x="18134" y="14813"/>
                  <a:pt x="18171" y="14790"/>
                  <a:pt x="18183" y="14736"/>
                </a:cubicBezTo>
                <a:cubicBezTo>
                  <a:pt x="18191" y="14705"/>
                  <a:pt x="18192" y="14679"/>
                  <a:pt x="18192" y="14656"/>
                </a:cubicBezTo>
                <a:cubicBezTo>
                  <a:pt x="18194" y="14621"/>
                  <a:pt x="18194" y="14598"/>
                  <a:pt x="18218" y="14566"/>
                </a:cubicBezTo>
                <a:cubicBezTo>
                  <a:pt x="18229" y="14551"/>
                  <a:pt x="18239" y="14543"/>
                  <a:pt x="18249" y="14535"/>
                </a:cubicBezTo>
                <a:cubicBezTo>
                  <a:pt x="18267" y="14520"/>
                  <a:pt x="18285" y="14505"/>
                  <a:pt x="18301" y="14457"/>
                </a:cubicBezTo>
                <a:cubicBezTo>
                  <a:pt x="18323" y="14391"/>
                  <a:pt x="18330" y="14315"/>
                  <a:pt x="18337" y="14241"/>
                </a:cubicBezTo>
                <a:cubicBezTo>
                  <a:pt x="18343" y="14182"/>
                  <a:pt x="18348" y="14127"/>
                  <a:pt x="18360" y="14077"/>
                </a:cubicBezTo>
                <a:cubicBezTo>
                  <a:pt x="18390" y="13950"/>
                  <a:pt x="18434" y="13871"/>
                  <a:pt x="18502" y="13821"/>
                </a:cubicBezTo>
                <a:cubicBezTo>
                  <a:pt x="18531" y="13799"/>
                  <a:pt x="18554" y="13774"/>
                  <a:pt x="18575" y="13744"/>
                </a:cubicBezTo>
                <a:lnTo>
                  <a:pt x="18576" y="13745"/>
                </a:lnTo>
                <a:lnTo>
                  <a:pt x="18583" y="13733"/>
                </a:lnTo>
                <a:cubicBezTo>
                  <a:pt x="18583" y="13733"/>
                  <a:pt x="18584" y="13732"/>
                  <a:pt x="18584" y="13732"/>
                </a:cubicBezTo>
                <a:lnTo>
                  <a:pt x="18588" y="13725"/>
                </a:lnTo>
                <a:lnTo>
                  <a:pt x="18588" y="13724"/>
                </a:lnTo>
                <a:cubicBezTo>
                  <a:pt x="18612" y="13684"/>
                  <a:pt x="18631" y="13638"/>
                  <a:pt x="18651" y="13587"/>
                </a:cubicBezTo>
                <a:cubicBezTo>
                  <a:pt x="18666" y="13591"/>
                  <a:pt x="18687" y="13604"/>
                  <a:pt x="18707" y="13617"/>
                </a:cubicBezTo>
                <a:cubicBezTo>
                  <a:pt x="18734" y="13634"/>
                  <a:pt x="18762" y="13652"/>
                  <a:pt x="18786" y="13652"/>
                </a:cubicBezTo>
                <a:cubicBezTo>
                  <a:pt x="18792" y="13652"/>
                  <a:pt x="18799" y="13651"/>
                  <a:pt x="18804" y="13648"/>
                </a:cubicBezTo>
                <a:cubicBezTo>
                  <a:pt x="18858" y="13618"/>
                  <a:pt x="18847" y="13539"/>
                  <a:pt x="18839" y="13486"/>
                </a:cubicBezTo>
                <a:cubicBezTo>
                  <a:pt x="18836" y="13469"/>
                  <a:pt x="18834" y="13452"/>
                  <a:pt x="18833" y="13438"/>
                </a:cubicBezTo>
                <a:cubicBezTo>
                  <a:pt x="18829" y="13372"/>
                  <a:pt x="18839" y="13349"/>
                  <a:pt x="18861" y="13300"/>
                </a:cubicBezTo>
                <a:cubicBezTo>
                  <a:pt x="18865" y="13291"/>
                  <a:pt x="18869" y="13281"/>
                  <a:pt x="18874" y="13270"/>
                </a:cubicBezTo>
                <a:cubicBezTo>
                  <a:pt x="18897" y="13215"/>
                  <a:pt x="18925" y="13164"/>
                  <a:pt x="18953" y="13114"/>
                </a:cubicBezTo>
                <a:cubicBezTo>
                  <a:pt x="18977" y="13068"/>
                  <a:pt x="19003" y="13021"/>
                  <a:pt x="19025" y="12971"/>
                </a:cubicBezTo>
                <a:cubicBezTo>
                  <a:pt x="19050" y="12915"/>
                  <a:pt x="19093" y="12874"/>
                  <a:pt x="19137" y="12831"/>
                </a:cubicBezTo>
                <a:cubicBezTo>
                  <a:pt x="19174" y="12795"/>
                  <a:pt x="19211" y="12759"/>
                  <a:pt x="19240" y="12713"/>
                </a:cubicBezTo>
                <a:cubicBezTo>
                  <a:pt x="19257" y="12732"/>
                  <a:pt x="19281" y="12750"/>
                  <a:pt x="19303" y="12750"/>
                </a:cubicBezTo>
                <a:cubicBezTo>
                  <a:pt x="19322" y="12750"/>
                  <a:pt x="19338" y="12735"/>
                  <a:pt x="19347" y="12708"/>
                </a:cubicBezTo>
                <a:cubicBezTo>
                  <a:pt x="19367" y="12646"/>
                  <a:pt x="19322" y="12552"/>
                  <a:pt x="19298" y="12526"/>
                </a:cubicBezTo>
                <a:cubicBezTo>
                  <a:pt x="19290" y="12517"/>
                  <a:pt x="19280" y="12508"/>
                  <a:pt x="19269" y="12500"/>
                </a:cubicBezTo>
                <a:cubicBezTo>
                  <a:pt x="19228" y="12467"/>
                  <a:pt x="19210" y="12446"/>
                  <a:pt x="19222" y="12400"/>
                </a:cubicBezTo>
                <a:cubicBezTo>
                  <a:pt x="19235" y="12354"/>
                  <a:pt x="19248" y="12354"/>
                  <a:pt x="19253" y="12354"/>
                </a:cubicBezTo>
                <a:cubicBezTo>
                  <a:pt x="19294" y="12354"/>
                  <a:pt x="19354" y="12492"/>
                  <a:pt x="19377" y="12543"/>
                </a:cubicBezTo>
                <a:lnTo>
                  <a:pt x="19402" y="12600"/>
                </a:lnTo>
                <a:lnTo>
                  <a:pt x="19407" y="12547"/>
                </a:lnTo>
                <a:cubicBezTo>
                  <a:pt x="19416" y="12456"/>
                  <a:pt x="19388" y="12311"/>
                  <a:pt x="19347" y="12244"/>
                </a:cubicBezTo>
                <a:cubicBezTo>
                  <a:pt x="19333" y="12220"/>
                  <a:pt x="19305" y="12181"/>
                  <a:pt x="19276" y="12181"/>
                </a:cubicBezTo>
                <a:cubicBezTo>
                  <a:pt x="19261" y="12181"/>
                  <a:pt x="19241" y="12191"/>
                  <a:pt x="19227" y="12237"/>
                </a:cubicBezTo>
                <a:cubicBezTo>
                  <a:pt x="19214" y="12228"/>
                  <a:pt x="19198" y="12206"/>
                  <a:pt x="19187" y="12180"/>
                </a:cubicBezTo>
                <a:cubicBezTo>
                  <a:pt x="19177" y="12158"/>
                  <a:pt x="19173" y="12137"/>
                  <a:pt x="19176" y="12123"/>
                </a:cubicBezTo>
                <a:cubicBezTo>
                  <a:pt x="19181" y="12095"/>
                  <a:pt x="19192" y="12084"/>
                  <a:pt x="19216" y="12084"/>
                </a:cubicBezTo>
                <a:cubicBezTo>
                  <a:pt x="19225" y="12084"/>
                  <a:pt x="19234" y="12086"/>
                  <a:pt x="19243" y="12087"/>
                </a:cubicBezTo>
                <a:cubicBezTo>
                  <a:pt x="19253" y="12088"/>
                  <a:pt x="19262" y="12090"/>
                  <a:pt x="19271" y="12090"/>
                </a:cubicBezTo>
                <a:cubicBezTo>
                  <a:pt x="19278" y="12090"/>
                  <a:pt x="19284" y="12089"/>
                  <a:pt x="19290" y="12087"/>
                </a:cubicBezTo>
                <a:cubicBezTo>
                  <a:pt x="19305" y="12081"/>
                  <a:pt x="19313" y="12071"/>
                  <a:pt x="19318" y="12064"/>
                </a:cubicBezTo>
                <a:cubicBezTo>
                  <a:pt x="19319" y="12062"/>
                  <a:pt x="19321" y="12060"/>
                  <a:pt x="19321" y="12060"/>
                </a:cubicBezTo>
                <a:cubicBezTo>
                  <a:pt x="19322" y="12060"/>
                  <a:pt x="19326" y="12061"/>
                  <a:pt x="19334" y="12067"/>
                </a:cubicBezTo>
                <a:lnTo>
                  <a:pt x="19335" y="12068"/>
                </a:lnTo>
                <a:cubicBezTo>
                  <a:pt x="19391" y="12210"/>
                  <a:pt x="19413" y="12229"/>
                  <a:pt x="19427" y="12229"/>
                </a:cubicBezTo>
                <a:cubicBezTo>
                  <a:pt x="19435" y="12229"/>
                  <a:pt x="19443" y="12220"/>
                  <a:pt x="19447" y="12206"/>
                </a:cubicBezTo>
                <a:cubicBezTo>
                  <a:pt x="19458" y="12159"/>
                  <a:pt x="19452" y="12105"/>
                  <a:pt x="19446" y="12053"/>
                </a:cubicBezTo>
                <a:cubicBezTo>
                  <a:pt x="19442" y="12015"/>
                  <a:pt x="19438" y="11980"/>
                  <a:pt x="19441" y="11950"/>
                </a:cubicBezTo>
                <a:cubicBezTo>
                  <a:pt x="19443" y="11934"/>
                  <a:pt x="19442" y="11923"/>
                  <a:pt x="19442" y="11915"/>
                </a:cubicBezTo>
                <a:cubicBezTo>
                  <a:pt x="19442" y="11902"/>
                  <a:pt x="19442" y="11900"/>
                  <a:pt x="19448" y="11888"/>
                </a:cubicBezTo>
                <a:cubicBezTo>
                  <a:pt x="19453" y="11882"/>
                  <a:pt x="19483" y="11866"/>
                  <a:pt x="19495" y="11860"/>
                </a:cubicBezTo>
                <a:lnTo>
                  <a:pt x="19509" y="11886"/>
                </a:lnTo>
                <a:lnTo>
                  <a:pt x="19513" y="11839"/>
                </a:lnTo>
                <a:cubicBezTo>
                  <a:pt x="19517" y="11789"/>
                  <a:pt x="19514" y="11739"/>
                  <a:pt x="19512" y="11690"/>
                </a:cubicBezTo>
                <a:cubicBezTo>
                  <a:pt x="19511" y="11675"/>
                  <a:pt x="19510" y="11660"/>
                  <a:pt x="19509" y="11645"/>
                </a:cubicBezTo>
                <a:cubicBezTo>
                  <a:pt x="19532" y="11689"/>
                  <a:pt x="19554" y="11715"/>
                  <a:pt x="19574" y="11715"/>
                </a:cubicBezTo>
                <a:cubicBezTo>
                  <a:pt x="19578" y="11715"/>
                  <a:pt x="19581" y="11714"/>
                  <a:pt x="19585" y="11712"/>
                </a:cubicBezTo>
                <a:cubicBezTo>
                  <a:pt x="19591" y="11710"/>
                  <a:pt x="19595" y="11702"/>
                  <a:pt x="19597" y="11691"/>
                </a:cubicBezTo>
                <a:cubicBezTo>
                  <a:pt x="19609" y="11631"/>
                  <a:pt x="19521" y="11353"/>
                  <a:pt x="19505" y="11320"/>
                </a:cubicBezTo>
                <a:cubicBezTo>
                  <a:pt x="19493" y="11298"/>
                  <a:pt x="19479" y="11276"/>
                  <a:pt x="19466" y="11256"/>
                </a:cubicBezTo>
                <a:cubicBezTo>
                  <a:pt x="19441" y="11219"/>
                  <a:pt x="19416" y="11181"/>
                  <a:pt x="19406" y="11136"/>
                </a:cubicBezTo>
                <a:cubicBezTo>
                  <a:pt x="19399" y="11102"/>
                  <a:pt x="19398" y="11077"/>
                  <a:pt x="19399" y="11057"/>
                </a:cubicBezTo>
                <a:lnTo>
                  <a:pt x="19400" y="11041"/>
                </a:lnTo>
                <a:cubicBezTo>
                  <a:pt x="19400" y="11038"/>
                  <a:pt x="19400" y="11035"/>
                  <a:pt x="19400" y="11032"/>
                </a:cubicBezTo>
                <a:lnTo>
                  <a:pt x="19400" y="11029"/>
                </a:lnTo>
                <a:lnTo>
                  <a:pt x="19400" y="11029"/>
                </a:lnTo>
                <a:cubicBezTo>
                  <a:pt x="19400" y="10982"/>
                  <a:pt x="19388" y="10966"/>
                  <a:pt x="19342" y="10954"/>
                </a:cubicBezTo>
                <a:cubicBezTo>
                  <a:pt x="19342" y="10923"/>
                  <a:pt x="19344" y="10890"/>
                  <a:pt x="19346" y="10854"/>
                </a:cubicBezTo>
                <a:cubicBezTo>
                  <a:pt x="19351" y="10791"/>
                  <a:pt x="19355" y="10726"/>
                  <a:pt x="19344" y="10669"/>
                </a:cubicBezTo>
                <a:cubicBezTo>
                  <a:pt x="19339" y="10643"/>
                  <a:pt x="19329" y="10624"/>
                  <a:pt x="19321" y="10607"/>
                </a:cubicBezTo>
                <a:cubicBezTo>
                  <a:pt x="19307" y="10579"/>
                  <a:pt x="19298" y="10560"/>
                  <a:pt x="19308" y="10521"/>
                </a:cubicBezTo>
                <a:cubicBezTo>
                  <a:pt x="19310" y="10512"/>
                  <a:pt x="19319" y="10503"/>
                  <a:pt x="19327" y="10494"/>
                </a:cubicBezTo>
                <a:cubicBezTo>
                  <a:pt x="19337" y="10482"/>
                  <a:pt x="19349" y="10469"/>
                  <a:pt x="19355" y="10450"/>
                </a:cubicBezTo>
                <a:cubicBezTo>
                  <a:pt x="19365" y="10424"/>
                  <a:pt x="19368" y="10385"/>
                  <a:pt x="19371" y="10354"/>
                </a:cubicBezTo>
                <a:lnTo>
                  <a:pt x="19373" y="10337"/>
                </a:lnTo>
                <a:cubicBezTo>
                  <a:pt x="19379" y="10275"/>
                  <a:pt x="19383" y="10215"/>
                  <a:pt x="19364" y="10175"/>
                </a:cubicBezTo>
                <a:cubicBezTo>
                  <a:pt x="19356" y="10159"/>
                  <a:pt x="19345" y="10147"/>
                  <a:pt x="19332" y="10140"/>
                </a:cubicBezTo>
                <a:cubicBezTo>
                  <a:pt x="19362" y="10078"/>
                  <a:pt x="19375" y="10045"/>
                  <a:pt x="19379" y="10027"/>
                </a:cubicBezTo>
                <a:cubicBezTo>
                  <a:pt x="19400" y="10022"/>
                  <a:pt x="19416" y="10010"/>
                  <a:pt x="19426" y="9990"/>
                </a:cubicBezTo>
                <a:cubicBezTo>
                  <a:pt x="19445" y="9955"/>
                  <a:pt x="19443" y="9905"/>
                  <a:pt x="19440" y="9852"/>
                </a:cubicBezTo>
                <a:lnTo>
                  <a:pt x="19439" y="9827"/>
                </a:lnTo>
                <a:cubicBezTo>
                  <a:pt x="19438" y="9791"/>
                  <a:pt x="19438" y="9754"/>
                  <a:pt x="19447" y="9722"/>
                </a:cubicBezTo>
                <a:cubicBezTo>
                  <a:pt x="19452" y="9705"/>
                  <a:pt x="19456" y="9690"/>
                  <a:pt x="19460" y="9675"/>
                </a:cubicBezTo>
                <a:cubicBezTo>
                  <a:pt x="19492" y="9564"/>
                  <a:pt x="19507" y="9509"/>
                  <a:pt x="19493" y="9368"/>
                </a:cubicBezTo>
                <a:lnTo>
                  <a:pt x="19494" y="9368"/>
                </a:lnTo>
                <a:lnTo>
                  <a:pt x="19491" y="9346"/>
                </a:lnTo>
                <a:cubicBezTo>
                  <a:pt x="19490" y="9335"/>
                  <a:pt x="19489" y="9321"/>
                  <a:pt x="19488" y="9303"/>
                </a:cubicBezTo>
                <a:cubicBezTo>
                  <a:pt x="19478" y="9179"/>
                  <a:pt x="19465" y="9055"/>
                  <a:pt x="19429" y="9027"/>
                </a:cubicBezTo>
                <a:lnTo>
                  <a:pt x="19416" y="9016"/>
                </a:lnTo>
                <a:cubicBezTo>
                  <a:pt x="19363" y="8974"/>
                  <a:pt x="19339" y="8955"/>
                  <a:pt x="19308" y="8865"/>
                </a:cubicBezTo>
                <a:cubicBezTo>
                  <a:pt x="19302" y="8846"/>
                  <a:pt x="19297" y="8819"/>
                  <a:pt x="19292" y="8790"/>
                </a:cubicBezTo>
                <a:cubicBezTo>
                  <a:pt x="19287" y="8760"/>
                  <a:pt x="19281" y="8730"/>
                  <a:pt x="19274" y="8703"/>
                </a:cubicBezTo>
                <a:lnTo>
                  <a:pt x="19272" y="8699"/>
                </a:lnTo>
                <a:lnTo>
                  <a:pt x="19256" y="8678"/>
                </a:lnTo>
                <a:cubicBezTo>
                  <a:pt x="19291" y="8694"/>
                  <a:pt x="19305" y="8743"/>
                  <a:pt x="19322" y="8803"/>
                </a:cubicBezTo>
                <a:cubicBezTo>
                  <a:pt x="19334" y="8848"/>
                  <a:pt x="19349" y="8900"/>
                  <a:pt x="19374" y="8939"/>
                </a:cubicBezTo>
                <a:lnTo>
                  <a:pt x="19385" y="8955"/>
                </a:lnTo>
                <a:lnTo>
                  <a:pt x="19394" y="8938"/>
                </a:lnTo>
                <a:cubicBezTo>
                  <a:pt x="19410" y="8909"/>
                  <a:pt x="19435" y="8889"/>
                  <a:pt x="19461" y="8868"/>
                </a:cubicBezTo>
                <a:cubicBezTo>
                  <a:pt x="19503" y="8834"/>
                  <a:pt x="19547" y="8799"/>
                  <a:pt x="19559" y="8719"/>
                </a:cubicBezTo>
                <a:cubicBezTo>
                  <a:pt x="19563" y="8686"/>
                  <a:pt x="19563" y="8657"/>
                  <a:pt x="19563" y="8630"/>
                </a:cubicBezTo>
                <a:cubicBezTo>
                  <a:pt x="19563" y="8584"/>
                  <a:pt x="19563" y="8545"/>
                  <a:pt x="19585" y="8493"/>
                </a:cubicBezTo>
                <a:cubicBezTo>
                  <a:pt x="19595" y="8473"/>
                  <a:pt x="19678" y="8367"/>
                  <a:pt x="19694" y="8363"/>
                </a:cubicBezTo>
                <a:cubicBezTo>
                  <a:pt x="19689" y="8363"/>
                  <a:pt x="19684" y="8355"/>
                  <a:pt x="19684" y="8347"/>
                </a:cubicBezTo>
                <a:lnTo>
                  <a:pt x="19698" y="8346"/>
                </a:lnTo>
                <a:lnTo>
                  <a:pt x="19711" y="8345"/>
                </a:lnTo>
                <a:lnTo>
                  <a:pt x="19711" y="8345"/>
                </a:lnTo>
                <a:cubicBezTo>
                  <a:pt x="19710" y="8294"/>
                  <a:pt x="19682" y="8259"/>
                  <a:pt x="19651" y="8247"/>
                </a:cubicBezTo>
                <a:cubicBezTo>
                  <a:pt x="19656" y="8225"/>
                  <a:pt x="19663" y="8202"/>
                  <a:pt x="19669" y="8179"/>
                </a:cubicBezTo>
                <a:cubicBezTo>
                  <a:pt x="19689" y="8109"/>
                  <a:pt x="19709" y="8037"/>
                  <a:pt x="19705" y="7970"/>
                </a:cubicBezTo>
                <a:lnTo>
                  <a:pt x="19703" y="7942"/>
                </a:lnTo>
                <a:cubicBezTo>
                  <a:pt x="19698" y="7838"/>
                  <a:pt x="19693" y="7763"/>
                  <a:pt x="19700" y="7657"/>
                </a:cubicBezTo>
                <a:lnTo>
                  <a:pt x="19701" y="7649"/>
                </a:lnTo>
                <a:cubicBezTo>
                  <a:pt x="19704" y="7603"/>
                  <a:pt x="19706" y="7560"/>
                  <a:pt x="19689" y="7512"/>
                </a:cubicBezTo>
                <a:cubicBezTo>
                  <a:pt x="19689" y="7512"/>
                  <a:pt x="19669" y="7472"/>
                  <a:pt x="19651" y="7450"/>
                </a:cubicBezTo>
                <a:cubicBezTo>
                  <a:pt x="19659" y="7432"/>
                  <a:pt x="19675" y="7424"/>
                  <a:pt x="19702" y="7424"/>
                </a:cubicBezTo>
                <a:cubicBezTo>
                  <a:pt x="19711" y="7424"/>
                  <a:pt x="19719" y="7425"/>
                  <a:pt x="19728" y="7425"/>
                </a:cubicBezTo>
                <a:cubicBezTo>
                  <a:pt x="19737" y="7426"/>
                  <a:pt x="19745" y="7427"/>
                  <a:pt x="19752" y="7427"/>
                </a:cubicBezTo>
                <a:cubicBezTo>
                  <a:pt x="19770" y="7427"/>
                  <a:pt x="19790" y="7424"/>
                  <a:pt x="19801" y="7402"/>
                </a:cubicBezTo>
                <a:cubicBezTo>
                  <a:pt x="19808" y="7387"/>
                  <a:pt x="19810" y="7367"/>
                  <a:pt x="19807" y="7343"/>
                </a:cubicBezTo>
                <a:lnTo>
                  <a:pt x="19806" y="7328"/>
                </a:lnTo>
                <a:lnTo>
                  <a:pt x="19797" y="7325"/>
                </a:lnTo>
                <a:cubicBezTo>
                  <a:pt x="19793" y="7324"/>
                  <a:pt x="19791" y="7323"/>
                  <a:pt x="19788" y="7321"/>
                </a:cubicBezTo>
                <a:cubicBezTo>
                  <a:pt x="19788" y="7321"/>
                  <a:pt x="19787" y="7321"/>
                  <a:pt x="19787" y="7321"/>
                </a:cubicBezTo>
                <a:cubicBezTo>
                  <a:pt x="19804" y="7259"/>
                  <a:pt x="19872" y="7226"/>
                  <a:pt x="19928" y="7198"/>
                </a:cubicBezTo>
                <a:cubicBezTo>
                  <a:pt x="19950" y="7188"/>
                  <a:pt x="19970" y="7178"/>
                  <a:pt x="19985" y="7168"/>
                </a:cubicBezTo>
                <a:lnTo>
                  <a:pt x="20004" y="7154"/>
                </a:lnTo>
                <a:cubicBezTo>
                  <a:pt x="20086" y="7098"/>
                  <a:pt x="20163" y="7045"/>
                  <a:pt x="20232" y="6945"/>
                </a:cubicBezTo>
                <a:cubicBezTo>
                  <a:pt x="20240" y="6933"/>
                  <a:pt x="20252" y="6920"/>
                  <a:pt x="20265" y="6905"/>
                </a:cubicBezTo>
                <a:cubicBezTo>
                  <a:pt x="20310" y="6854"/>
                  <a:pt x="20365" y="6791"/>
                  <a:pt x="20358" y="6710"/>
                </a:cubicBezTo>
                <a:cubicBezTo>
                  <a:pt x="20352" y="6634"/>
                  <a:pt x="20293" y="6634"/>
                  <a:pt x="20274" y="6634"/>
                </a:cubicBezTo>
                <a:cubicBezTo>
                  <a:pt x="20260" y="6634"/>
                  <a:pt x="20247" y="6636"/>
                  <a:pt x="20235" y="6637"/>
                </a:cubicBezTo>
                <a:cubicBezTo>
                  <a:pt x="20227" y="6638"/>
                  <a:pt x="20220" y="6639"/>
                  <a:pt x="20213" y="6639"/>
                </a:cubicBezTo>
                <a:lnTo>
                  <a:pt x="20198" y="6638"/>
                </a:lnTo>
                <a:cubicBezTo>
                  <a:pt x="20190" y="6638"/>
                  <a:pt x="20182" y="6637"/>
                  <a:pt x="20173" y="6637"/>
                </a:cubicBezTo>
                <a:cubicBezTo>
                  <a:pt x="20134" y="6637"/>
                  <a:pt x="20086" y="6647"/>
                  <a:pt x="20063" y="6717"/>
                </a:cubicBezTo>
                <a:cubicBezTo>
                  <a:pt x="20058" y="6734"/>
                  <a:pt x="20056" y="6751"/>
                  <a:pt x="20054" y="6767"/>
                </a:cubicBezTo>
                <a:cubicBezTo>
                  <a:pt x="20051" y="6788"/>
                  <a:pt x="20049" y="6805"/>
                  <a:pt x="20039" y="6819"/>
                </a:cubicBezTo>
                <a:cubicBezTo>
                  <a:pt x="20025" y="6840"/>
                  <a:pt x="20001" y="6849"/>
                  <a:pt x="19981" y="6854"/>
                </a:cubicBezTo>
                <a:cubicBezTo>
                  <a:pt x="19969" y="6857"/>
                  <a:pt x="19958" y="6860"/>
                  <a:pt x="19948" y="6862"/>
                </a:cubicBezTo>
                <a:cubicBezTo>
                  <a:pt x="19912" y="6869"/>
                  <a:pt x="19880" y="6877"/>
                  <a:pt x="19848" y="6909"/>
                </a:cubicBezTo>
                <a:cubicBezTo>
                  <a:pt x="19864" y="6888"/>
                  <a:pt x="19881" y="6869"/>
                  <a:pt x="19899" y="6850"/>
                </a:cubicBezTo>
                <a:cubicBezTo>
                  <a:pt x="19908" y="6841"/>
                  <a:pt x="19916" y="6833"/>
                  <a:pt x="19925" y="6823"/>
                </a:cubicBezTo>
                <a:cubicBezTo>
                  <a:pt x="19940" y="6806"/>
                  <a:pt x="19954" y="6786"/>
                  <a:pt x="19968" y="6767"/>
                </a:cubicBezTo>
                <a:cubicBezTo>
                  <a:pt x="19988" y="6739"/>
                  <a:pt x="20006" y="6713"/>
                  <a:pt x="20028" y="6695"/>
                </a:cubicBezTo>
                <a:cubicBezTo>
                  <a:pt x="20063" y="6666"/>
                  <a:pt x="20099" y="6649"/>
                  <a:pt x="20138" y="6631"/>
                </a:cubicBezTo>
                <a:cubicBezTo>
                  <a:pt x="20181" y="6611"/>
                  <a:pt x="20224" y="6591"/>
                  <a:pt x="20265" y="6554"/>
                </a:cubicBezTo>
                <a:lnTo>
                  <a:pt x="20275" y="6545"/>
                </a:lnTo>
                <a:cubicBezTo>
                  <a:pt x="20298" y="6523"/>
                  <a:pt x="20327" y="6497"/>
                  <a:pt x="20352" y="6497"/>
                </a:cubicBezTo>
                <a:cubicBezTo>
                  <a:pt x="20354" y="6497"/>
                  <a:pt x="20357" y="6497"/>
                  <a:pt x="20360" y="6498"/>
                </a:cubicBezTo>
                <a:lnTo>
                  <a:pt x="20360" y="6498"/>
                </a:lnTo>
                <a:cubicBezTo>
                  <a:pt x="20367" y="6499"/>
                  <a:pt x="20373" y="6504"/>
                  <a:pt x="20378" y="6511"/>
                </a:cubicBezTo>
                <a:cubicBezTo>
                  <a:pt x="20384" y="6518"/>
                  <a:pt x="20389" y="6535"/>
                  <a:pt x="20393" y="6552"/>
                </a:cubicBezTo>
                <a:cubicBezTo>
                  <a:pt x="20402" y="6584"/>
                  <a:pt x="20411" y="6619"/>
                  <a:pt x="20434" y="6626"/>
                </a:cubicBezTo>
                <a:cubicBezTo>
                  <a:pt x="20438" y="6628"/>
                  <a:pt x="20442" y="6629"/>
                  <a:pt x="20446" y="6629"/>
                </a:cubicBezTo>
                <a:cubicBezTo>
                  <a:pt x="20461" y="6629"/>
                  <a:pt x="20468" y="6618"/>
                  <a:pt x="20472" y="6609"/>
                </a:cubicBezTo>
                <a:cubicBezTo>
                  <a:pt x="20485" y="6579"/>
                  <a:pt x="20474" y="6529"/>
                  <a:pt x="20461" y="6476"/>
                </a:cubicBezTo>
                <a:cubicBezTo>
                  <a:pt x="20457" y="6458"/>
                  <a:pt x="20451" y="6432"/>
                  <a:pt x="20450" y="6420"/>
                </a:cubicBezTo>
                <a:cubicBezTo>
                  <a:pt x="20474" y="6401"/>
                  <a:pt x="20492" y="6370"/>
                  <a:pt x="20510" y="6340"/>
                </a:cubicBezTo>
                <a:cubicBezTo>
                  <a:pt x="20526" y="6313"/>
                  <a:pt x="20541" y="6288"/>
                  <a:pt x="20558" y="6272"/>
                </a:cubicBezTo>
                <a:cubicBezTo>
                  <a:pt x="20572" y="6260"/>
                  <a:pt x="20581" y="6254"/>
                  <a:pt x="20588" y="6253"/>
                </a:cubicBezTo>
                <a:lnTo>
                  <a:pt x="20589" y="6253"/>
                </a:lnTo>
                <a:cubicBezTo>
                  <a:pt x="20590" y="6252"/>
                  <a:pt x="20591" y="6252"/>
                  <a:pt x="20593" y="6252"/>
                </a:cubicBezTo>
                <a:cubicBezTo>
                  <a:pt x="20601" y="6252"/>
                  <a:pt x="20609" y="6260"/>
                  <a:pt x="20623" y="6276"/>
                </a:cubicBezTo>
                <a:cubicBezTo>
                  <a:pt x="20632" y="6285"/>
                  <a:pt x="20642" y="6296"/>
                  <a:pt x="20655" y="6308"/>
                </a:cubicBezTo>
                <a:cubicBezTo>
                  <a:pt x="20680" y="6331"/>
                  <a:pt x="20692" y="6338"/>
                  <a:pt x="20703" y="6338"/>
                </a:cubicBezTo>
                <a:cubicBezTo>
                  <a:pt x="20717" y="6338"/>
                  <a:pt x="20725" y="6326"/>
                  <a:pt x="20735" y="6312"/>
                </a:cubicBezTo>
                <a:cubicBezTo>
                  <a:pt x="20742" y="6301"/>
                  <a:pt x="20751" y="6287"/>
                  <a:pt x="20766" y="6272"/>
                </a:cubicBezTo>
                <a:cubicBezTo>
                  <a:pt x="20781" y="6257"/>
                  <a:pt x="20823" y="6249"/>
                  <a:pt x="20864" y="6243"/>
                </a:cubicBezTo>
                <a:cubicBezTo>
                  <a:pt x="20931" y="6231"/>
                  <a:pt x="21001" y="6219"/>
                  <a:pt x="21022" y="6164"/>
                </a:cubicBezTo>
                <a:cubicBezTo>
                  <a:pt x="21027" y="6151"/>
                  <a:pt x="21032" y="6129"/>
                  <a:pt x="21025" y="6099"/>
                </a:cubicBezTo>
                <a:lnTo>
                  <a:pt x="21020" y="6079"/>
                </a:lnTo>
                <a:lnTo>
                  <a:pt x="21008" y="6086"/>
                </a:lnTo>
                <a:cubicBezTo>
                  <a:pt x="21001" y="6090"/>
                  <a:pt x="20993" y="6094"/>
                  <a:pt x="20986" y="6099"/>
                </a:cubicBezTo>
                <a:cubicBezTo>
                  <a:pt x="20950" y="6119"/>
                  <a:pt x="20910" y="6143"/>
                  <a:pt x="20875" y="6143"/>
                </a:cubicBezTo>
                <a:cubicBezTo>
                  <a:pt x="20862" y="6143"/>
                  <a:pt x="20851" y="6140"/>
                  <a:pt x="20842" y="6134"/>
                </a:cubicBezTo>
                <a:cubicBezTo>
                  <a:pt x="20820" y="6122"/>
                  <a:pt x="20803" y="6095"/>
                  <a:pt x="20796" y="6064"/>
                </a:cubicBezTo>
                <a:cubicBezTo>
                  <a:pt x="20790" y="6036"/>
                  <a:pt x="20792" y="6006"/>
                  <a:pt x="20803" y="5978"/>
                </a:cubicBezTo>
                <a:cubicBezTo>
                  <a:pt x="20820" y="5933"/>
                  <a:pt x="20847" y="5928"/>
                  <a:pt x="20879" y="5922"/>
                </a:cubicBezTo>
                <a:cubicBezTo>
                  <a:pt x="20902" y="5918"/>
                  <a:pt x="20926" y="5913"/>
                  <a:pt x="20947" y="5891"/>
                </a:cubicBezTo>
                <a:cubicBezTo>
                  <a:pt x="20969" y="5869"/>
                  <a:pt x="20982" y="5832"/>
                  <a:pt x="20985" y="5784"/>
                </a:cubicBezTo>
                <a:cubicBezTo>
                  <a:pt x="20989" y="5706"/>
                  <a:pt x="20965" y="5618"/>
                  <a:pt x="20939" y="5579"/>
                </a:cubicBezTo>
                <a:cubicBezTo>
                  <a:pt x="20912" y="5539"/>
                  <a:pt x="20889" y="5518"/>
                  <a:pt x="20869" y="5518"/>
                </a:cubicBezTo>
                <a:cubicBezTo>
                  <a:pt x="20853" y="5518"/>
                  <a:pt x="20841" y="5531"/>
                  <a:pt x="20834" y="5554"/>
                </a:cubicBezTo>
                <a:cubicBezTo>
                  <a:pt x="20822" y="5593"/>
                  <a:pt x="20830" y="5655"/>
                  <a:pt x="20852" y="5712"/>
                </a:cubicBezTo>
                <a:cubicBezTo>
                  <a:pt x="20821" y="5727"/>
                  <a:pt x="20802" y="5761"/>
                  <a:pt x="20796" y="5811"/>
                </a:cubicBezTo>
                <a:cubicBezTo>
                  <a:pt x="20781" y="5787"/>
                  <a:pt x="20765" y="5766"/>
                  <a:pt x="20749" y="5745"/>
                </a:cubicBezTo>
                <a:cubicBezTo>
                  <a:pt x="20738" y="5730"/>
                  <a:pt x="20727" y="5716"/>
                  <a:pt x="20716" y="5700"/>
                </a:cubicBezTo>
                <a:cubicBezTo>
                  <a:pt x="20696" y="5672"/>
                  <a:pt x="20680" y="5640"/>
                  <a:pt x="20664" y="5607"/>
                </a:cubicBezTo>
                <a:cubicBezTo>
                  <a:pt x="20656" y="5589"/>
                  <a:pt x="20647" y="5571"/>
                  <a:pt x="20637" y="5553"/>
                </a:cubicBezTo>
                <a:cubicBezTo>
                  <a:pt x="20627" y="5534"/>
                  <a:pt x="20613" y="5517"/>
                  <a:pt x="20598" y="5498"/>
                </a:cubicBezTo>
                <a:cubicBezTo>
                  <a:pt x="20578" y="5474"/>
                  <a:pt x="20558" y="5450"/>
                  <a:pt x="20551" y="5425"/>
                </a:cubicBezTo>
                <a:cubicBezTo>
                  <a:pt x="20538" y="5381"/>
                  <a:pt x="20550" y="5350"/>
                  <a:pt x="20564" y="5311"/>
                </a:cubicBezTo>
                <a:cubicBezTo>
                  <a:pt x="20574" y="5286"/>
                  <a:pt x="20583" y="5260"/>
                  <a:pt x="20587" y="5229"/>
                </a:cubicBezTo>
                <a:cubicBezTo>
                  <a:pt x="20596" y="5147"/>
                  <a:pt x="20562" y="5058"/>
                  <a:pt x="20523" y="5013"/>
                </a:cubicBezTo>
                <a:lnTo>
                  <a:pt x="20515" y="5003"/>
                </a:lnTo>
                <a:lnTo>
                  <a:pt x="20507" y="5014"/>
                </a:lnTo>
                <a:lnTo>
                  <a:pt x="20504" y="5019"/>
                </a:lnTo>
                <a:lnTo>
                  <a:pt x="20502" y="5024"/>
                </a:lnTo>
                <a:cubicBezTo>
                  <a:pt x="20496" y="5051"/>
                  <a:pt x="20490" y="5073"/>
                  <a:pt x="20480" y="5090"/>
                </a:cubicBezTo>
                <a:cubicBezTo>
                  <a:pt x="20477" y="5073"/>
                  <a:pt x="20474" y="5057"/>
                  <a:pt x="20471" y="5041"/>
                </a:cubicBezTo>
                <a:lnTo>
                  <a:pt x="20471" y="5038"/>
                </a:lnTo>
                <a:cubicBezTo>
                  <a:pt x="20459" y="4963"/>
                  <a:pt x="20459" y="4905"/>
                  <a:pt x="20470" y="4847"/>
                </a:cubicBezTo>
                <a:lnTo>
                  <a:pt x="20470" y="4846"/>
                </a:lnTo>
                <a:cubicBezTo>
                  <a:pt x="20474" y="4826"/>
                  <a:pt x="20479" y="4806"/>
                  <a:pt x="20486" y="4784"/>
                </a:cubicBezTo>
                <a:cubicBezTo>
                  <a:pt x="20488" y="4781"/>
                  <a:pt x="20492" y="4772"/>
                  <a:pt x="20497" y="4761"/>
                </a:cubicBezTo>
                <a:cubicBezTo>
                  <a:pt x="20551" y="4649"/>
                  <a:pt x="20584" y="4563"/>
                  <a:pt x="20575" y="4511"/>
                </a:cubicBezTo>
                <a:cubicBezTo>
                  <a:pt x="20572" y="4495"/>
                  <a:pt x="20565" y="4483"/>
                  <a:pt x="20555" y="4477"/>
                </a:cubicBezTo>
                <a:cubicBezTo>
                  <a:pt x="20554" y="4476"/>
                  <a:pt x="20554" y="4472"/>
                  <a:pt x="20553" y="4471"/>
                </a:cubicBezTo>
                <a:cubicBezTo>
                  <a:pt x="20546" y="4421"/>
                  <a:pt x="20595" y="4262"/>
                  <a:pt x="20616" y="4225"/>
                </a:cubicBezTo>
                <a:cubicBezTo>
                  <a:pt x="20629" y="4203"/>
                  <a:pt x="20646" y="4191"/>
                  <a:pt x="20663" y="4178"/>
                </a:cubicBezTo>
                <a:cubicBezTo>
                  <a:pt x="20683" y="4163"/>
                  <a:pt x="20703" y="4147"/>
                  <a:pt x="20720" y="4117"/>
                </a:cubicBezTo>
                <a:cubicBezTo>
                  <a:pt x="20775" y="4021"/>
                  <a:pt x="20844" y="3950"/>
                  <a:pt x="20911" y="3881"/>
                </a:cubicBezTo>
                <a:cubicBezTo>
                  <a:pt x="20966" y="3824"/>
                  <a:pt x="21024" y="3765"/>
                  <a:pt x="21073" y="3692"/>
                </a:cubicBezTo>
                <a:cubicBezTo>
                  <a:pt x="21123" y="3617"/>
                  <a:pt x="21158" y="3535"/>
                  <a:pt x="21178" y="3448"/>
                </a:cubicBezTo>
                <a:cubicBezTo>
                  <a:pt x="21214" y="3293"/>
                  <a:pt x="21295" y="3139"/>
                  <a:pt x="21394" y="3035"/>
                </a:cubicBezTo>
                <a:cubicBezTo>
                  <a:pt x="21399" y="3031"/>
                  <a:pt x="21404" y="3027"/>
                  <a:pt x="21409" y="3022"/>
                </a:cubicBezTo>
                <a:cubicBezTo>
                  <a:pt x="21426" y="3008"/>
                  <a:pt x="21446" y="2991"/>
                  <a:pt x="21454" y="2958"/>
                </a:cubicBezTo>
                <a:cubicBezTo>
                  <a:pt x="21459" y="2937"/>
                  <a:pt x="21451" y="2886"/>
                  <a:pt x="21445" y="2859"/>
                </a:cubicBezTo>
                <a:cubicBezTo>
                  <a:pt x="21453" y="2848"/>
                  <a:pt x="21459" y="2847"/>
                  <a:pt x="21463" y="2847"/>
                </a:cubicBezTo>
                <a:cubicBezTo>
                  <a:pt x="21476" y="2847"/>
                  <a:pt x="21492" y="2865"/>
                  <a:pt x="21507" y="2882"/>
                </a:cubicBezTo>
                <a:cubicBezTo>
                  <a:pt x="21526" y="2904"/>
                  <a:pt x="21545" y="2926"/>
                  <a:pt x="21567" y="2926"/>
                </a:cubicBezTo>
                <a:cubicBezTo>
                  <a:pt x="21571" y="2926"/>
                  <a:pt x="21575" y="2925"/>
                  <a:pt x="21579" y="2923"/>
                </a:cubicBezTo>
                <a:lnTo>
                  <a:pt x="21589" y="2919"/>
                </a:lnTo>
                <a:lnTo>
                  <a:pt x="21589" y="2903"/>
                </a:lnTo>
                <a:cubicBezTo>
                  <a:pt x="21592" y="2798"/>
                  <a:pt x="21564" y="2770"/>
                  <a:pt x="21534" y="274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Gill Sans"/>
            </a:endParaRPr>
          </a:p>
        </p:txBody>
      </p:sp>
      <p:sp>
        <p:nvSpPr>
          <p:cNvPr id="7" name="Kształt">
            <a:extLst>
              <a:ext uri="{FF2B5EF4-FFF2-40B4-BE49-F238E27FC236}">
                <a16:creationId xmlns:a16="http://schemas.microsoft.com/office/drawing/2014/main" id="{A2144942-D1B7-4AC0-8DFD-63CDB81323BC}"/>
              </a:ext>
            </a:extLst>
          </p:cNvPr>
          <p:cNvSpPr>
            <a:spLocks noChangeAspect="1"/>
          </p:cNvSpPr>
          <p:nvPr/>
        </p:nvSpPr>
        <p:spPr>
          <a:xfrm>
            <a:off x="1106093" y="4839989"/>
            <a:ext cx="1234520" cy="901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25" h="21600" extrusionOk="0">
                <a:moveTo>
                  <a:pt x="5477" y="21600"/>
                </a:moveTo>
                <a:cubicBezTo>
                  <a:pt x="5127" y="21600"/>
                  <a:pt x="4803" y="21358"/>
                  <a:pt x="4539" y="20903"/>
                </a:cubicBezTo>
                <a:cubicBezTo>
                  <a:pt x="4496" y="20828"/>
                  <a:pt x="4446" y="20750"/>
                  <a:pt x="4394" y="20668"/>
                </a:cubicBezTo>
                <a:cubicBezTo>
                  <a:pt x="4227" y="20407"/>
                  <a:pt x="4037" y="20111"/>
                  <a:pt x="3971" y="19779"/>
                </a:cubicBezTo>
                <a:cubicBezTo>
                  <a:pt x="3941" y="19634"/>
                  <a:pt x="3938" y="19502"/>
                  <a:pt x="3936" y="19386"/>
                </a:cubicBezTo>
                <a:cubicBezTo>
                  <a:pt x="3932" y="19183"/>
                  <a:pt x="3926" y="19108"/>
                  <a:pt x="3837" y="19011"/>
                </a:cubicBezTo>
                <a:cubicBezTo>
                  <a:pt x="3742" y="18951"/>
                  <a:pt x="3629" y="18850"/>
                  <a:pt x="3521" y="18752"/>
                </a:cubicBezTo>
                <a:cubicBezTo>
                  <a:pt x="3325" y="18574"/>
                  <a:pt x="3169" y="18434"/>
                  <a:pt x="2928" y="18382"/>
                </a:cubicBezTo>
                <a:cubicBezTo>
                  <a:pt x="2825" y="18359"/>
                  <a:pt x="2725" y="18346"/>
                  <a:pt x="2630" y="18346"/>
                </a:cubicBezTo>
                <a:cubicBezTo>
                  <a:pt x="2584" y="18346"/>
                  <a:pt x="2540" y="18349"/>
                  <a:pt x="2496" y="18356"/>
                </a:cubicBezTo>
                <a:lnTo>
                  <a:pt x="2147" y="18413"/>
                </a:lnTo>
                <a:lnTo>
                  <a:pt x="2259" y="17981"/>
                </a:lnTo>
                <a:cubicBezTo>
                  <a:pt x="2288" y="17869"/>
                  <a:pt x="2273" y="17725"/>
                  <a:pt x="2255" y="17559"/>
                </a:cubicBezTo>
                <a:cubicBezTo>
                  <a:pt x="2244" y="17451"/>
                  <a:pt x="2232" y="17341"/>
                  <a:pt x="2230" y="17229"/>
                </a:cubicBezTo>
                <a:cubicBezTo>
                  <a:pt x="2209" y="16411"/>
                  <a:pt x="2398" y="16174"/>
                  <a:pt x="2867" y="15795"/>
                </a:cubicBezTo>
                <a:cubicBezTo>
                  <a:pt x="2905" y="15765"/>
                  <a:pt x="2952" y="15736"/>
                  <a:pt x="3001" y="15706"/>
                </a:cubicBezTo>
                <a:cubicBezTo>
                  <a:pt x="3056" y="15673"/>
                  <a:pt x="3158" y="15610"/>
                  <a:pt x="3179" y="15571"/>
                </a:cubicBezTo>
                <a:cubicBezTo>
                  <a:pt x="3163" y="15567"/>
                  <a:pt x="3069" y="15460"/>
                  <a:pt x="3014" y="15397"/>
                </a:cubicBezTo>
                <a:cubicBezTo>
                  <a:pt x="2899" y="15267"/>
                  <a:pt x="2769" y="15120"/>
                  <a:pt x="2715" y="14914"/>
                </a:cubicBezTo>
                <a:cubicBezTo>
                  <a:pt x="2541" y="14247"/>
                  <a:pt x="2776" y="13832"/>
                  <a:pt x="3001" y="13545"/>
                </a:cubicBezTo>
                <a:cubicBezTo>
                  <a:pt x="3150" y="13354"/>
                  <a:pt x="3299" y="13084"/>
                  <a:pt x="3232" y="12951"/>
                </a:cubicBezTo>
                <a:cubicBezTo>
                  <a:pt x="3208" y="12904"/>
                  <a:pt x="3144" y="12860"/>
                  <a:pt x="3077" y="12814"/>
                </a:cubicBezTo>
                <a:cubicBezTo>
                  <a:pt x="2968" y="12739"/>
                  <a:pt x="2832" y="12646"/>
                  <a:pt x="2751" y="12457"/>
                </a:cubicBezTo>
                <a:cubicBezTo>
                  <a:pt x="2701" y="12338"/>
                  <a:pt x="2679" y="12223"/>
                  <a:pt x="2662" y="12130"/>
                </a:cubicBezTo>
                <a:cubicBezTo>
                  <a:pt x="2643" y="12029"/>
                  <a:pt x="2631" y="11970"/>
                  <a:pt x="2601" y="11922"/>
                </a:cubicBezTo>
                <a:cubicBezTo>
                  <a:pt x="2587" y="11898"/>
                  <a:pt x="2556" y="11867"/>
                  <a:pt x="2526" y="11837"/>
                </a:cubicBezTo>
                <a:cubicBezTo>
                  <a:pt x="2478" y="11789"/>
                  <a:pt x="2432" y="11740"/>
                  <a:pt x="2394" y="11684"/>
                </a:cubicBezTo>
                <a:lnTo>
                  <a:pt x="2191" y="11385"/>
                </a:lnTo>
                <a:lnTo>
                  <a:pt x="2474" y="11231"/>
                </a:lnTo>
                <a:cubicBezTo>
                  <a:pt x="2710" y="11103"/>
                  <a:pt x="3069" y="11054"/>
                  <a:pt x="3342" y="11049"/>
                </a:cubicBezTo>
                <a:cubicBezTo>
                  <a:pt x="3554" y="10581"/>
                  <a:pt x="3537" y="10431"/>
                  <a:pt x="3537" y="10430"/>
                </a:cubicBezTo>
                <a:cubicBezTo>
                  <a:pt x="3479" y="10405"/>
                  <a:pt x="3335" y="10283"/>
                  <a:pt x="3350" y="10018"/>
                </a:cubicBezTo>
                <a:cubicBezTo>
                  <a:pt x="3362" y="9768"/>
                  <a:pt x="3525" y="9627"/>
                  <a:pt x="3656" y="9513"/>
                </a:cubicBezTo>
                <a:cubicBezTo>
                  <a:pt x="3694" y="9479"/>
                  <a:pt x="3760" y="9422"/>
                  <a:pt x="3775" y="9396"/>
                </a:cubicBezTo>
                <a:cubicBezTo>
                  <a:pt x="3809" y="9307"/>
                  <a:pt x="3796" y="9142"/>
                  <a:pt x="3784" y="8982"/>
                </a:cubicBezTo>
                <a:cubicBezTo>
                  <a:pt x="3778" y="8915"/>
                  <a:pt x="3762" y="8627"/>
                  <a:pt x="3755" y="8542"/>
                </a:cubicBezTo>
                <a:cubicBezTo>
                  <a:pt x="3727" y="8176"/>
                  <a:pt x="3692" y="7719"/>
                  <a:pt x="3914" y="7362"/>
                </a:cubicBezTo>
                <a:cubicBezTo>
                  <a:pt x="4024" y="7186"/>
                  <a:pt x="4171" y="7037"/>
                  <a:pt x="4314" y="6894"/>
                </a:cubicBezTo>
                <a:cubicBezTo>
                  <a:pt x="4375" y="6833"/>
                  <a:pt x="4434" y="6774"/>
                  <a:pt x="4487" y="6714"/>
                </a:cubicBezTo>
                <a:cubicBezTo>
                  <a:pt x="4535" y="6660"/>
                  <a:pt x="4615" y="6595"/>
                  <a:pt x="4703" y="6525"/>
                </a:cubicBezTo>
                <a:cubicBezTo>
                  <a:pt x="4771" y="6471"/>
                  <a:pt x="4892" y="6375"/>
                  <a:pt x="4938" y="6318"/>
                </a:cubicBezTo>
                <a:cubicBezTo>
                  <a:pt x="4932" y="6321"/>
                  <a:pt x="4923" y="6322"/>
                  <a:pt x="4914" y="6322"/>
                </a:cubicBezTo>
                <a:cubicBezTo>
                  <a:pt x="4881" y="6322"/>
                  <a:pt x="4834" y="6307"/>
                  <a:pt x="4806" y="6298"/>
                </a:cubicBezTo>
                <a:lnTo>
                  <a:pt x="4712" y="6266"/>
                </a:lnTo>
                <a:cubicBezTo>
                  <a:pt x="4438" y="6153"/>
                  <a:pt x="4351" y="6011"/>
                  <a:pt x="4369" y="5699"/>
                </a:cubicBezTo>
                <a:cubicBezTo>
                  <a:pt x="4371" y="5657"/>
                  <a:pt x="4375" y="5604"/>
                  <a:pt x="4371" y="5535"/>
                </a:cubicBezTo>
                <a:cubicBezTo>
                  <a:pt x="4366" y="5451"/>
                  <a:pt x="4358" y="5325"/>
                  <a:pt x="4110" y="5325"/>
                </a:cubicBezTo>
                <a:cubicBezTo>
                  <a:pt x="3899" y="5325"/>
                  <a:pt x="3622" y="5430"/>
                  <a:pt x="3440" y="5534"/>
                </a:cubicBezTo>
                <a:cubicBezTo>
                  <a:pt x="3329" y="5599"/>
                  <a:pt x="3229" y="5630"/>
                  <a:pt x="3129" y="5630"/>
                </a:cubicBezTo>
                <a:cubicBezTo>
                  <a:pt x="3039" y="5630"/>
                  <a:pt x="2962" y="5605"/>
                  <a:pt x="2888" y="5582"/>
                </a:cubicBezTo>
                <a:cubicBezTo>
                  <a:pt x="2843" y="5567"/>
                  <a:pt x="2793" y="5551"/>
                  <a:pt x="2732" y="5539"/>
                </a:cubicBezTo>
                <a:cubicBezTo>
                  <a:pt x="2726" y="5538"/>
                  <a:pt x="2720" y="5538"/>
                  <a:pt x="2714" y="5538"/>
                </a:cubicBezTo>
                <a:cubicBezTo>
                  <a:pt x="2603" y="5538"/>
                  <a:pt x="2525" y="5573"/>
                  <a:pt x="2436" y="5613"/>
                </a:cubicBezTo>
                <a:cubicBezTo>
                  <a:pt x="2325" y="5662"/>
                  <a:pt x="2200" y="5718"/>
                  <a:pt x="2058" y="5718"/>
                </a:cubicBezTo>
                <a:cubicBezTo>
                  <a:pt x="1878" y="5716"/>
                  <a:pt x="1771" y="5622"/>
                  <a:pt x="1712" y="5544"/>
                </a:cubicBezTo>
                <a:cubicBezTo>
                  <a:pt x="1593" y="5385"/>
                  <a:pt x="1568" y="5168"/>
                  <a:pt x="1565" y="4965"/>
                </a:cubicBezTo>
                <a:cubicBezTo>
                  <a:pt x="1329" y="5034"/>
                  <a:pt x="1124" y="5232"/>
                  <a:pt x="925" y="5426"/>
                </a:cubicBezTo>
                <a:lnTo>
                  <a:pt x="438" y="5882"/>
                </a:lnTo>
                <a:lnTo>
                  <a:pt x="401" y="5232"/>
                </a:lnTo>
                <a:cubicBezTo>
                  <a:pt x="381" y="4943"/>
                  <a:pt x="364" y="4693"/>
                  <a:pt x="567" y="4349"/>
                </a:cubicBezTo>
                <a:cubicBezTo>
                  <a:pt x="738" y="4057"/>
                  <a:pt x="685" y="3924"/>
                  <a:pt x="456" y="3462"/>
                </a:cubicBezTo>
                <a:lnTo>
                  <a:pt x="346" y="3247"/>
                </a:lnTo>
                <a:cubicBezTo>
                  <a:pt x="144" y="2863"/>
                  <a:pt x="-161" y="2283"/>
                  <a:pt x="101" y="1747"/>
                </a:cubicBezTo>
                <a:cubicBezTo>
                  <a:pt x="303" y="1331"/>
                  <a:pt x="691" y="1079"/>
                  <a:pt x="1140" y="1073"/>
                </a:cubicBezTo>
                <a:cubicBezTo>
                  <a:pt x="1140" y="1073"/>
                  <a:pt x="1141" y="1073"/>
                  <a:pt x="1141" y="1073"/>
                </a:cubicBezTo>
                <a:cubicBezTo>
                  <a:pt x="1203" y="1073"/>
                  <a:pt x="1260" y="1078"/>
                  <a:pt x="1321" y="1084"/>
                </a:cubicBezTo>
                <a:cubicBezTo>
                  <a:pt x="1381" y="1089"/>
                  <a:pt x="1444" y="1096"/>
                  <a:pt x="1507" y="1096"/>
                </a:cubicBezTo>
                <a:cubicBezTo>
                  <a:pt x="1630" y="1096"/>
                  <a:pt x="1706" y="1070"/>
                  <a:pt x="1733" y="1020"/>
                </a:cubicBezTo>
                <a:cubicBezTo>
                  <a:pt x="1755" y="877"/>
                  <a:pt x="1773" y="766"/>
                  <a:pt x="1830" y="662"/>
                </a:cubicBezTo>
                <a:cubicBezTo>
                  <a:pt x="1938" y="461"/>
                  <a:pt x="2118" y="327"/>
                  <a:pt x="2237" y="238"/>
                </a:cubicBezTo>
                <a:cubicBezTo>
                  <a:pt x="2445" y="80"/>
                  <a:pt x="2662" y="0"/>
                  <a:pt x="2879" y="0"/>
                </a:cubicBezTo>
                <a:cubicBezTo>
                  <a:pt x="3005" y="0"/>
                  <a:pt x="3133" y="27"/>
                  <a:pt x="3262" y="80"/>
                </a:cubicBezTo>
                <a:cubicBezTo>
                  <a:pt x="3404" y="138"/>
                  <a:pt x="3505" y="237"/>
                  <a:pt x="3595" y="323"/>
                </a:cubicBezTo>
                <a:cubicBezTo>
                  <a:pt x="3652" y="379"/>
                  <a:pt x="3702" y="427"/>
                  <a:pt x="3756" y="458"/>
                </a:cubicBezTo>
                <a:cubicBezTo>
                  <a:pt x="3787" y="476"/>
                  <a:pt x="3837" y="485"/>
                  <a:pt x="3903" y="485"/>
                </a:cubicBezTo>
                <a:cubicBezTo>
                  <a:pt x="3962" y="485"/>
                  <a:pt x="4023" y="478"/>
                  <a:pt x="4082" y="472"/>
                </a:cubicBezTo>
                <a:cubicBezTo>
                  <a:pt x="4136" y="466"/>
                  <a:pt x="4188" y="461"/>
                  <a:pt x="4237" y="459"/>
                </a:cubicBezTo>
                <a:lnTo>
                  <a:pt x="4549" y="451"/>
                </a:lnTo>
                <a:cubicBezTo>
                  <a:pt x="4746" y="446"/>
                  <a:pt x="4942" y="440"/>
                  <a:pt x="5138" y="440"/>
                </a:cubicBezTo>
                <a:cubicBezTo>
                  <a:pt x="5278" y="440"/>
                  <a:pt x="5419" y="443"/>
                  <a:pt x="5560" y="450"/>
                </a:cubicBezTo>
                <a:lnTo>
                  <a:pt x="5893" y="466"/>
                </a:lnTo>
                <a:cubicBezTo>
                  <a:pt x="6281" y="483"/>
                  <a:pt x="6682" y="500"/>
                  <a:pt x="7079" y="577"/>
                </a:cubicBezTo>
                <a:cubicBezTo>
                  <a:pt x="7273" y="615"/>
                  <a:pt x="7457" y="680"/>
                  <a:pt x="7638" y="744"/>
                </a:cubicBezTo>
                <a:cubicBezTo>
                  <a:pt x="7875" y="828"/>
                  <a:pt x="8098" y="907"/>
                  <a:pt x="8332" y="916"/>
                </a:cubicBezTo>
                <a:cubicBezTo>
                  <a:pt x="8333" y="916"/>
                  <a:pt x="8334" y="916"/>
                  <a:pt x="8334" y="916"/>
                </a:cubicBezTo>
                <a:cubicBezTo>
                  <a:pt x="8540" y="916"/>
                  <a:pt x="8740" y="859"/>
                  <a:pt x="8952" y="799"/>
                </a:cubicBezTo>
                <a:cubicBezTo>
                  <a:pt x="9182" y="734"/>
                  <a:pt x="9420" y="667"/>
                  <a:pt x="9654" y="667"/>
                </a:cubicBezTo>
                <a:cubicBezTo>
                  <a:pt x="9804" y="667"/>
                  <a:pt x="9937" y="694"/>
                  <a:pt x="10060" y="750"/>
                </a:cubicBezTo>
                <a:lnTo>
                  <a:pt x="10184" y="809"/>
                </a:lnTo>
                <a:cubicBezTo>
                  <a:pt x="10311" y="870"/>
                  <a:pt x="10394" y="911"/>
                  <a:pt x="10506" y="911"/>
                </a:cubicBezTo>
                <a:cubicBezTo>
                  <a:pt x="10538" y="911"/>
                  <a:pt x="10574" y="908"/>
                  <a:pt x="10613" y="900"/>
                </a:cubicBezTo>
                <a:lnTo>
                  <a:pt x="10748" y="871"/>
                </a:lnTo>
                <a:cubicBezTo>
                  <a:pt x="10870" y="843"/>
                  <a:pt x="10983" y="819"/>
                  <a:pt x="11098" y="819"/>
                </a:cubicBezTo>
                <a:cubicBezTo>
                  <a:pt x="11235" y="819"/>
                  <a:pt x="11363" y="853"/>
                  <a:pt x="11489" y="922"/>
                </a:cubicBezTo>
                <a:cubicBezTo>
                  <a:pt x="11561" y="961"/>
                  <a:pt x="11629" y="1005"/>
                  <a:pt x="11695" y="1049"/>
                </a:cubicBezTo>
                <a:cubicBezTo>
                  <a:pt x="11822" y="1133"/>
                  <a:pt x="11931" y="1205"/>
                  <a:pt x="12055" y="1222"/>
                </a:cubicBezTo>
                <a:cubicBezTo>
                  <a:pt x="12063" y="1222"/>
                  <a:pt x="12071" y="1222"/>
                  <a:pt x="12078" y="1222"/>
                </a:cubicBezTo>
                <a:cubicBezTo>
                  <a:pt x="12215" y="1222"/>
                  <a:pt x="12310" y="1198"/>
                  <a:pt x="12405" y="1175"/>
                </a:cubicBezTo>
                <a:cubicBezTo>
                  <a:pt x="12531" y="1144"/>
                  <a:pt x="12656" y="1116"/>
                  <a:pt x="12775" y="1116"/>
                </a:cubicBezTo>
                <a:cubicBezTo>
                  <a:pt x="13040" y="1116"/>
                  <a:pt x="13245" y="1249"/>
                  <a:pt x="13401" y="1522"/>
                </a:cubicBezTo>
                <a:cubicBezTo>
                  <a:pt x="13467" y="1640"/>
                  <a:pt x="13497" y="1760"/>
                  <a:pt x="13521" y="1856"/>
                </a:cubicBezTo>
                <a:cubicBezTo>
                  <a:pt x="13548" y="1961"/>
                  <a:pt x="13559" y="1995"/>
                  <a:pt x="13580" y="2011"/>
                </a:cubicBezTo>
                <a:cubicBezTo>
                  <a:pt x="13682" y="2094"/>
                  <a:pt x="13840" y="2105"/>
                  <a:pt x="13982" y="2105"/>
                </a:cubicBezTo>
                <a:lnTo>
                  <a:pt x="14196" y="2102"/>
                </a:lnTo>
                <a:cubicBezTo>
                  <a:pt x="14435" y="2102"/>
                  <a:pt x="14507" y="2164"/>
                  <a:pt x="14638" y="2329"/>
                </a:cubicBezTo>
                <a:lnTo>
                  <a:pt x="14713" y="2420"/>
                </a:lnTo>
                <a:cubicBezTo>
                  <a:pt x="14814" y="2540"/>
                  <a:pt x="15002" y="2584"/>
                  <a:pt x="15183" y="2627"/>
                </a:cubicBezTo>
                <a:cubicBezTo>
                  <a:pt x="15252" y="2644"/>
                  <a:pt x="15319" y="2660"/>
                  <a:pt x="15381" y="2679"/>
                </a:cubicBezTo>
                <a:cubicBezTo>
                  <a:pt x="15677" y="2773"/>
                  <a:pt x="15956" y="2793"/>
                  <a:pt x="16252" y="2814"/>
                </a:cubicBezTo>
                <a:cubicBezTo>
                  <a:pt x="16382" y="2823"/>
                  <a:pt x="16513" y="2833"/>
                  <a:pt x="16646" y="2849"/>
                </a:cubicBezTo>
                <a:lnTo>
                  <a:pt x="16646" y="2706"/>
                </a:lnTo>
                <a:lnTo>
                  <a:pt x="16866" y="2705"/>
                </a:lnTo>
                <a:lnTo>
                  <a:pt x="16959" y="2449"/>
                </a:lnTo>
                <a:cubicBezTo>
                  <a:pt x="17029" y="2482"/>
                  <a:pt x="17301" y="2553"/>
                  <a:pt x="17456" y="2594"/>
                </a:cubicBezTo>
                <a:lnTo>
                  <a:pt x="17583" y="2630"/>
                </a:lnTo>
                <a:cubicBezTo>
                  <a:pt x="17951" y="2738"/>
                  <a:pt x="18304" y="2919"/>
                  <a:pt x="18626" y="3165"/>
                </a:cubicBezTo>
                <a:cubicBezTo>
                  <a:pt x="18674" y="3202"/>
                  <a:pt x="18720" y="3242"/>
                  <a:pt x="18765" y="3282"/>
                </a:cubicBezTo>
                <a:cubicBezTo>
                  <a:pt x="18846" y="3353"/>
                  <a:pt x="18916" y="3415"/>
                  <a:pt x="18986" y="3437"/>
                </a:cubicBezTo>
                <a:cubicBezTo>
                  <a:pt x="19053" y="3458"/>
                  <a:pt x="19127" y="3461"/>
                  <a:pt x="19205" y="3464"/>
                </a:cubicBezTo>
                <a:cubicBezTo>
                  <a:pt x="19335" y="3470"/>
                  <a:pt x="19482" y="3476"/>
                  <a:pt x="19641" y="3562"/>
                </a:cubicBezTo>
                <a:cubicBezTo>
                  <a:pt x="19808" y="3654"/>
                  <a:pt x="19950" y="3698"/>
                  <a:pt x="20079" y="3698"/>
                </a:cubicBezTo>
                <a:cubicBezTo>
                  <a:pt x="20130" y="3698"/>
                  <a:pt x="20179" y="3691"/>
                  <a:pt x="20225" y="3676"/>
                </a:cubicBezTo>
                <a:cubicBezTo>
                  <a:pt x="20277" y="3660"/>
                  <a:pt x="20329" y="3633"/>
                  <a:pt x="20381" y="3607"/>
                </a:cubicBezTo>
                <a:cubicBezTo>
                  <a:pt x="20493" y="3552"/>
                  <a:pt x="20619" y="3489"/>
                  <a:pt x="20763" y="3489"/>
                </a:cubicBezTo>
                <a:cubicBezTo>
                  <a:pt x="20862" y="3489"/>
                  <a:pt x="20957" y="3520"/>
                  <a:pt x="21045" y="3580"/>
                </a:cubicBezTo>
                <a:cubicBezTo>
                  <a:pt x="21082" y="3601"/>
                  <a:pt x="21123" y="3635"/>
                  <a:pt x="21165" y="3678"/>
                </a:cubicBezTo>
                <a:cubicBezTo>
                  <a:pt x="21439" y="3963"/>
                  <a:pt x="21293" y="4324"/>
                  <a:pt x="21222" y="4498"/>
                </a:cubicBezTo>
                <a:lnTo>
                  <a:pt x="21180" y="4606"/>
                </a:lnTo>
                <a:cubicBezTo>
                  <a:pt x="21155" y="4677"/>
                  <a:pt x="21166" y="4735"/>
                  <a:pt x="21204" y="4880"/>
                </a:cubicBezTo>
                <a:cubicBezTo>
                  <a:pt x="21242" y="5026"/>
                  <a:pt x="21294" y="5226"/>
                  <a:pt x="21241" y="5457"/>
                </a:cubicBezTo>
                <a:cubicBezTo>
                  <a:pt x="21166" y="5787"/>
                  <a:pt x="20891" y="5964"/>
                  <a:pt x="20669" y="6105"/>
                </a:cubicBezTo>
                <a:cubicBezTo>
                  <a:pt x="20609" y="6144"/>
                  <a:pt x="20552" y="6180"/>
                  <a:pt x="20509" y="6215"/>
                </a:cubicBezTo>
                <a:cubicBezTo>
                  <a:pt x="20351" y="6343"/>
                  <a:pt x="20191" y="6449"/>
                  <a:pt x="20031" y="6555"/>
                </a:cubicBezTo>
                <a:lnTo>
                  <a:pt x="19799" y="6710"/>
                </a:lnTo>
                <a:cubicBezTo>
                  <a:pt x="19715" y="6769"/>
                  <a:pt x="19644" y="6847"/>
                  <a:pt x="19573" y="6923"/>
                </a:cubicBezTo>
                <a:cubicBezTo>
                  <a:pt x="19474" y="7028"/>
                  <a:pt x="19372" y="7137"/>
                  <a:pt x="19243" y="7218"/>
                </a:cubicBezTo>
                <a:cubicBezTo>
                  <a:pt x="19034" y="7347"/>
                  <a:pt x="18816" y="7373"/>
                  <a:pt x="18605" y="7398"/>
                </a:cubicBezTo>
                <a:cubicBezTo>
                  <a:pt x="18492" y="7412"/>
                  <a:pt x="18379" y="7425"/>
                  <a:pt x="18273" y="7458"/>
                </a:cubicBezTo>
                <a:cubicBezTo>
                  <a:pt x="17538" y="7685"/>
                  <a:pt x="17119" y="7999"/>
                  <a:pt x="17085" y="8191"/>
                </a:cubicBezTo>
                <a:cubicBezTo>
                  <a:pt x="17071" y="8275"/>
                  <a:pt x="17067" y="8346"/>
                  <a:pt x="17063" y="8408"/>
                </a:cubicBezTo>
                <a:cubicBezTo>
                  <a:pt x="17049" y="8643"/>
                  <a:pt x="17021" y="8843"/>
                  <a:pt x="16797" y="9082"/>
                </a:cubicBezTo>
                <a:cubicBezTo>
                  <a:pt x="16375" y="9534"/>
                  <a:pt x="15893" y="10220"/>
                  <a:pt x="15508" y="10920"/>
                </a:cubicBezTo>
                <a:cubicBezTo>
                  <a:pt x="15310" y="11276"/>
                  <a:pt x="15009" y="11979"/>
                  <a:pt x="15205" y="12679"/>
                </a:cubicBezTo>
                <a:cubicBezTo>
                  <a:pt x="15252" y="12846"/>
                  <a:pt x="15373" y="13101"/>
                  <a:pt x="15471" y="13199"/>
                </a:cubicBezTo>
                <a:cubicBezTo>
                  <a:pt x="15487" y="13214"/>
                  <a:pt x="15544" y="13243"/>
                  <a:pt x="15582" y="13263"/>
                </a:cubicBezTo>
                <a:cubicBezTo>
                  <a:pt x="15731" y="13337"/>
                  <a:pt x="16041" y="13492"/>
                  <a:pt x="16002" y="13927"/>
                </a:cubicBezTo>
                <a:cubicBezTo>
                  <a:pt x="15964" y="14353"/>
                  <a:pt x="15590" y="14497"/>
                  <a:pt x="15342" y="14593"/>
                </a:cubicBezTo>
                <a:cubicBezTo>
                  <a:pt x="15273" y="14620"/>
                  <a:pt x="15208" y="14642"/>
                  <a:pt x="15167" y="14670"/>
                </a:cubicBezTo>
                <a:cubicBezTo>
                  <a:pt x="14800" y="14916"/>
                  <a:pt x="14510" y="15357"/>
                  <a:pt x="14307" y="15979"/>
                </a:cubicBezTo>
                <a:cubicBezTo>
                  <a:pt x="14211" y="16280"/>
                  <a:pt x="14191" y="16599"/>
                  <a:pt x="14191" y="16986"/>
                </a:cubicBezTo>
                <a:lnTo>
                  <a:pt x="14191" y="17235"/>
                </a:lnTo>
                <a:lnTo>
                  <a:pt x="13688" y="17332"/>
                </a:lnTo>
                <a:cubicBezTo>
                  <a:pt x="13537" y="17363"/>
                  <a:pt x="13386" y="17394"/>
                  <a:pt x="13229" y="17419"/>
                </a:cubicBezTo>
                <a:cubicBezTo>
                  <a:pt x="12849" y="17478"/>
                  <a:pt x="12421" y="17894"/>
                  <a:pt x="12295" y="18327"/>
                </a:cubicBezTo>
                <a:cubicBezTo>
                  <a:pt x="12268" y="18417"/>
                  <a:pt x="12253" y="18517"/>
                  <a:pt x="12237" y="18618"/>
                </a:cubicBezTo>
                <a:cubicBezTo>
                  <a:pt x="12199" y="18852"/>
                  <a:pt x="12156" y="19117"/>
                  <a:pt x="12011" y="19335"/>
                </a:cubicBezTo>
                <a:cubicBezTo>
                  <a:pt x="11888" y="19519"/>
                  <a:pt x="11747" y="19612"/>
                  <a:pt x="11590" y="19612"/>
                </a:cubicBezTo>
                <a:cubicBezTo>
                  <a:pt x="11451" y="19612"/>
                  <a:pt x="11330" y="19537"/>
                  <a:pt x="11224" y="19471"/>
                </a:cubicBezTo>
                <a:cubicBezTo>
                  <a:pt x="11148" y="19424"/>
                  <a:pt x="11077" y="19381"/>
                  <a:pt x="11015" y="19372"/>
                </a:cubicBezTo>
                <a:cubicBezTo>
                  <a:pt x="11013" y="19372"/>
                  <a:pt x="11012" y="19372"/>
                  <a:pt x="11011" y="19372"/>
                </a:cubicBezTo>
                <a:cubicBezTo>
                  <a:pt x="10945" y="19372"/>
                  <a:pt x="10897" y="19416"/>
                  <a:pt x="10818" y="19493"/>
                </a:cubicBezTo>
                <a:cubicBezTo>
                  <a:pt x="10728" y="19581"/>
                  <a:pt x="10616" y="19690"/>
                  <a:pt x="10460" y="19722"/>
                </a:cubicBezTo>
                <a:cubicBezTo>
                  <a:pt x="10413" y="19732"/>
                  <a:pt x="10367" y="19736"/>
                  <a:pt x="10320" y="19736"/>
                </a:cubicBezTo>
                <a:cubicBezTo>
                  <a:pt x="10188" y="19736"/>
                  <a:pt x="10068" y="19702"/>
                  <a:pt x="9952" y="19669"/>
                </a:cubicBezTo>
                <a:cubicBezTo>
                  <a:pt x="9874" y="19647"/>
                  <a:pt x="9797" y="19625"/>
                  <a:pt x="9720" y="19618"/>
                </a:cubicBezTo>
                <a:lnTo>
                  <a:pt x="9491" y="19595"/>
                </a:lnTo>
                <a:cubicBezTo>
                  <a:pt x="9248" y="19570"/>
                  <a:pt x="9005" y="19545"/>
                  <a:pt x="8762" y="19545"/>
                </a:cubicBezTo>
                <a:cubicBezTo>
                  <a:pt x="8622" y="19545"/>
                  <a:pt x="8482" y="19554"/>
                  <a:pt x="8342" y="19576"/>
                </a:cubicBezTo>
                <a:cubicBezTo>
                  <a:pt x="8004" y="19629"/>
                  <a:pt x="7687" y="19816"/>
                  <a:pt x="7351" y="20014"/>
                </a:cubicBezTo>
                <a:lnTo>
                  <a:pt x="7063" y="20180"/>
                </a:lnTo>
                <a:cubicBezTo>
                  <a:pt x="6979" y="20227"/>
                  <a:pt x="6886" y="20265"/>
                  <a:pt x="6793" y="20303"/>
                </a:cubicBezTo>
                <a:cubicBezTo>
                  <a:pt x="6649" y="20361"/>
                  <a:pt x="6514" y="20416"/>
                  <a:pt x="6420" y="20510"/>
                </a:cubicBezTo>
                <a:cubicBezTo>
                  <a:pt x="6339" y="20592"/>
                  <a:pt x="6289" y="20725"/>
                  <a:pt x="6231" y="20879"/>
                </a:cubicBezTo>
                <a:cubicBezTo>
                  <a:pt x="6119" y="21181"/>
                  <a:pt x="5964" y="21595"/>
                  <a:pt x="5484" y="21600"/>
                </a:cubicBezTo>
                <a:lnTo>
                  <a:pt x="5477" y="21600"/>
                </a:lnTo>
                <a:close/>
              </a:path>
            </a:pathLst>
          </a:custGeom>
          <a:solidFill>
            <a:srgbClr val="D9D9D9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F867300-A90E-4E84-979C-63580BF69FAF}"/>
              </a:ext>
            </a:extLst>
          </p:cNvPr>
          <p:cNvSpPr txBox="1"/>
          <p:nvPr/>
        </p:nvSpPr>
        <p:spPr>
          <a:xfrm>
            <a:off x="683132" y="4244826"/>
            <a:ext cx="276774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kumimoji="0" lang="pl-PL" sz="1800" b="0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Data from the Mayo </a:t>
            </a:r>
            <a:r>
              <a:rPr kumimoji="0" lang="pl-PL" sz="1800" b="0" i="0" u="none" strike="noStrike" cap="none" spc="36" normalizeH="0" baseline="0" dirty="0" err="1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Clinic</a:t>
            </a:r>
            <a:r>
              <a:rPr lang="pl-PL" sz="1800" spc="36" dirty="0">
                <a:latin typeface="+mn-lt"/>
                <a:ea typeface="+mn-ea"/>
                <a:cs typeface="+mn-cs"/>
              </a:rPr>
              <a:t/>
            </a:r>
            <a:br>
              <a:rPr lang="pl-PL" sz="1800" spc="36" dirty="0">
                <a:latin typeface="+mn-lt"/>
                <a:ea typeface="+mn-ea"/>
                <a:cs typeface="+mn-cs"/>
              </a:rPr>
            </a:br>
            <a:r>
              <a:rPr kumimoji="0" lang="pl-PL" sz="1400" b="0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(n = 176)</a:t>
            </a:r>
            <a:endParaRPr kumimoji="0" lang="en-US" sz="1800" b="0" i="0" u="none" strike="noStrike" cap="none" spc="36" normalizeH="0" baseline="0" dirty="0">
              <a:ln>
                <a:noFill/>
              </a:ln>
              <a:solidFill>
                <a:srgbClr val="404B57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70C4DE5-274D-4208-87B1-9FD13742D7DE}"/>
              </a:ext>
            </a:extLst>
          </p:cNvPr>
          <p:cNvSpPr txBox="1"/>
          <p:nvPr/>
        </p:nvSpPr>
        <p:spPr>
          <a:xfrm>
            <a:off x="683131" y="5496302"/>
            <a:ext cx="2487797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kumimoji="0" lang="pl-PL" sz="1800" b="0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Data from 5 </a:t>
            </a:r>
            <a:r>
              <a:rPr kumimoji="0" lang="pl-PL" sz="1800" b="0" i="0" u="none" strike="noStrike" cap="none" spc="36" normalizeH="0" baseline="0" dirty="0" err="1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Catalonian</a:t>
            </a:r>
            <a:r>
              <a:rPr lang="pl-PL" sz="1800" spc="36" dirty="0">
                <a:latin typeface="+mn-lt"/>
                <a:ea typeface="+mn-ea"/>
                <a:cs typeface="+mn-cs"/>
              </a:rPr>
              <a:t/>
            </a:r>
            <a:br>
              <a:rPr lang="pl-PL" sz="1800" spc="36" dirty="0">
                <a:latin typeface="+mn-lt"/>
                <a:ea typeface="+mn-ea"/>
                <a:cs typeface="+mn-cs"/>
              </a:rPr>
            </a:br>
            <a:r>
              <a:rPr kumimoji="0" lang="pl-PL" sz="1800" b="0" i="0" u="none" strike="noStrike" cap="none" spc="36" normalizeH="0" baseline="0" dirty="0" err="1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hospitals</a:t>
            </a:r>
            <a:endParaRPr kumimoji="0" lang="pl-PL" sz="1800" b="0" i="0" u="none" strike="noStrike" cap="none" spc="36" normalizeH="0" baseline="0" dirty="0">
              <a:ln>
                <a:noFill/>
              </a:ln>
              <a:solidFill>
                <a:srgbClr val="404B57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  <a:p>
            <a:pPr marL="0" marR="0" indent="0" algn="l" defTabSz="825500" rtl="0" fontAlgn="auto" latinLnBrk="0" hangingPunct="0"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kumimoji="0" lang="pl-PL" sz="1400" b="0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(n = 482)</a:t>
            </a:r>
            <a:endParaRPr kumimoji="0" lang="en-US" sz="1800" b="0" i="0" u="none" strike="noStrike" cap="none" spc="36" normalizeH="0" baseline="0" dirty="0">
              <a:ln>
                <a:noFill/>
              </a:ln>
              <a:solidFill>
                <a:srgbClr val="404B57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AD36B82A-5B97-48A3-8E57-D7B15CD5F9BF}"/>
              </a:ext>
            </a:extLst>
          </p:cNvPr>
          <p:cNvGraphicFramePr/>
          <p:nvPr/>
        </p:nvGraphicFramePr>
        <p:xfrm>
          <a:off x="3382732" y="2511679"/>
          <a:ext cx="3984415" cy="2230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Wykres 12">
            <a:extLst>
              <a:ext uri="{FF2B5EF4-FFF2-40B4-BE49-F238E27FC236}">
                <a16:creationId xmlns:a16="http://schemas.microsoft.com/office/drawing/2014/main" id="{538385EB-8AE7-4A6E-8C19-F6C17DA04D38}"/>
              </a:ext>
            </a:extLst>
          </p:cNvPr>
          <p:cNvGraphicFramePr/>
          <p:nvPr/>
        </p:nvGraphicFramePr>
        <p:xfrm>
          <a:off x="3396380" y="4569117"/>
          <a:ext cx="3984415" cy="2230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C7A5A78D-0AA0-4031-B4DF-FB6C0AEB53C3}"/>
              </a:ext>
            </a:extLst>
          </p:cNvPr>
          <p:cNvSpPr txBox="1"/>
          <p:nvPr/>
        </p:nvSpPr>
        <p:spPr>
          <a:xfrm>
            <a:off x="655208" y="2236996"/>
            <a:ext cx="2923436" cy="462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kumimoji="0" lang="pl-PL" sz="1800" b="1" i="0" u="none" strike="noStrike" cap="none" spc="36" normalizeH="0" baseline="0" dirty="0" err="1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Patients</a:t>
            </a:r>
            <a:r>
              <a:rPr kumimoji="0" lang="pl-PL" sz="1800" b="1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 with MM </a:t>
            </a:r>
            <a:r>
              <a:rPr kumimoji="0" lang="pl-PL" sz="1800" b="1" i="0" u="none" strike="noStrike" cap="none" spc="36" normalizeH="0" baseline="0" dirty="0" err="1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or</a:t>
            </a:r>
            <a:r>
              <a:rPr kumimoji="0" lang="pl-PL" sz="1800" b="1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 PCL</a:t>
            </a:r>
            <a:endParaRPr kumimoji="0" lang="en-US" sz="1800" b="1" i="0" u="none" strike="noStrike" cap="none" spc="36" normalizeH="0" baseline="0" dirty="0">
              <a:ln>
                <a:noFill/>
              </a:ln>
              <a:solidFill>
                <a:srgbClr val="404B57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500B2B12-C484-49F3-A68E-7F35EFB89F0B}"/>
              </a:ext>
            </a:extLst>
          </p:cNvPr>
          <p:cNvSpPr txBox="1"/>
          <p:nvPr/>
        </p:nvSpPr>
        <p:spPr>
          <a:xfrm>
            <a:off x="4324331" y="1954258"/>
            <a:ext cx="2027350" cy="8227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kumimoji="0" lang="pl-PL" sz="1800" b="1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% of PCs</a:t>
            </a:r>
            <a:br>
              <a:rPr kumimoji="0" lang="pl-PL" sz="1800" b="1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</a:br>
            <a:r>
              <a:rPr kumimoji="0" lang="pl-PL" sz="1800" b="1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in </a:t>
            </a:r>
            <a:r>
              <a:rPr kumimoji="0" lang="pl-PL" sz="1800" b="1" i="0" u="none" strike="noStrike" cap="none" spc="36" normalizeH="0" baseline="0" dirty="0" err="1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peripheral</a:t>
            </a:r>
            <a:r>
              <a:rPr kumimoji="0" lang="pl-PL" sz="1800" b="1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 </a:t>
            </a:r>
            <a:r>
              <a:rPr kumimoji="0" lang="pl-PL" sz="1800" b="1" i="0" u="none" strike="noStrike" cap="none" spc="36" normalizeH="0" baseline="0" dirty="0" err="1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blood</a:t>
            </a:r>
            <a:endParaRPr kumimoji="0" lang="en-US" sz="1800" b="1" i="0" u="none" strike="noStrike" cap="none" spc="36" normalizeH="0" baseline="0" dirty="0">
              <a:ln>
                <a:noFill/>
              </a:ln>
              <a:solidFill>
                <a:srgbClr val="404B57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57198134-E42C-4595-9CAE-E2B6ACD225D9}"/>
              </a:ext>
            </a:extLst>
          </p:cNvPr>
          <p:cNvSpPr/>
          <p:nvPr/>
        </p:nvSpPr>
        <p:spPr>
          <a:xfrm>
            <a:off x="4917739" y="2971800"/>
            <a:ext cx="914400" cy="914400"/>
          </a:xfrm>
          <a:prstGeom prst="ellipse">
            <a:avLst/>
          </a:prstGeom>
          <a:solidFill>
            <a:srgbClr val="FFFFFF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" name="Owal 16">
            <a:extLst>
              <a:ext uri="{FF2B5EF4-FFF2-40B4-BE49-F238E27FC236}">
                <a16:creationId xmlns:a16="http://schemas.microsoft.com/office/drawing/2014/main" id="{E42DFB20-A585-4B10-AE9D-887EF084813A}"/>
              </a:ext>
            </a:extLst>
          </p:cNvPr>
          <p:cNvSpPr/>
          <p:nvPr/>
        </p:nvSpPr>
        <p:spPr>
          <a:xfrm>
            <a:off x="4917739" y="5039102"/>
            <a:ext cx="914400" cy="914400"/>
          </a:xfrm>
          <a:prstGeom prst="ellipse">
            <a:avLst/>
          </a:prstGeom>
          <a:solidFill>
            <a:srgbClr val="FFFFFF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5B09DDC-46D7-49F3-B628-8F9E25718D18}"/>
              </a:ext>
            </a:extLst>
          </p:cNvPr>
          <p:cNvSpPr txBox="1"/>
          <p:nvPr/>
        </p:nvSpPr>
        <p:spPr>
          <a:xfrm>
            <a:off x="7431658" y="4017072"/>
            <a:ext cx="547842" cy="8227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kumimoji="0" lang="pl-PL" sz="3600" b="0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vs</a:t>
            </a:r>
            <a:endParaRPr kumimoji="0" lang="en-US" sz="3600" b="0" i="0" u="none" strike="noStrike" cap="none" spc="36" normalizeH="0" baseline="0" dirty="0">
              <a:ln>
                <a:noFill/>
              </a:ln>
              <a:solidFill>
                <a:srgbClr val="404B57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grpSp>
        <p:nvGrpSpPr>
          <p:cNvPr id="14" name="Grupa 13">
            <a:extLst>
              <a:ext uri="{FF2B5EF4-FFF2-40B4-BE49-F238E27FC236}">
                <a16:creationId xmlns:a16="http://schemas.microsoft.com/office/drawing/2014/main" id="{089B225B-73BB-4B6F-B93A-09C93D6B7B33}"/>
              </a:ext>
            </a:extLst>
          </p:cNvPr>
          <p:cNvGrpSpPr/>
          <p:nvPr/>
        </p:nvGrpSpPr>
        <p:grpSpPr>
          <a:xfrm>
            <a:off x="8779046" y="3540587"/>
            <a:ext cx="1844832" cy="1885789"/>
            <a:chOff x="8700270" y="3610513"/>
            <a:chExt cx="1844832" cy="1885789"/>
          </a:xfrm>
        </p:grpSpPr>
        <p:grpSp>
          <p:nvGrpSpPr>
            <p:cNvPr id="21" name="Group 139">
              <a:extLst>
                <a:ext uri="{FF2B5EF4-FFF2-40B4-BE49-F238E27FC236}">
                  <a16:creationId xmlns:a16="http://schemas.microsoft.com/office/drawing/2014/main" id="{36C00202-2B84-41E3-BAE4-1FDC14D3E42E}"/>
                </a:ext>
              </a:extLst>
            </p:cNvPr>
            <p:cNvGrpSpPr/>
            <p:nvPr/>
          </p:nvGrpSpPr>
          <p:grpSpPr>
            <a:xfrm>
              <a:off x="8700270" y="3610513"/>
              <a:ext cx="1844832" cy="386081"/>
              <a:chOff x="0" y="437841"/>
              <a:chExt cx="4612081" cy="965201"/>
            </a:xfrm>
          </p:grpSpPr>
          <p:sp>
            <p:nvSpPr>
              <p:cNvPr id="29" name="Shape 127">
                <a:extLst>
                  <a:ext uri="{FF2B5EF4-FFF2-40B4-BE49-F238E27FC236}">
                    <a16:creationId xmlns:a16="http://schemas.microsoft.com/office/drawing/2014/main" id="{5F7B56C9-4D44-4F51-A5F0-FFA10B3EF8C1}"/>
                  </a:ext>
                </a:extLst>
              </p:cNvPr>
              <p:cNvSpPr/>
              <p:nvPr/>
            </p:nvSpPr>
            <p:spPr>
              <a:xfrm>
                <a:off x="0" y="437841"/>
                <a:ext cx="382981" cy="965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17" y="3847"/>
                    </a:moveTo>
                    <a:lnTo>
                      <a:pt x="15583" y="3847"/>
                    </a:lnTo>
                    <a:cubicBezTo>
                      <a:pt x="18906" y="3847"/>
                      <a:pt x="21600" y="4905"/>
                      <a:pt x="21600" y="6209"/>
                    </a:cubicBezTo>
                    <a:lnTo>
                      <a:pt x="21600" y="11671"/>
                    </a:lnTo>
                    <a:cubicBezTo>
                      <a:pt x="21600" y="11672"/>
                      <a:pt x="21600" y="11672"/>
                      <a:pt x="21600" y="11672"/>
                    </a:cubicBezTo>
                    <a:cubicBezTo>
                      <a:pt x="21600" y="12119"/>
                      <a:pt x="20678" y="12480"/>
                      <a:pt x="19541" y="12480"/>
                    </a:cubicBezTo>
                    <a:cubicBezTo>
                      <a:pt x="18403" y="12480"/>
                      <a:pt x="17482" y="12119"/>
                      <a:pt x="17482" y="11672"/>
                    </a:cubicBezTo>
                    <a:lnTo>
                      <a:pt x="17481" y="11672"/>
                    </a:lnTo>
                    <a:lnTo>
                      <a:pt x="17481" y="6209"/>
                    </a:lnTo>
                    <a:lnTo>
                      <a:pt x="16526" y="6209"/>
                    </a:lnTo>
                    <a:lnTo>
                      <a:pt x="16526" y="20570"/>
                    </a:lnTo>
                    <a:lnTo>
                      <a:pt x="16526" y="20570"/>
                    </a:lnTo>
                    <a:cubicBezTo>
                      <a:pt x="16526" y="21139"/>
                      <a:pt x="15351" y="21600"/>
                      <a:pt x="13902" y="21600"/>
                    </a:cubicBezTo>
                    <a:cubicBezTo>
                      <a:pt x="12452" y="21600"/>
                      <a:pt x="11277" y="21139"/>
                      <a:pt x="11277" y="20570"/>
                    </a:cubicBezTo>
                    <a:lnTo>
                      <a:pt x="11277" y="13297"/>
                    </a:lnTo>
                    <a:lnTo>
                      <a:pt x="10323" y="13297"/>
                    </a:lnTo>
                    <a:lnTo>
                      <a:pt x="10323" y="20570"/>
                    </a:lnTo>
                    <a:cubicBezTo>
                      <a:pt x="10323" y="21139"/>
                      <a:pt x="9148" y="21600"/>
                      <a:pt x="7698" y="21600"/>
                    </a:cubicBezTo>
                    <a:cubicBezTo>
                      <a:pt x="6249" y="21600"/>
                      <a:pt x="5074" y="21139"/>
                      <a:pt x="5074" y="20570"/>
                    </a:cubicBezTo>
                    <a:lnTo>
                      <a:pt x="5073" y="20570"/>
                    </a:lnTo>
                    <a:lnTo>
                      <a:pt x="5073" y="6209"/>
                    </a:lnTo>
                    <a:lnTo>
                      <a:pt x="4118" y="6209"/>
                    </a:lnTo>
                    <a:lnTo>
                      <a:pt x="4118" y="11672"/>
                    </a:lnTo>
                    <a:cubicBezTo>
                      <a:pt x="4118" y="12119"/>
                      <a:pt x="3197" y="12480"/>
                      <a:pt x="2059" y="12480"/>
                    </a:cubicBezTo>
                    <a:cubicBezTo>
                      <a:pt x="922" y="12480"/>
                      <a:pt x="0" y="12119"/>
                      <a:pt x="0" y="11672"/>
                    </a:cubicBezTo>
                    <a:lnTo>
                      <a:pt x="0" y="6209"/>
                    </a:lnTo>
                    <a:cubicBezTo>
                      <a:pt x="0" y="4905"/>
                      <a:pt x="2694" y="3847"/>
                      <a:pt x="6017" y="3847"/>
                    </a:cubicBezTo>
                    <a:close/>
                    <a:moveTo>
                      <a:pt x="6374" y="1746"/>
                    </a:moveTo>
                    <a:cubicBezTo>
                      <a:pt x="6374" y="2711"/>
                      <a:pt x="8365" y="3493"/>
                      <a:pt x="10823" y="3493"/>
                    </a:cubicBezTo>
                    <a:cubicBezTo>
                      <a:pt x="13280" y="3493"/>
                      <a:pt x="15272" y="2711"/>
                      <a:pt x="15272" y="1746"/>
                    </a:cubicBezTo>
                    <a:cubicBezTo>
                      <a:pt x="15272" y="782"/>
                      <a:pt x="13280" y="0"/>
                      <a:pt x="10823" y="0"/>
                    </a:cubicBezTo>
                    <a:cubicBezTo>
                      <a:pt x="8365" y="0"/>
                      <a:pt x="6374" y="782"/>
                      <a:pt x="6374" y="1746"/>
                    </a:cubicBezTo>
                    <a:close/>
                  </a:path>
                </a:pathLst>
              </a:custGeom>
              <a:solidFill>
                <a:srgbClr val="73BA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5240" tIns="15240" rIns="15240" bIns="15240" numCol="1" anchor="ctr">
                <a:noAutofit/>
              </a:bodyPr>
              <a:lstStyle/>
              <a:p>
                <a:pPr defTabSz="182880" rtl="0" hangingPunct="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endParaRPr>
              </a:p>
            </p:txBody>
          </p:sp>
          <p:sp>
            <p:nvSpPr>
              <p:cNvPr id="30" name="Shape 128">
                <a:extLst>
                  <a:ext uri="{FF2B5EF4-FFF2-40B4-BE49-F238E27FC236}">
                    <a16:creationId xmlns:a16="http://schemas.microsoft.com/office/drawing/2014/main" id="{5B2CD770-5594-40EE-9627-8CCBDDC1DDFA}"/>
                  </a:ext>
                </a:extLst>
              </p:cNvPr>
              <p:cNvSpPr/>
              <p:nvPr/>
            </p:nvSpPr>
            <p:spPr>
              <a:xfrm>
                <a:off x="469900" y="437841"/>
                <a:ext cx="382981" cy="965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17" y="3847"/>
                    </a:moveTo>
                    <a:lnTo>
                      <a:pt x="15583" y="3847"/>
                    </a:lnTo>
                    <a:cubicBezTo>
                      <a:pt x="18906" y="3847"/>
                      <a:pt x="21600" y="4905"/>
                      <a:pt x="21600" y="6209"/>
                    </a:cubicBezTo>
                    <a:lnTo>
                      <a:pt x="21600" y="11671"/>
                    </a:lnTo>
                    <a:cubicBezTo>
                      <a:pt x="21600" y="11672"/>
                      <a:pt x="21600" y="11672"/>
                      <a:pt x="21600" y="11672"/>
                    </a:cubicBezTo>
                    <a:cubicBezTo>
                      <a:pt x="21600" y="12119"/>
                      <a:pt x="20678" y="12480"/>
                      <a:pt x="19541" y="12480"/>
                    </a:cubicBezTo>
                    <a:cubicBezTo>
                      <a:pt x="18403" y="12480"/>
                      <a:pt x="17482" y="12119"/>
                      <a:pt x="17482" y="11672"/>
                    </a:cubicBezTo>
                    <a:lnTo>
                      <a:pt x="17481" y="11672"/>
                    </a:lnTo>
                    <a:lnTo>
                      <a:pt x="17481" y="6209"/>
                    </a:lnTo>
                    <a:lnTo>
                      <a:pt x="16526" y="6209"/>
                    </a:lnTo>
                    <a:lnTo>
                      <a:pt x="16526" y="20570"/>
                    </a:lnTo>
                    <a:lnTo>
                      <a:pt x="16526" y="20570"/>
                    </a:lnTo>
                    <a:cubicBezTo>
                      <a:pt x="16526" y="21139"/>
                      <a:pt x="15351" y="21600"/>
                      <a:pt x="13902" y="21600"/>
                    </a:cubicBezTo>
                    <a:cubicBezTo>
                      <a:pt x="12452" y="21600"/>
                      <a:pt x="11277" y="21139"/>
                      <a:pt x="11277" y="20570"/>
                    </a:cubicBezTo>
                    <a:lnTo>
                      <a:pt x="11277" y="13297"/>
                    </a:lnTo>
                    <a:lnTo>
                      <a:pt x="10323" y="13297"/>
                    </a:lnTo>
                    <a:lnTo>
                      <a:pt x="10323" y="20570"/>
                    </a:lnTo>
                    <a:cubicBezTo>
                      <a:pt x="10323" y="21139"/>
                      <a:pt x="9148" y="21600"/>
                      <a:pt x="7698" y="21600"/>
                    </a:cubicBezTo>
                    <a:cubicBezTo>
                      <a:pt x="6249" y="21600"/>
                      <a:pt x="5074" y="21139"/>
                      <a:pt x="5074" y="20570"/>
                    </a:cubicBezTo>
                    <a:lnTo>
                      <a:pt x="5073" y="20570"/>
                    </a:lnTo>
                    <a:lnTo>
                      <a:pt x="5073" y="6209"/>
                    </a:lnTo>
                    <a:lnTo>
                      <a:pt x="4118" y="6209"/>
                    </a:lnTo>
                    <a:lnTo>
                      <a:pt x="4118" y="11672"/>
                    </a:lnTo>
                    <a:cubicBezTo>
                      <a:pt x="4118" y="12119"/>
                      <a:pt x="3197" y="12480"/>
                      <a:pt x="2059" y="12480"/>
                    </a:cubicBezTo>
                    <a:cubicBezTo>
                      <a:pt x="922" y="12480"/>
                      <a:pt x="0" y="12119"/>
                      <a:pt x="0" y="11672"/>
                    </a:cubicBezTo>
                    <a:lnTo>
                      <a:pt x="0" y="6209"/>
                    </a:lnTo>
                    <a:cubicBezTo>
                      <a:pt x="0" y="4905"/>
                      <a:pt x="2694" y="3847"/>
                      <a:pt x="6017" y="3847"/>
                    </a:cubicBezTo>
                    <a:close/>
                    <a:moveTo>
                      <a:pt x="6374" y="1746"/>
                    </a:moveTo>
                    <a:cubicBezTo>
                      <a:pt x="6374" y="2711"/>
                      <a:pt x="8365" y="3493"/>
                      <a:pt x="10823" y="3493"/>
                    </a:cubicBezTo>
                    <a:cubicBezTo>
                      <a:pt x="13280" y="3493"/>
                      <a:pt x="15272" y="2711"/>
                      <a:pt x="15272" y="1746"/>
                    </a:cubicBezTo>
                    <a:cubicBezTo>
                      <a:pt x="15272" y="782"/>
                      <a:pt x="13280" y="0"/>
                      <a:pt x="10823" y="0"/>
                    </a:cubicBezTo>
                    <a:cubicBezTo>
                      <a:pt x="8365" y="0"/>
                      <a:pt x="6374" y="782"/>
                      <a:pt x="6374" y="1746"/>
                    </a:cubicBezTo>
                    <a:close/>
                  </a:path>
                </a:pathLst>
              </a:custGeom>
              <a:solidFill>
                <a:srgbClr val="73BA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5240" tIns="15240" rIns="15240" bIns="15240" numCol="1" anchor="ctr">
                <a:noAutofit/>
              </a:bodyPr>
              <a:lstStyle/>
              <a:p>
                <a:pPr defTabSz="182880" rtl="0" hangingPunct="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endParaRPr>
              </a:p>
            </p:txBody>
          </p:sp>
          <p:sp>
            <p:nvSpPr>
              <p:cNvPr id="31" name="Shape 129">
                <a:extLst>
                  <a:ext uri="{FF2B5EF4-FFF2-40B4-BE49-F238E27FC236}">
                    <a16:creationId xmlns:a16="http://schemas.microsoft.com/office/drawing/2014/main" id="{1A7F44C6-2548-4F30-B530-E1BFE3F37089}"/>
                  </a:ext>
                </a:extLst>
              </p:cNvPr>
              <p:cNvSpPr/>
              <p:nvPr/>
            </p:nvSpPr>
            <p:spPr>
              <a:xfrm>
                <a:off x="939800" y="437841"/>
                <a:ext cx="382981" cy="965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17" y="3847"/>
                    </a:moveTo>
                    <a:lnTo>
                      <a:pt x="15583" y="3847"/>
                    </a:lnTo>
                    <a:cubicBezTo>
                      <a:pt x="18906" y="3847"/>
                      <a:pt x="21600" y="4905"/>
                      <a:pt x="21600" y="6209"/>
                    </a:cubicBezTo>
                    <a:lnTo>
                      <a:pt x="21600" y="11671"/>
                    </a:lnTo>
                    <a:cubicBezTo>
                      <a:pt x="21600" y="11672"/>
                      <a:pt x="21600" y="11672"/>
                      <a:pt x="21600" y="11672"/>
                    </a:cubicBezTo>
                    <a:cubicBezTo>
                      <a:pt x="21600" y="12119"/>
                      <a:pt x="20678" y="12480"/>
                      <a:pt x="19541" y="12480"/>
                    </a:cubicBezTo>
                    <a:cubicBezTo>
                      <a:pt x="18403" y="12480"/>
                      <a:pt x="17482" y="12119"/>
                      <a:pt x="17482" y="11672"/>
                    </a:cubicBezTo>
                    <a:lnTo>
                      <a:pt x="17481" y="11672"/>
                    </a:lnTo>
                    <a:lnTo>
                      <a:pt x="17481" y="6209"/>
                    </a:lnTo>
                    <a:lnTo>
                      <a:pt x="16526" y="6209"/>
                    </a:lnTo>
                    <a:lnTo>
                      <a:pt x="16526" y="20570"/>
                    </a:lnTo>
                    <a:lnTo>
                      <a:pt x="16526" y="20570"/>
                    </a:lnTo>
                    <a:cubicBezTo>
                      <a:pt x="16526" y="21139"/>
                      <a:pt x="15351" y="21600"/>
                      <a:pt x="13902" y="21600"/>
                    </a:cubicBezTo>
                    <a:cubicBezTo>
                      <a:pt x="12452" y="21600"/>
                      <a:pt x="11277" y="21139"/>
                      <a:pt x="11277" y="20570"/>
                    </a:cubicBezTo>
                    <a:lnTo>
                      <a:pt x="11277" y="13297"/>
                    </a:lnTo>
                    <a:lnTo>
                      <a:pt x="10323" y="13297"/>
                    </a:lnTo>
                    <a:lnTo>
                      <a:pt x="10323" y="20570"/>
                    </a:lnTo>
                    <a:cubicBezTo>
                      <a:pt x="10323" y="21139"/>
                      <a:pt x="9148" y="21600"/>
                      <a:pt x="7698" y="21600"/>
                    </a:cubicBezTo>
                    <a:cubicBezTo>
                      <a:pt x="6249" y="21600"/>
                      <a:pt x="5074" y="21139"/>
                      <a:pt x="5074" y="20570"/>
                    </a:cubicBezTo>
                    <a:lnTo>
                      <a:pt x="5073" y="20570"/>
                    </a:lnTo>
                    <a:lnTo>
                      <a:pt x="5073" y="6209"/>
                    </a:lnTo>
                    <a:lnTo>
                      <a:pt x="4118" y="6209"/>
                    </a:lnTo>
                    <a:lnTo>
                      <a:pt x="4118" y="11672"/>
                    </a:lnTo>
                    <a:cubicBezTo>
                      <a:pt x="4118" y="12119"/>
                      <a:pt x="3197" y="12480"/>
                      <a:pt x="2059" y="12480"/>
                    </a:cubicBezTo>
                    <a:cubicBezTo>
                      <a:pt x="922" y="12480"/>
                      <a:pt x="0" y="12119"/>
                      <a:pt x="0" y="11672"/>
                    </a:cubicBezTo>
                    <a:lnTo>
                      <a:pt x="0" y="6209"/>
                    </a:lnTo>
                    <a:cubicBezTo>
                      <a:pt x="0" y="4905"/>
                      <a:pt x="2694" y="3847"/>
                      <a:pt x="6017" y="3847"/>
                    </a:cubicBezTo>
                    <a:close/>
                    <a:moveTo>
                      <a:pt x="6374" y="1746"/>
                    </a:moveTo>
                    <a:cubicBezTo>
                      <a:pt x="6374" y="2711"/>
                      <a:pt x="8365" y="3493"/>
                      <a:pt x="10823" y="3493"/>
                    </a:cubicBezTo>
                    <a:cubicBezTo>
                      <a:pt x="13280" y="3493"/>
                      <a:pt x="15272" y="2711"/>
                      <a:pt x="15272" y="1746"/>
                    </a:cubicBezTo>
                    <a:cubicBezTo>
                      <a:pt x="15272" y="782"/>
                      <a:pt x="13280" y="0"/>
                      <a:pt x="10823" y="0"/>
                    </a:cubicBezTo>
                    <a:cubicBezTo>
                      <a:pt x="8365" y="0"/>
                      <a:pt x="6374" y="782"/>
                      <a:pt x="6374" y="1746"/>
                    </a:cubicBezTo>
                    <a:close/>
                  </a:path>
                </a:pathLst>
              </a:custGeom>
              <a:solidFill>
                <a:srgbClr val="73BA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5240" tIns="15240" rIns="15240" bIns="15240" numCol="1" anchor="ctr">
                <a:noAutofit/>
              </a:bodyPr>
              <a:lstStyle/>
              <a:p>
                <a:pPr defTabSz="182880" rtl="0" hangingPunct="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endParaRPr>
              </a:p>
            </p:txBody>
          </p:sp>
          <p:sp>
            <p:nvSpPr>
              <p:cNvPr id="32" name="Shape 130">
                <a:extLst>
                  <a:ext uri="{FF2B5EF4-FFF2-40B4-BE49-F238E27FC236}">
                    <a16:creationId xmlns:a16="http://schemas.microsoft.com/office/drawing/2014/main" id="{2166A163-7944-4111-9A8D-3DD686652985}"/>
                  </a:ext>
                </a:extLst>
              </p:cNvPr>
              <p:cNvSpPr/>
              <p:nvPr/>
            </p:nvSpPr>
            <p:spPr>
              <a:xfrm>
                <a:off x="1409700" y="437841"/>
                <a:ext cx="382981" cy="965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17" y="3847"/>
                    </a:moveTo>
                    <a:lnTo>
                      <a:pt x="15583" y="3847"/>
                    </a:lnTo>
                    <a:cubicBezTo>
                      <a:pt x="18906" y="3847"/>
                      <a:pt x="21600" y="4905"/>
                      <a:pt x="21600" y="6209"/>
                    </a:cubicBezTo>
                    <a:lnTo>
                      <a:pt x="21600" y="11671"/>
                    </a:lnTo>
                    <a:cubicBezTo>
                      <a:pt x="21600" y="11672"/>
                      <a:pt x="21600" y="11672"/>
                      <a:pt x="21600" y="11672"/>
                    </a:cubicBezTo>
                    <a:cubicBezTo>
                      <a:pt x="21600" y="12119"/>
                      <a:pt x="20678" y="12480"/>
                      <a:pt x="19541" y="12480"/>
                    </a:cubicBezTo>
                    <a:cubicBezTo>
                      <a:pt x="18403" y="12480"/>
                      <a:pt x="17482" y="12119"/>
                      <a:pt x="17482" y="11672"/>
                    </a:cubicBezTo>
                    <a:lnTo>
                      <a:pt x="17481" y="11672"/>
                    </a:lnTo>
                    <a:lnTo>
                      <a:pt x="17481" y="6209"/>
                    </a:lnTo>
                    <a:lnTo>
                      <a:pt x="16526" y="6209"/>
                    </a:lnTo>
                    <a:lnTo>
                      <a:pt x="16526" y="20570"/>
                    </a:lnTo>
                    <a:lnTo>
                      <a:pt x="16526" y="20570"/>
                    </a:lnTo>
                    <a:cubicBezTo>
                      <a:pt x="16526" y="21139"/>
                      <a:pt x="15351" y="21600"/>
                      <a:pt x="13902" y="21600"/>
                    </a:cubicBezTo>
                    <a:cubicBezTo>
                      <a:pt x="12452" y="21600"/>
                      <a:pt x="11277" y="21139"/>
                      <a:pt x="11277" y="20570"/>
                    </a:cubicBezTo>
                    <a:lnTo>
                      <a:pt x="11277" y="13297"/>
                    </a:lnTo>
                    <a:lnTo>
                      <a:pt x="10323" y="13297"/>
                    </a:lnTo>
                    <a:lnTo>
                      <a:pt x="10323" y="20570"/>
                    </a:lnTo>
                    <a:cubicBezTo>
                      <a:pt x="10323" y="21139"/>
                      <a:pt x="9148" y="21600"/>
                      <a:pt x="7698" y="21600"/>
                    </a:cubicBezTo>
                    <a:cubicBezTo>
                      <a:pt x="6249" y="21600"/>
                      <a:pt x="5074" y="21139"/>
                      <a:pt x="5074" y="20570"/>
                    </a:cubicBezTo>
                    <a:lnTo>
                      <a:pt x="5073" y="20570"/>
                    </a:lnTo>
                    <a:lnTo>
                      <a:pt x="5073" y="6209"/>
                    </a:lnTo>
                    <a:lnTo>
                      <a:pt x="4118" y="6209"/>
                    </a:lnTo>
                    <a:lnTo>
                      <a:pt x="4118" y="11672"/>
                    </a:lnTo>
                    <a:cubicBezTo>
                      <a:pt x="4118" y="12119"/>
                      <a:pt x="3197" y="12480"/>
                      <a:pt x="2059" y="12480"/>
                    </a:cubicBezTo>
                    <a:cubicBezTo>
                      <a:pt x="922" y="12480"/>
                      <a:pt x="0" y="12119"/>
                      <a:pt x="0" y="11672"/>
                    </a:cubicBezTo>
                    <a:lnTo>
                      <a:pt x="0" y="6209"/>
                    </a:lnTo>
                    <a:cubicBezTo>
                      <a:pt x="0" y="4905"/>
                      <a:pt x="2694" y="3847"/>
                      <a:pt x="6017" y="3847"/>
                    </a:cubicBezTo>
                    <a:close/>
                    <a:moveTo>
                      <a:pt x="6374" y="1746"/>
                    </a:moveTo>
                    <a:cubicBezTo>
                      <a:pt x="6374" y="2711"/>
                      <a:pt x="8365" y="3493"/>
                      <a:pt x="10823" y="3493"/>
                    </a:cubicBezTo>
                    <a:cubicBezTo>
                      <a:pt x="13280" y="3493"/>
                      <a:pt x="15272" y="2711"/>
                      <a:pt x="15272" y="1746"/>
                    </a:cubicBezTo>
                    <a:cubicBezTo>
                      <a:pt x="15272" y="782"/>
                      <a:pt x="13280" y="0"/>
                      <a:pt x="10823" y="0"/>
                    </a:cubicBezTo>
                    <a:cubicBezTo>
                      <a:pt x="8365" y="0"/>
                      <a:pt x="6374" y="782"/>
                      <a:pt x="6374" y="1746"/>
                    </a:cubicBezTo>
                    <a:close/>
                  </a:path>
                </a:pathLst>
              </a:custGeom>
              <a:solidFill>
                <a:srgbClr val="73BA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5240" tIns="15240" rIns="15240" bIns="15240" numCol="1" anchor="ctr">
                <a:noAutofit/>
              </a:bodyPr>
              <a:lstStyle/>
              <a:p>
                <a:pPr defTabSz="182880" rtl="0" hangingPunct="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endParaRPr>
              </a:p>
            </p:txBody>
          </p:sp>
          <p:sp>
            <p:nvSpPr>
              <p:cNvPr id="33" name="Shape 131">
                <a:extLst>
                  <a:ext uri="{FF2B5EF4-FFF2-40B4-BE49-F238E27FC236}">
                    <a16:creationId xmlns:a16="http://schemas.microsoft.com/office/drawing/2014/main" id="{6EB3700A-8EF9-4D55-BE47-686B3B832C9E}"/>
                  </a:ext>
                </a:extLst>
              </p:cNvPr>
              <p:cNvSpPr/>
              <p:nvPr/>
            </p:nvSpPr>
            <p:spPr>
              <a:xfrm>
                <a:off x="1879600" y="437841"/>
                <a:ext cx="382981" cy="965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17" y="3847"/>
                    </a:moveTo>
                    <a:lnTo>
                      <a:pt x="15583" y="3847"/>
                    </a:lnTo>
                    <a:cubicBezTo>
                      <a:pt x="18906" y="3847"/>
                      <a:pt x="21600" y="4905"/>
                      <a:pt x="21600" y="6209"/>
                    </a:cubicBezTo>
                    <a:lnTo>
                      <a:pt x="21600" y="11671"/>
                    </a:lnTo>
                    <a:cubicBezTo>
                      <a:pt x="21600" y="11672"/>
                      <a:pt x="21600" y="11672"/>
                      <a:pt x="21600" y="11672"/>
                    </a:cubicBezTo>
                    <a:cubicBezTo>
                      <a:pt x="21600" y="12119"/>
                      <a:pt x="20678" y="12480"/>
                      <a:pt x="19541" y="12480"/>
                    </a:cubicBezTo>
                    <a:cubicBezTo>
                      <a:pt x="18403" y="12480"/>
                      <a:pt x="17482" y="12119"/>
                      <a:pt x="17482" y="11672"/>
                    </a:cubicBezTo>
                    <a:lnTo>
                      <a:pt x="17481" y="11672"/>
                    </a:lnTo>
                    <a:lnTo>
                      <a:pt x="17481" y="6209"/>
                    </a:lnTo>
                    <a:lnTo>
                      <a:pt x="16526" y="6209"/>
                    </a:lnTo>
                    <a:lnTo>
                      <a:pt x="16526" y="20570"/>
                    </a:lnTo>
                    <a:lnTo>
                      <a:pt x="16526" y="20570"/>
                    </a:lnTo>
                    <a:cubicBezTo>
                      <a:pt x="16526" y="21139"/>
                      <a:pt x="15351" y="21600"/>
                      <a:pt x="13902" y="21600"/>
                    </a:cubicBezTo>
                    <a:cubicBezTo>
                      <a:pt x="12452" y="21600"/>
                      <a:pt x="11277" y="21139"/>
                      <a:pt x="11277" y="20570"/>
                    </a:cubicBezTo>
                    <a:lnTo>
                      <a:pt x="11277" y="13297"/>
                    </a:lnTo>
                    <a:lnTo>
                      <a:pt x="10323" y="13297"/>
                    </a:lnTo>
                    <a:lnTo>
                      <a:pt x="10323" y="20570"/>
                    </a:lnTo>
                    <a:cubicBezTo>
                      <a:pt x="10323" y="21139"/>
                      <a:pt x="9148" y="21600"/>
                      <a:pt x="7698" y="21600"/>
                    </a:cubicBezTo>
                    <a:cubicBezTo>
                      <a:pt x="6249" y="21600"/>
                      <a:pt x="5074" y="21139"/>
                      <a:pt x="5074" y="20570"/>
                    </a:cubicBezTo>
                    <a:lnTo>
                      <a:pt x="5073" y="20570"/>
                    </a:lnTo>
                    <a:lnTo>
                      <a:pt x="5073" y="6209"/>
                    </a:lnTo>
                    <a:lnTo>
                      <a:pt x="4118" y="6209"/>
                    </a:lnTo>
                    <a:lnTo>
                      <a:pt x="4118" y="11672"/>
                    </a:lnTo>
                    <a:cubicBezTo>
                      <a:pt x="4118" y="12119"/>
                      <a:pt x="3197" y="12480"/>
                      <a:pt x="2059" y="12480"/>
                    </a:cubicBezTo>
                    <a:cubicBezTo>
                      <a:pt x="922" y="12480"/>
                      <a:pt x="0" y="12119"/>
                      <a:pt x="0" y="11672"/>
                    </a:cubicBezTo>
                    <a:lnTo>
                      <a:pt x="0" y="6209"/>
                    </a:lnTo>
                    <a:cubicBezTo>
                      <a:pt x="0" y="4905"/>
                      <a:pt x="2694" y="3847"/>
                      <a:pt x="6017" y="3847"/>
                    </a:cubicBezTo>
                    <a:close/>
                    <a:moveTo>
                      <a:pt x="6374" y="1746"/>
                    </a:moveTo>
                    <a:cubicBezTo>
                      <a:pt x="6374" y="2711"/>
                      <a:pt x="8365" y="3493"/>
                      <a:pt x="10823" y="3493"/>
                    </a:cubicBezTo>
                    <a:cubicBezTo>
                      <a:pt x="13280" y="3493"/>
                      <a:pt x="15272" y="2711"/>
                      <a:pt x="15272" y="1746"/>
                    </a:cubicBezTo>
                    <a:cubicBezTo>
                      <a:pt x="15272" y="782"/>
                      <a:pt x="13280" y="0"/>
                      <a:pt x="10823" y="0"/>
                    </a:cubicBezTo>
                    <a:cubicBezTo>
                      <a:pt x="8365" y="0"/>
                      <a:pt x="6374" y="782"/>
                      <a:pt x="6374" y="1746"/>
                    </a:cubicBezTo>
                    <a:close/>
                  </a:path>
                </a:pathLst>
              </a:custGeom>
              <a:solidFill>
                <a:srgbClr val="73BA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5240" tIns="15240" rIns="15240" bIns="15240" numCol="1" anchor="ctr">
                <a:noAutofit/>
              </a:bodyPr>
              <a:lstStyle/>
              <a:p>
                <a:pPr defTabSz="182880" rtl="0" hangingPunct="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endParaRPr>
              </a:p>
            </p:txBody>
          </p:sp>
          <p:sp>
            <p:nvSpPr>
              <p:cNvPr id="34" name="Shape 132">
                <a:extLst>
                  <a:ext uri="{FF2B5EF4-FFF2-40B4-BE49-F238E27FC236}">
                    <a16:creationId xmlns:a16="http://schemas.microsoft.com/office/drawing/2014/main" id="{251C2EBD-5EEF-4AB5-8E47-FAEBBDBEF85F}"/>
                  </a:ext>
                </a:extLst>
              </p:cNvPr>
              <p:cNvSpPr/>
              <p:nvPr/>
            </p:nvSpPr>
            <p:spPr>
              <a:xfrm>
                <a:off x="2349500" y="437841"/>
                <a:ext cx="382981" cy="965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17" y="3847"/>
                    </a:moveTo>
                    <a:lnTo>
                      <a:pt x="15583" y="3847"/>
                    </a:lnTo>
                    <a:cubicBezTo>
                      <a:pt x="18906" y="3847"/>
                      <a:pt x="21600" y="4905"/>
                      <a:pt x="21600" y="6209"/>
                    </a:cubicBezTo>
                    <a:lnTo>
                      <a:pt x="21600" y="11671"/>
                    </a:lnTo>
                    <a:cubicBezTo>
                      <a:pt x="21600" y="11672"/>
                      <a:pt x="21600" y="11672"/>
                      <a:pt x="21600" y="11672"/>
                    </a:cubicBezTo>
                    <a:cubicBezTo>
                      <a:pt x="21600" y="12119"/>
                      <a:pt x="20678" y="12480"/>
                      <a:pt x="19541" y="12480"/>
                    </a:cubicBezTo>
                    <a:cubicBezTo>
                      <a:pt x="18403" y="12480"/>
                      <a:pt x="17482" y="12119"/>
                      <a:pt x="17482" y="11672"/>
                    </a:cubicBezTo>
                    <a:lnTo>
                      <a:pt x="17481" y="11672"/>
                    </a:lnTo>
                    <a:lnTo>
                      <a:pt x="17481" y="6209"/>
                    </a:lnTo>
                    <a:lnTo>
                      <a:pt x="16526" y="6209"/>
                    </a:lnTo>
                    <a:lnTo>
                      <a:pt x="16526" y="20570"/>
                    </a:lnTo>
                    <a:lnTo>
                      <a:pt x="16526" y="20570"/>
                    </a:lnTo>
                    <a:cubicBezTo>
                      <a:pt x="16526" y="21139"/>
                      <a:pt x="15351" y="21600"/>
                      <a:pt x="13902" y="21600"/>
                    </a:cubicBezTo>
                    <a:cubicBezTo>
                      <a:pt x="12452" y="21600"/>
                      <a:pt x="11277" y="21139"/>
                      <a:pt x="11277" y="20570"/>
                    </a:cubicBezTo>
                    <a:lnTo>
                      <a:pt x="11277" y="13297"/>
                    </a:lnTo>
                    <a:lnTo>
                      <a:pt x="10323" y="13297"/>
                    </a:lnTo>
                    <a:lnTo>
                      <a:pt x="10323" y="20570"/>
                    </a:lnTo>
                    <a:cubicBezTo>
                      <a:pt x="10323" y="21139"/>
                      <a:pt x="9148" y="21600"/>
                      <a:pt x="7698" y="21600"/>
                    </a:cubicBezTo>
                    <a:cubicBezTo>
                      <a:pt x="6249" y="21600"/>
                      <a:pt x="5074" y="21139"/>
                      <a:pt x="5074" y="20570"/>
                    </a:cubicBezTo>
                    <a:lnTo>
                      <a:pt x="5073" y="20570"/>
                    </a:lnTo>
                    <a:lnTo>
                      <a:pt x="5073" y="6209"/>
                    </a:lnTo>
                    <a:lnTo>
                      <a:pt x="4118" y="6209"/>
                    </a:lnTo>
                    <a:lnTo>
                      <a:pt x="4118" y="11672"/>
                    </a:lnTo>
                    <a:cubicBezTo>
                      <a:pt x="4118" y="12119"/>
                      <a:pt x="3197" y="12480"/>
                      <a:pt x="2059" y="12480"/>
                    </a:cubicBezTo>
                    <a:cubicBezTo>
                      <a:pt x="922" y="12480"/>
                      <a:pt x="0" y="12119"/>
                      <a:pt x="0" y="11672"/>
                    </a:cubicBezTo>
                    <a:lnTo>
                      <a:pt x="0" y="6209"/>
                    </a:lnTo>
                    <a:cubicBezTo>
                      <a:pt x="0" y="4905"/>
                      <a:pt x="2694" y="3847"/>
                      <a:pt x="6017" y="3847"/>
                    </a:cubicBezTo>
                    <a:close/>
                    <a:moveTo>
                      <a:pt x="6374" y="1746"/>
                    </a:moveTo>
                    <a:cubicBezTo>
                      <a:pt x="6374" y="2711"/>
                      <a:pt x="8365" y="3493"/>
                      <a:pt x="10823" y="3493"/>
                    </a:cubicBezTo>
                    <a:cubicBezTo>
                      <a:pt x="13280" y="3493"/>
                      <a:pt x="15272" y="2711"/>
                      <a:pt x="15272" y="1746"/>
                    </a:cubicBezTo>
                    <a:cubicBezTo>
                      <a:pt x="15272" y="782"/>
                      <a:pt x="13280" y="0"/>
                      <a:pt x="10823" y="0"/>
                    </a:cubicBezTo>
                    <a:cubicBezTo>
                      <a:pt x="8365" y="0"/>
                      <a:pt x="6374" y="782"/>
                      <a:pt x="6374" y="1746"/>
                    </a:cubicBezTo>
                    <a:close/>
                  </a:path>
                </a:pathLst>
              </a:custGeom>
              <a:solidFill>
                <a:srgbClr val="73BA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5240" tIns="15240" rIns="15240" bIns="15240" numCol="1" anchor="ctr">
                <a:noAutofit/>
              </a:bodyPr>
              <a:lstStyle/>
              <a:p>
                <a:pPr defTabSz="182880" rtl="0" hangingPunct="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endParaRPr>
              </a:p>
            </p:txBody>
          </p:sp>
          <p:sp>
            <p:nvSpPr>
              <p:cNvPr id="35" name="Shape 133">
                <a:extLst>
                  <a:ext uri="{FF2B5EF4-FFF2-40B4-BE49-F238E27FC236}">
                    <a16:creationId xmlns:a16="http://schemas.microsoft.com/office/drawing/2014/main" id="{9265E98F-760C-4E44-8C8F-2C2494A7BBB4}"/>
                  </a:ext>
                </a:extLst>
              </p:cNvPr>
              <p:cNvSpPr/>
              <p:nvPr/>
            </p:nvSpPr>
            <p:spPr>
              <a:xfrm>
                <a:off x="2819400" y="437841"/>
                <a:ext cx="382981" cy="965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17" y="3847"/>
                    </a:moveTo>
                    <a:lnTo>
                      <a:pt x="15583" y="3847"/>
                    </a:lnTo>
                    <a:cubicBezTo>
                      <a:pt x="18906" y="3847"/>
                      <a:pt x="21600" y="4905"/>
                      <a:pt x="21600" y="6209"/>
                    </a:cubicBezTo>
                    <a:lnTo>
                      <a:pt x="21600" y="11671"/>
                    </a:lnTo>
                    <a:cubicBezTo>
                      <a:pt x="21600" y="11672"/>
                      <a:pt x="21600" y="11672"/>
                      <a:pt x="21600" y="11672"/>
                    </a:cubicBezTo>
                    <a:cubicBezTo>
                      <a:pt x="21600" y="12119"/>
                      <a:pt x="20678" y="12480"/>
                      <a:pt x="19541" y="12480"/>
                    </a:cubicBezTo>
                    <a:cubicBezTo>
                      <a:pt x="18403" y="12480"/>
                      <a:pt x="17482" y="12119"/>
                      <a:pt x="17482" y="11672"/>
                    </a:cubicBezTo>
                    <a:lnTo>
                      <a:pt x="17481" y="11672"/>
                    </a:lnTo>
                    <a:lnTo>
                      <a:pt x="17481" y="6209"/>
                    </a:lnTo>
                    <a:lnTo>
                      <a:pt x="16526" y="6209"/>
                    </a:lnTo>
                    <a:lnTo>
                      <a:pt x="16526" y="20570"/>
                    </a:lnTo>
                    <a:lnTo>
                      <a:pt x="16526" y="20570"/>
                    </a:lnTo>
                    <a:cubicBezTo>
                      <a:pt x="16526" y="21139"/>
                      <a:pt x="15351" y="21600"/>
                      <a:pt x="13902" y="21600"/>
                    </a:cubicBezTo>
                    <a:cubicBezTo>
                      <a:pt x="12452" y="21600"/>
                      <a:pt x="11277" y="21139"/>
                      <a:pt x="11277" y="20570"/>
                    </a:cubicBezTo>
                    <a:lnTo>
                      <a:pt x="11277" y="13297"/>
                    </a:lnTo>
                    <a:lnTo>
                      <a:pt x="10323" y="13297"/>
                    </a:lnTo>
                    <a:lnTo>
                      <a:pt x="10323" y="20570"/>
                    </a:lnTo>
                    <a:cubicBezTo>
                      <a:pt x="10323" y="21139"/>
                      <a:pt x="9148" y="21600"/>
                      <a:pt x="7698" y="21600"/>
                    </a:cubicBezTo>
                    <a:cubicBezTo>
                      <a:pt x="6249" y="21600"/>
                      <a:pt x="5074" y="21139"/>
                      <a:pt x="5074" y="20570"/>
                    </a:cubicBezTo>
                    <a:lnTo>
                      <a:pt x="5073" y="20570"/>
                    </a:lnTo>
                    <a:lnTo>
                      <a:pt x="5073" y="6209"/>
                    </a:lnTo>
                    <a:lnTo>
                      <a:pt x="4118" y="6209"/>
                    </a:lnTo>
                    <a:lnTo>
                      <a:pt x="4118" y="11672"/>
                    </a:lnTo>
                    <a:cubicBezTo>
                      <a:pt x="4118" y="12119"/>
                      <a:pt x="3197" y="12480"/>
                      <a:pt x="2059" y="12480"/>
                    </a:cubicBezTo>
                    <a:cubicBezTo>
                      <a:pt x="922" y="12480"/>
                      <a:pt x="0" y="12119"/>
                      <a:pt x="0" y="11672"/>
                    </a:cubicBezTo>
                    <a:lnTo>
                      <a:pt x="0" y="6209"/>
                    </a:lnTo>
                    <a:cubicBezTo>
                      <a:pt x="0" y="4905"/>
                      <a:pt x="2694" y="3847"/>
                      <a:pt x="6017" y="3847"/>
                    </a:cubicBezTo>
                    <a:close/>
                    <a:moveTo>
                      <a:pt x="6374" y="1746"/>
                    </a:moveTo>
                    <a:cubicBezTo>
                      <a:pt x="6374" y="2711"/>
                      <a:pt x="8365" y="3493"/>
                      <a:pt x="10823" y="3493"/>
                    </a:cubicBezTo>
                    <a:cubicBezTo>
                      <a:pt x="13280" y="3493"/>
                      <a:pt x="15272" y="2711"/>
                      <a:pt x="15272" y="1746"/>
                    </a:cubicBezTo>
                    <a:cubicBezTo>
                      <a:pt x="15272" y="782"/>
                      <a:pt x="13280" y="0"/>
                      <a:pt x="10823" y="0"/>
                    </a:cubicBezTo>
                    <a:cubicBezTo>
                      <a:pt x="8365" y="0"/>
                      <a:pt x="6374" y="782"/>
                      <a:pt x="6374" y="1746"/>
                    </a:cubicBezTo>
                    <a:close/>
                  </a:path>
                </a:pathLst>
              </a:custGeom>
              <a:solidFill>
                <a:srgbClr val="73BA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5240" tIns="15240" rIns="15240" bIns="15240" numCol="1" anchor="ctr">
                <a:noAutofit/>
              </a:bodyPr>
              <a:lstStyle/>
              <a:p>
                <a:pPr defTabSz="182880" rtl="0" hangingPunct="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endParaRPr>
              </a:p>
            </p:txBody>
          </p:sp>
          <p:sp>
            <p:nvSpPr>
              <p:cNvPr id="36" name="Shape 134">
                <a:extLst>
                  <a:ext uri="{FF2B5EF4-FFF2-40B4-BE49-F238E27FC236}">
                    <a16:creationId xmlns:a16="http://schemas.microsoft.com/office/drawing/2014/main" id="{6B4BE631-086F-4170-8D73-1F999297F491}"/>
                  </a:ext>
                </a:extLst>
              </p:cNvPr>
              <p:cNvSpPr/>
              <p:nvPr/>
            </p:nvSpPr>
            <p:spPr>
              <a:xfrm>
                <a:off x="3289300" y="437841"/>
                <a:ext cx="382981" cy="965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17" y="3847"/>
                    </a:moveTo>
                    <a:lnTo>
                      <a:pt x="15583" y="3847"/>
                    </a:lnTo>
                    <a:cubicBezTo>
                      <a:pt x="18906" y="3847"/>
                      <a:pt x="21600" y="4905"/>
                      <a:pt x="21600" y="6209"/>
                    </a:cubicBezTo>
                    <a:lnTo>
                      <a:pt x="21600" y="11671"/>
                    </a:lnTo>
                    <a:cubicBezTo>
                      <a:pt x="21600" y="11672"/>
                      <a:pt x="21600" y="11672"/>
                      <a:pt x="21600" y="11672"/>
                    </a:cubicBezTo>
                    <a:cubicBezTo>
                      <a:pt x="21600" y="12119"/>
                      <a:pt x="20678" y="12480"/>
                      <a:pt x="19541" y="12480"/>
                    </a:cubicBezTo>
                    <a:cubicBezTo>
                      <a:pt x="18403" y="12480"/>
                      <a:pt x="17482" y="12119"/>
                      <a:pt x="17482" y="11672"/>
                    </a:cubicBezTo>
                    <a:lnTo>
                      <a:pt x="17481" y="11672"/>
                    </a:lnTo>
                    <a:lnTo>
                      <a:pt x="17481" y="6209"/>
                    </a:lnTo>
                    <a:lnTo>
                      <a:pt x="16526" y="6209"/>
                    </a:lnTo>
                    <a:lnTo>
                      <a:pt x="16526" y="20570"/>
                    </a:lnTo>
                    <a:lnTo>
                      <a:pt x="16526" y="20570"/>
                    </a:lnTo>
                    <a:cubicBezTo>
                      <a:pt x="16526" y="21139"/>
                      <a:pt x="15351" y="21600"/>
                      <a:pt x="13902" y="21600"/>
                    </a:cubicBezTo>
                    <a:cubicBezTo>
                      <a:pt x="12452" y="21600"/>
                      <a:pt x="11277" y="21139"/>
                      <a:pt x="11277" y="20570"/>
                    </a:cubicBezTo>
                    <a:lnTo>
                      <a:pt x="11277" y="13297"/>
                    </a:lnTo>
                    <a:lnTo>
                      <a:pt x="10323" y="13297"/>
                    </a:lnTo>
                    <a:lnTo>
                      <a:pt x="10323" y="20570"/>
                    </a:lnTo>
                    <a:cubicBezTo>
                      <a:pt x="10323" y="21139"/>
                      <a:pt x="9148" y="21600"/>
                      <a:pt x="7698" y="21600"/>
                    </a:cubicBezTo>
                    <a:cubicBezTo>
                      <a:pt x="6249" y="21600"/>
                      <a:pt x="5074" y="21139"/>
                      <a:pt x="5074" y="20570"/>
                    </a:cubicBezTo>
                    <a:lnTo>
                      <a:pt x="5073" y="20570"/>
                    </a:lnTo>
                    <a:lnTo>
                      <a:pt x="5073" y="6209"/>
                    </a:lnTo>
                    <a:lnTo>
                      <a:pt x="4118" y="6209"/>
                    </a:lnTo>
                    <a:lnTo>
                      <a:pt x="4118" y="11672"/>
                    </a:lnTo>
                    <a:cubicBezTo>
                      <a:pt x="4118" y="12119"/>
                      <a:pt x="3197" y="12480"/>
                      <a:pt x="2059" y="12480"/>
                    </a:cubicBezTo>
                    <a:cubicBezTo>
                      <a:pt x="922" y="12480"/>
                      <a:pt x="0" y="12119"/>
                      <a:pt x="0" y="11672"/>
                    </a:cubicBezTo>
                    <a:lnTo>
                      <a:pt x="0" y="6209"/>
                    </a:lnTo>
                    <a:cubicBezTo>
                      <a:pt x="0" y="4905"/>
                      <a:pt x="2694" y="3847"/>
                      <a:pt x="6017" y="3847"/>
                    </a:cubicBezTo>
                    <a:close/>
                    <a:moveTo>
                      <a:pt x="6374" y="1746"/>
                    </a:moveTo>
                    <a:cubicBezTo>
                      <a:pt x="6374" y="2711"/>
                      <a:pt x="8365" y="3493"/>
                      <a:pt x="10823" y="3493"/>
                    </a:cubicBezTo>
                    <a:cubicBezTo>
                      <a:pt x="13280" y="3493"/>
                      <a:pt x="15272" y="2711"/>
                      <a:pt x="15272" y="1746"/>
                    </a:cubicBezTo>
                    <a:cubicBezTo>
                      <a:pt x="15272" y="782"/>
                      <a:pt x="13280" y="0"/>
                      <a:pt x="10823" y="0"/>
                    </a:cubicBezTo>
                    <a:cubicBezTo>
                      <a:pt x="8365" y="0"/>
                      <a:pt x="6374" y="782"/>
                      <a:pt x="6374" y="1746"/>
                    </a:cubicBezTo>
                    <a:close/>
                  </a:path>
                </a:pathLst>
              </a:custGeom>
              <a:solidFill>
                <a:srgbClr val="73BA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5240" tIns="15240" rIns="15240" bIns="15240" numCol="1" anchor="ctr">
                <a:noAutofit/>
              </a:bodyPr>
              <a:lstStyle/>
              <a:p>
                <a:pPr defTabSz="182880" rtl="0" hangingPunct="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endParaRPr>
              </a:p>
            </p:txBody>
          </p:sp>
          <p:sp>
            <p:nvSpPr>
              <p:cNvPr id="37" name="Shape 135">
                <a:extLst>
                  <a:ext uri="{FF2B5EF4-FFF2-40B4-BE49-F238E27FC236}">
                    <a16:creationId xmlns:a16="http://schemas.microsoft.com/office/drawing/2014/main" id="{31890D40-E960-4218-8245-5965C2AA2CED}"/>
                  </a:ext>
                </a:extLst>
              </p:cNvPr>
              <p:cNvSpPr/>
              <p:nvPr/>
            </p:nvSpPr>
            <p:spPr>
              <a:xfrm>
                <a:off x="3759200" y="437841"/>
                <a:ext cx="382981" cy="965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17" y="3847"/>
                    </a:moveTo>
                    <a:lnTo>
                      <a:pt x="15583" y="3847"/>
                    </a:lnTo>
                    <a:cubicBezTo>
                      <a:pt x="18906" y="3847"/>
                      <a:pt x="21600" y="4905"/>
                      <a:pt x="21600" y="6209"/>
                    </a:cubicBezTo>
                    <a:lnTo>
                      <a:pt x="21600" y="11671"/>
                    </a:lnTo>
                    <a:cubicBezTo>
                      <a:pt x="21600" y="11672"/>
                      <a:pt x="21600" y="11672"/>
                      <a:pt x="21600" y="11672"/>
                    </a:cubicBezTo>
                    <a:cubicBezTo>
                      <a:pt x="21600" y="12119"/>
                      <a:pt x="20678" y="12480"/>
                      <a:pt x="19541" y="12480"/>
                    </a:cubicBezTo>
                    <a:cubicBezTo>
                      <a:pt x="18403" y="12480"/>
                      <a:pt x="17482" y="12119"/>
                      <a:pt x="17482" y="11672"/>
                    </a:cubicBezTo>
                    <a:lnTo>
                      <a:pt x="17481" y="11672"/>
                    </a:lnTo>
                    <a:lnTo>
                      <a:pt x="17481" y="6209"/>
                    </a:lnTo>
                    <a:lnTo>
                      <a:pt x="16526" y="6209"/>
                    </a:lnTo>
                    <a:lnTo>
                      <a:pt x="16526" y="20570"/>
                    </a:lnTo>
                    <a:lnTo>
                      <a:pt x="16526" y="20570"/>
                    </a:lnTo>
                    <a:cubicBezTo>
                      <a:pt x="16526" y="21139"/>
                      <a:pt x="15351" y="21600"/>
                      <a:pt x="13902" y="21600"/>
                    </a:cubicBezTo>
                    <a:cubicBezTo>
                      <a:pt x="12452" y="21600"/>
                      <a:pt x="11277" y="21139"/>
                      <a:pt x="11277" y="20570"/>
                    </a:cubicBezTo>
                    <a:lnTo>
                      <a:pt x="11277" y="13297"/>
                    </a:lnTo>
                    <a:lnTo>
                      <a:pt x="10323" y="13297"/>
                    </a:lnTo>
                    <a:lnTo>
                      <a:pt x="10323" y="20570"/>
                    </a:lnTo>
                    <a:cubicBezTo>
                      <a:pt x="10323" y="21139"/>
                      <a:pt x="9148" y="21600"/>
                      <a:pt x="7698" y="21600"/>
                    </a:cubicBezTo>
                    <a:cubicBezTo>
                      <a:pt x="6249" y="21600"/>
                      <a:pt x="5074" y="21139"/>
                      <a:pt x="5074" y="20570"/>
                    </a:cubicBezTo>
                    <a:lnTo>
                      <a:pt x="5073" y="20570"/>
                    </a:lnTo>
                    <a:lnTo>
                      <a:pt x="5073" y="6209"/>
                    </a:lnTo>
                    <a:lnTo>
                      <a:pt x="4118" y="6209"/>
                    </a:lnTo>
                    <a:lnTo>
                      <a:pt x="4118" y="11672"/>
                    </a:lnTo>
                    <a:cubicBezTo>
                      <a:pt x="4118" y="12119"/>
                      <a:pt x="3197" y="12480"/>
                      <a:pt x="2059" y="12480"/>
                    </a:cubicBezTo>
                    <a:cubicBezTo>
                      <a:pt x="922" y="12480"/>
                      <a:pt x="0" y="12119"/>
                      <a:pt x="0" y="11672"/>
                    </a:cubicBezTo>
                    <a:lnTo>
                      <a:pt x="0" y="6209"/>
                    </a:lnTo>
                    <a:cubicBezTo>
                      <a:pt x="0" y="4905"/>
                      <a:pt x="2694" y="3847"/>
                      <a:pt x="6017" y="3847"/>
                    </a:cubicBezTo>
                    <a:close/>
                    <a:moveTo>
                      <a:pt x="6374" y="1746"/>
                    </a:moveTo>
                    <a:cubicBezTo>
                      <a:pt x="6374" y="2711"/>
                      <a:pt x="8365" y="3493"/>
                      <a:pt x="10823" y="3493"/>
                    </a:cubicBezTo>
                    <a:cubicBezTo>
                      <a:pt x="13280" y="3493"/>
                      <a:pt x="15272" y="2711"/>
                      <a:pt x="15272" y="1746"/>
                    </a:cubicBezTo>
                    <a:cubicBezTo>
                      <a:pt x="15272" y="782"/>
                      <a:pt x="13280" y="0"/>
                      <a:pt x="10823" y="0"/>
                    </a:cubicBezTo>
                    <a:cubicBezTo>
                      <a:pt x="8365" y="0"/>
                      <a:pt x="6374" y="782"/>
                      <a:pt x="6374" y="1746"/>
                    </a:cubicBezTo>
                    <a:close/>
                  </a:path>
                </a:pathLst>
              </a:custGeom>
              <a:solidFill>
                <a:srgbClr val="73BA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5240" tIns="15240" rIns="15240" bIns="15240" numCol="1" anchor="ctr">
                <a:noAutofit/>
              </a:bodyPr>
              <a:lstStyle/>
              <a:p>
                <a:pPr defTabSz="182880" rtl="0" hangingPunct="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endParaRPr>
              </a:p>
            </p:txBody>
          </p:sp>
          <p:sp>
            <p:nvSpPr>
              <p:cNvPr id="38" name="Shape 136">
                <a:extLst>
                  <a:ext uri="{FF2B5EF4-FFF2-40B4-BE49-F238E27FC236}">
                    <a16:creationId xmlns:a16="http://schemas.microsoft.com/office/drawing/2014/main" id="{1E9A7C84-CE08-45A9-8E0E-A0B4E03E1CB7}"/>
                  </a:ext>
                </a:extLst>
              </p:cNvPr>
              <p:cNvSpPr/>
              <p:nvPr/>
            </p:nvSpPr>
            <p:spPr>
              <a:xfrm>
                <a:off x="4229100" y="437841"/>
                <a:ext cx="382981" cy="965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17" y="3847"/>
                    </a:moveTo>
                    <a:lnTo>
                      <a:pt x="15583" y="3847"/>
                    </a:lnTo>
                    <a:cubicBezTo>
                      <a:pt x="18906" y="3847"/>
                      <a:pt x="21600" y="4905"/>
                      <a:pt x="21600" y="6209"/>
                    </a:cubicBezTo>
                    <a:lnTo>
                      <a:pt x="21600" y="11671"/>
                    </a:lnTo>
                    <a:cubicBezTo>
                      <a:pt x="21600" y="11672"/>
                      <a:pt x="21600" y="11672"/>
                      <a:pt x="21600" y="11672"/>
                    </a:cubicBezTo>
                    <a:cubicBezTo>
                      <a:pt x="21600" y="12119"/>
                      <a:pt x="20678" y="12480"/>
                      <a:pt x="19541" y="12480"/>
                    </a:cubicBezTo>
                    <a:cubicBezTo>
                      <a:pt x="18403" y="12480"/>
                      <a:pt x="17482" y="12119"/>
                      <a:pt x="17482" y="11672"/>
                    </a:cubicBezTo>
                    <a:lnTo>
                      <a:pt x="17481" y="11672"/>
                    </a:lnTo>
                    <a:lnTo>
                      <a:pt x="17481" y="6209"/>
                    </a:lnTo>
                    <a:lnTo>
                      <a:pt x="16526" y="6209"/>
                    </a:lnTo>
                    <a:lnTo>
                      <a:pt x="16526" y="20570"/>
                    </a:lnTo>
                    <a:lnTo>
                      <a:pt x="16526" y="20570"/>
                    </a:lnTo>
                    <a:cubicBezTo>
                      <a:pt x="16526" y="21139"/>
                      <a:pt x="15351" y="21600"/>
                      <a:pt x="13902" y="21600"/>
                    </a:cubicBezTo>
                    <a:cubicBezTo>
                      <a:pt x="12452" y="21600"/>
                      <a:pt x="11277" y="21139"/>
                      <a:pt x="11277" y="20570"/>
                    </a:cubicBezTo>
                    <a:lnTo>
                      <a:pt x="11277" y="13297"/>
                    </a:lnTo>
                    <a:lnTo>
                      <a:pt x="10323" y="13297"/>
                    </a:lnTo>
                    <a:lnTo>
                      <a:pt x="10323" y="20570"/>
                    </a:lnTo>
                    <a:cubicBezTo>
                      <a:pt x="10323" y="21139"/>
                      <a:pt x="9148" y="21600"/>
                      <a:pt x="7698" y="21600"/>
                    </a:cubicBezTo>
                    <a:cubicBezTo>
                      <a:pt x="6249" y="21600"/>
                      <a:pt x="5074" y="21139"/>
                      <a:pt x="5074" y="20570"/>
                    </a:cubicBezTo>
                    <a:lnTo>
                      <a:pt x="5073" y="20570"/>
                    </a:lnTo>
                    <a:lnTo>
                      <a:pt x="5073" y="6209"/>
                    </a:lnTo>
                    <a:lnTo>
                      <a:pt x="4118" y="6209"/>
                    </a:lnTo>
                    <a:lnTo>
                      <a:pt x="4118" y="11672"/>
                    </a:lnTo>
                    <a:cubicBezTo>
                      <a:pt x="4118" y="12119"/>
                      <a:pt x="3197" y="12480"/>
                      <a:pt x="2059" y="12480"/>
                    </a:cubicBezTo>
                    <a:cubicBezTo>
                      <a:pt x="922" y="12480"/>
                      <a:pt x="0" y="12119"/>
                      <a:pt x="0" y="11672"/>
                    </a:cubicBezTo>
                    <a:lnTo>
                      <a:pt x="0" y="6209"/>
                    </a:lnTo>
                    <a:cubicBezTo>
                      <a:pt x="0" y="4905"/>
                      <a:pt x="2694" y="3847"/>
                      <a:pt x="6017" y="3847"/>
                    </a:cubicBezTo>
                    <a:close/>
                    <a:moveTo>
                      <a:pt x="6374" y="1746"/>
                    </a:moveTo>
                    <a:cubicBezTo>
                      <a:pt x="6374" y="2711"/>
                      <a:pt x="8365" y="3493"/>
                      <a:pt x="10823" y="3493"/>
                    </a:cubicBezTo>
                    <a:cubicBezTo>
                      <a:pt x="13280" y="3493"/>
                      <a:pt x="15272" y="2711"/>
                      <a:pt x="15272" y="1746"/>
                    </a:cubicBezTo>
                    <a:cubicBezTo>
                      <a:pt x="15272" y="782"/>
                      <a:pt x="13280" y="0"/>
                      <a:pt x="10823" y="0"/>
                    </a:cubicBezTo>
                    <a:cubicBezTo>
                      <a:pt x="8365" y="0"/>
                      <a:pt x="6374" y="782"/>
                      <a:pt x="6374" y="1746"/>
                    </a:cubicBezTo>
                    <a:close/>
                  </a:path>
                </a:pathLst>
              </a:custGeom>
              <a:solidFill>
                <a:srgbClr val="73BA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5240" tIns="15240" rIns="15240" bIns="15240" numCol="1" anchor="ctr">
                <a:noAutofit/>
              </a:bodyPr>
              <a:lstStyle/>
              <a:p>
                <a:pPr defTabSz="182880" rtl="0" hangingPunct="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endParaRPr>
              </a:p>
            </p:txBody>
          </p:sp>
        </p:grpSp>
        <p:grpSp>
          <p:nvGrpSpPr>
            <p:cNvPr id="50" name="Group 139">
              <a:extLst>
                <a:ext uri="{FF2B5EF4-FFF2-40B4-BE49-F238E27FC236}">
                  <a16:creationId xmlns:a16="http://schemas.microsoft.com/office/drawing/2014/main" id="{C4A8EDBB-698D-463B-9B3F-A7940EAE4F1A}"/>
                </a:ext>
              </a:extLst>
            </p:cNvPr>
            <p:cNvGrpSpPr/>
            <p:nvPr/>
          </p:nvGrpSpPr>
          <p:grpSpPr>
            <a:xfrm>
              <a:off x="8700270" y="4110416"/>
              <a:ext cx="1844832" cy="386081"/>
              <a:chOff x="0" y="437841"/>
              <a:chExt cx="4612081" cy="965201"/>
            </a:xfrm>
          </p:grpSpPr>
          <p:sp>
            <p:nvSpPr>
              <p:cNvPr id="51" name="Shape 127">
                <a:extLst>
                  <a:ext uri="{FF2B5EF4-FFF2-40B4-BE49-F238E27FC236}">
                    <a16:creationId xmlns:a16="http://schemas.microsoft.com/office/drawing/2014/main" id="{4A4CB2A5-4712-459D-AC20-8022EA91A638}"/>
                  </a:ext>
                </a:extLst>
              </p:cNvPr>
              <p:cNvSpPr/>
              <p:nvPr/>
            </p:nvSpPr>
            <p:spPr>
              <a:xfrm>
                <a:off x="0" y="437841"/>
                <a:ext cx="382981" cy="965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17" y="3847"/>
                    </a:moveTo>
                    <a:lnTo>
                      <a:pt x="15583" y="3847"/>
                    </a:lnTo>
                    <a:cubicBezTo>
                      <a:pt x="18906" y="3847"/>
                      <a:pt x="21600" y="4905"/>
                      <a:pt x="21600" y="6209"/>
                    </a:cubicBezTo>
                    <a:lnTo>
                      <a:pt x="21600" y="11671"/>
                    </a:lnTo>
                    <a:cubicBezTo>
                      <a:pt x="21600" y="11672"/>
                      <a:pt x="21600" y="11672"/>
                      <a:pt x="21600" y="11672"/>
                    </a:cubicBezTo>
                    <a:cubicBezTo>
                      <a:pt x="21600" y="12119"/>
                      <a:pt x="20678" y="12480"/>
                      <a:pt x="19541" y="12480"/>
                    </a:cubicBezTo>
                    <a:cubicBezTo>
                      <a:pt x="18403" y="12480"/>
                      <a:pt x="17482" y="12119"/>
                      <a:pt x="17482" y="11672"/>
                    </a:cubicBezTo>
                    <a:lnTo>
                      <a:pt x="17481" y="11672"/>
                    </a:lnTo>
                    <a:lnTo>
                      <a:pt x="17481" y="6209"/>
                    </a:lnTo>
                    <a:lnTo>
                      <a:pt x="16526" y="6209"/>
                    </a:lnTo>
                    <a:lnTo>
                      <a:pt x="16526" y="20570"/>
                    </a:lnTo>
                    <a:lnTo>
                      <a:pt x="16526" y="20570"/>
                    </a:lnTo>
                    <a:cubicBezTo>
                      <a:pt x="16526" y="21139"/>
                      <a:pt x="15351" y="21600"/>
                      <a:pt x="13902" y="21600"/>
                    </a:cubicBezTo>
                    <a:cubicBezTo>
                      <a:pt x="12452" y="21600"/>
                      <a:pt x="11277" y="21139"/>
                      <a:pt x="11277" y="20570"/>
                    </a:cubicBezTo>
                    <a:lnTo>
                      <a:pt x="11277" y="13297"/>
                    </a:lnTo>
                    <a:lnTo>
                      <a:pt x="10323" y="13297"/>
                    </a:lnTo>
                    <a:lnTo>
                      <a:pt x="10323" y="20570"/>
                    </a:lnTo>
                    <a:cubicBezTo>
                      <a:pt x="10323" y="21139"/>
                      <a:pt x="9148" y="21600"/>
                      <a:pt x="7698" y="21600"/>
                    </a:cubicBezTo>
                    <a:cubicBezTo>
                      <a:pt x="6249" y="21600"/>
                      <a:pt x="5074" y="21139"/>
                      <a:pt x="5074" y="20570"/>
                    </a:cubicBezTo>
                    <a:lnTo>
                      <a:pt x="5073" y="20570"/>
                    </a:lnTo>
                    <a:lnTo>
                      <a:pt x="5073" y="6209"/>
                    </a:lnTo>
                    <a:lnTo>
                      <a:pt x="4118" y="6209"/>
                    </a:lnTo>
                    <a:lnTo>
                      <a:pt x="4118" y="11672"/>
                    </a:lnTo>
                    <a:cubicBezTo>
                      <a:pt x="4118" y="12119"/>
                      <a:pt x="3197" y="12480"/>
                      <a:pt x="2059" y="12480"/>
                    </a:cubicBezTo>
                    <a:cubicBezTo>
                      <a:pt x="922" y="12480"/>
                      <a:pt x="0" y="12119"/>
                      <a:pt x="0" y="11672"/>
                    </a:cubicBezTo>
                    <a:lnTo>
                      <a:pt x="0" y="6209"/>
                    </a:lnTo>
                    <a:cubicBezTo>
                      <a:pt x="0" y="4905"/>
                      <a:pt x="2694" y="3847"/>
                      <a:pt x="6017" y="3847"/>
                    </a:cubicBezTo>
                    <a:close/>
                    <a:moveTo>
                      <a:pt x="6374" y="1746"/>
                    </a:moveTo>
                    <a:cubicBezTo>
                      <a:pt x="6374" y="2711"/>
                      <a:pt x="8365" y="3493"/>
                      <a:pt x="10823" y="3493"/>
                    </a:cubicBezTo>
                    <a:cubicBezTo>
                      <a:pt x="13280" y="3493"/>
                      <a:pt x="15272" y="2711"/>
                      <a:pt x="15272" y="1746"/>
                    </a:cubicBezTo>
                    <a:cubicBezTo>
                      <a:pt x="15272" y="782"/>
                      <a:pt x="13280" y="0"/>
                      <a:pt x="10823" y="0"/>
                    </a:cubicBezTo>
                    <a:cubicBezTo>
                      <a:pt x="8365" y="0"/>
                      <a:pt x="6374" y="782"/>
                      <a:pt x="6374" y="1746"/>
                    </a:cubicBezTo>
                    <a:close/>
                  </a:path>
                </a:pathLst>
              </a:custGeom>
              <a:solidFill>
                <a:srgbClr val="73BA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5240" tIns="15240" rIns="15240" bIns="15240" numCol="1" anchor="ctr">
                <a:noAutofit/>
              </a:bodyPr>
              <a:lstStyle/>
              <a:p>
                <a:pPr defTabSz="182880" rtl="0" hangingPunct="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endParaRPr>
              </a:p>
            </p:txBody>
          </p:sp>
          <p:sp>
            <p:nvSpPr>
              <p:cNvPr id="52" name="Shape 128">
                <a:extLst>
                  <a:ext uri="{FF2B5EF4-FFF2-40B4-BE49-F238E27FC236}">
                    <a16:creationId xmlns:a16="http://schemas.microsoft.com/office/drawing/2014/main" id="{DA77AEA0-861A-4822-8355-639E0FDEF121}"/>
                  </a:ext>
                </a:extLst>
              </p:cNvPr>
              <p:cNvSpPr/>
              <p:nvPr/>
            </p:nvSpPr>
            <p:spPr>
              <a:xfrm>
                <a:off x="469900" y="437841"/>
                <a:ext cx="382981" cy="965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17" y="3847"/>
                    </a:moveTo>
                    <a:lnTo>
                      <a:pt x="15583" y="3847"/>
                    </a:lnTo>
                    <a:cubicBezTo>
                      <a:pt x="18906" y="3847"/>
                      <a:pt x="21600" y="4905"/>
                      <a:pt x="21600" y="6209"/>
                    </a:cubicBezTo>
                    <a:lnTo>
                      <a:pt x="21600" y="11671"/>
                    </a:lnTo>
                    <a:cubicBezTo>
                      <a:pt x="21600" y="11672"/>
                      <a:pt x="21600" y="11672"/>
                      <a:pt x="21600" y="11672"/>
                    </a:cubicBezTo>
                    <a:cubicBezTo>
                      <a:pt x="21600" y="12119"/>
                      <a:pt x="20678" y="12480"/>
                      <a:pt x="19541" y="12480"/>
                    </a:cubicBezTo>
                    <a:cubicBezTo>
                      <a:pt x="18403" y="12480"/>
                      <a:pt x="17482" y="12119"/>
                      <a:pt x="17482" y="11672"/>
                    </a:cubicBezTo>
                    <a:lnTo>
                      <a:pt x="17481" y="11672"/>
                    </a:lnTo>
                    <a:lnTo>
                      <a:pt x="17481" y="6209"/>
                    </a:lnTo>
                    <a:lnTo>
                      <a:pt x="16526" y="6209"/>
                    </a:lnTo>
                    <a:lnTo>
                      <a:pt x="16526" y="20570"/>
                    </a:lnTo>
                    <a:lnTo>
                      <a:pt x="16526" y="20570"/>
                    </a:lnTo>
                    <a:cubicBezTo>
                      <a:pt x="16526" y="21139"/>
                      <a:pt x="15351" y="21600"/>
                      <a:pt x="13902" y="21600"/>
                    </a:cubicBezTo>
                    <a:cubicBezTo>
                      <a:pt x="12452" y="21600"/>
                      <a:pt x="11277" y="21139"/>
                      <a:pt x="11277" y="20570"/>
                    </a:cubicBezTo>
                    <a:lnTo>
                      <a:pt x="11277" y="13297"/>
                    </a:lnTo>
                    <a:lnTo>
                      <a:pt x="10323" y="13297"/>
                    </a:lnTo>
                    <a:lnTo>
                      <a:pt x="10323" y="20570"/>
                    </a:lnTo>
                    <a:cubicBezTo>
                      <a:pt x="10323" y="21139"/>
                      <a:pt x="9148" y="21600"/>
                      <a:pt x="7698" y="21600"/>
                    </a:cubicBezTo>
                    <a:cubicBezTo>
                      <a:pt x="6249" y="21600"/>
                      <a:pt x="5074" y="21139"/>
                      <a:pt x="5074" y="20570"/>
                    </a:cubicBezTo>
                    <a:lnTo>
                      <a:pt x="5073" y="20570"/>
                    </a:lnTo>
                    <a:lnTo>
                      <a:pt x="5073" y="6209"/>
                    </a:lnTo>
                    <a:lnTo>
                      <a:pt x="4118" y="6209"/>
                    </a:lnTo>
                    <a:lnTo>
                      <a:pt x="4118" y="11672"/>
                    </a:lnTo>
                    <a:cubicBezTo>
                      <a:pt x="4118" y="12119"/>
                      <a:pt x="3197" y="12480"/>
                      <a:pt x="2059" y="12480"/>
                    </a:cubicBezTo>
                    <a:cubicBezTo>
                      <a:pt x="922" y="12480"/>
                      <a:pt x="0" y="12119"/>
                      <a:pt x="0" y="11672"/>
                    </a:cubicBezTo>
                    <a:lnTo>
                      <a:pt x="0" y="6209"/>
                    </a:lnTo>
                    <a:cubicBezTo>
                      <a:pt x="0" y="4905"/>
                      <a:pt x="2694" y="3847"/>
                      <a:pt x="6017" y="3847"/>
                    </a:cubicBezTo>
                    <a:close/>
                    <a:moveTo>
                      <a:pt x="6374" y="1746"/>
                    </a:moveTo>
                    <a:cubicBezTo>
                      <a:pt x="6374" y="2711"/>
                      <a:pt x="8365" y="3493"/>
                      <a:pt x="10823" y="3493"/>
                    </a:cubicBezTo>
                    <a:cubicBezTo>
                      <a:pt x="13280" y="3493"/>
                      <a:pt x="15272" y="2711"/>
                      <a:pt x="15272" y="1746"/>
                    </a:cubicBezTo>
                    <a:cubicBezTo>
                      <a:pt x="15272" y="782"/>
                      <a:pt x="13280" y="0"/>
                      <a:pt x="10823" y="0"/>
                    </a:cubicBezTo>
                    <a:cubicBezTo>
                      <a:pt x="8365" y="0"/>
                      <a:pt x="6374" y="782"/>
                      <a:pt x="6374" y="1746"/>
                    </a:cubicBezTo>
                    <a:close/>
                  </a:path>
                </a:pathLst>
              </a:custGeom>
              <a:solidFill>
                <a:srgbClr val="73BA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5240" tIns="15240" rIns="15240" bIns="15240" numCol="1" anchor="ctr">
                <a:noAutofit/>
              </a:bodyPr>
              <a:lstStyle/>
              <a:p>
                <a:pPr defTabSz="182880" rtl="0" hangingPunct="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endParaRPr>
              </a:p>
            </p:txBody>
          </p:sp>
          <p:sp>
            <p:nvSpPr>
              <p:cNvPr id="53" name="Shape 129">
                <a:extLst>
                  <a:ext uri="{FF2B5EF4-FFF2-40B4-BE49-F238E27FC236}">
                    <a16:creationId xmlns:a16="http://schemas.microsoft.com/office/drawing/2014/main" id="{64BAA395-EC90-4D9F-8074-793110FADA4F}"/>
                  </a:ext>
                </a:extLst>
              </p:cNvPr>
              <p:cNvSpPr/>
              <p:nvPr/>
            </p:nvSpPr>
            <p:spPr>
              <a:xfrm>
                <a:off x="939800" y="437841"/>
                <a:ext cx="382981" cy="965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17" y="3847"/>
                    </a:moveTo>
                    <a:lnTo>
                      <a:pt x="15583" y="3847"/>
                    </a:lnTo>
                    <a:cubicBezTo>
                      <a:pt x="18906" y="3847"/>
                      <a:pt x="21600" y="4905"/>
                      <a:pt x="21600" y="6209"/>
                    </a:cubicBezTo>
                    <a:lnTo>
                      <a:pt x="21600" y="11671"/>
                    </a:lnTo>
                    <a:cubicBezTo>
                      <a:pt x="21600" y="11672"/>
                      <a:pt x="21600" y="11672"/>
                      <a:pt x="21600" y="11672"/>
                    </a:cubicBezTo>
                    <a:cubicBezTo>
                      <a:pt x="21600" y="12119"/>
                      <a:pt x="20678" y="12480"/>
                      <a:pt x="19541" y="12480"/>
                    </a:cubicBezTo>
                    <a:cubicBezTo>
                      <a:pt x="18403" y="12480"/>
                      <a:pt x="17482" y="12119"/>
                      <a:pt x="17482" y="11672"/>
                    </a:cubicBezTo>
                    <a:lnTo>
                      <a:pt x="17481" y="11672"/>
                    </a:lnTo>
                    <a:lnTo>
                      <a:pt x="17481" y="6209"/>
                    </a:lnTo>
                    <a:lnTo>
                      <a:pt x="16526" y="6209"/>
                    </a:lnTo>
                    <a:lnTo>
                      <a:pt x="16526" y="20570"/>
                    </a:lnTo>
                    <a:lnTo>
                      <a:pt x="16526" y="20570"/>
                    </a:lnTo>
                    <a:cubicBezTo>
                      <a:pt x="16526" y="21139"/>
                      <a:pt x="15351" y="21600"/>
                      <a:pt x="13902" y="21600"/>
                    </a:cubicBezTo>
                    <a:cubicBezTo>
                      <a:pt x="12452" y="21600"/>
                      <a:pt x="11277" y="21139"/>
                      <a:pt x="11277" y="20570"/>
                    </a:cubicBezTo>
                    <a:lnTo>
                      <a:pt x="11277" y="13297"/>
                    </a:lnTo>
                    <a:lnTo>
                      <a:pt x="10323" y="13297"/>
                    </a:lnTo>
                    <a:lnTo>
                      <a:pt x="10323" y="20570"/>
                    </a:lnTo>
                    <a:cubicBezTo>
                      <a:pt x="10323" y="21139"/>
                      <a:pt x="9148" y="21600"/>
                      <a:pt x="7698" y="21600"/>
                    </a:cubicBezTo>
                    <a:cubicBezTo>
                      <a:pt x="6249" y="21600"/>
                      <a:pt x="5074" y="21139"/>
                      <a:pt x="5074" y="20570"/>
                    </a:cubicBezTo>
                    <a:lnTo>
                      <a:pt x="5073" y="20570"/>
                    </a:lnTo>
                    <a:lnTo>
                      <a:pt x="5073" y="6209"/>
                    </a:lnTo>
                    <a:lnTo>
                      <a:pt x="4118" y="6209"/>
                    </a:lnTo>
                    <a:lnTo>
                      <a:pt x="4118" y="11672"/>
                    </a:lnTo>
                    <a:cubicBezTo>
                      <a:pt x="4118" y="12119"/>
                      <a:pt x="3197" y="12480"/>
                      <a:pt x="2059" y="12480"/>
                    </a:cubicBezTo>
                    <a:cubicBezTo>
                      <a:pt x="922" y="12480"/>
                      <a:pt x="0" y="12119"/>
                      <a:pt x="0" y="11672"/>
                    </a:cubicBezTo>
                    <a:lnTo>
                      <a:pt x="0" y="6209"/>
                    </a:lnTo>
                    <a:cubicBezTo>
                      <a:pt x="0" y="4905"/>
                      <a:pt x="2694" y="3847"/>
                      <a:pt x="6017" y="3847"/>
                    </a:cubicBezTo>
                    <a:close/>
                    <a:moveTo>
                      <a:pt x="6374" y="1746"/>
                    </a:moveTo>
                    <a:cubicBezTo>
                      <a:pt x="6374" y="2711"/>
                      <a:pt x="8365" y="3493"/>
                      <a:pt x="10823" y="3493"/>
                    </a:cubicBezTo>
                    <a:cubicBezTo>
                      <a:pt x="13280" y="3493"/>
                      <a:pt x="15272" y="2711"/>
                      <a:pt x="15272" y="1746"/>
                    </a:cubicBezTo>
                    <a:cubicBezTo>
                      <a:pt x="15272" y="782"/>
                      <a:pt x="13280" y="0"/>
                      <a:pt x="10823" y="0"/>
                    </a:cubicBezTo>
                    <a:cubicBezTo>
                      <a:pt x="8365" y="0"/>
                      <a:pt x="6374" y="782"/>
                      <a:pt x="6374" y="1746"/>
                    </a:cubicBezTo>
                    <a:close/>
                  </a:path>
                </a:pathLst>
              </a:custGeom>
              <a:solidFill>
                <a:srgbClr val="73BA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5240" tIns="15240" rIns="15240" bIns="15240" numCol="1" anchor="ctr">
                <a:noAutofit/>
              </a:bodyPr>
              <a:lstStyle/>
              <a:p>
                <a:pPr defTabSz="182880" rtl="0" hangingPunct="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endParaRPr>
              </a:p>
            </p:txBody>
          </p:sp>
          <p:sp>
            <p:nvSpPr>
              <p:cNvPr id="54" name="Shape 130">
                <a:extLst>
                  <a:ext uri="{FF2B5EF4-FFF2-40B4-BE49-F238E27FC236}">
                    <a16:creationId xmlns:a16="http://schemas.microsoft.com/office/drawing/2014/main" id="{ADD3A04B-2516-43E3-BFD3-071E7387EC12}"/>
                  </a:ext>
                </a:extLst>
              </p:cNvPr>
              <p:cNvSpPr/>
              <p:nvPr/>
            </p:nvSpPr>
            <p:spPr>
              <a:xfrm>
                <a:off x="1409700" y="437841"/>
                <a:ext cx="382981" cy="965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17" y="3847"/>
                    </a:moveTo>
                    <a:lnTo>
                      <a:pt x="15583" y="3847"/>
                    </a:lnTo>
                    <a:cubicBezTo>
                      <a:pt x="18906" y="3847"/>
                      <a:pt x="21600" y="4905"/>
                      <a:pt x="21600" y="6209"/>
                    </a:cubicBezTo>
                    <a:lnTo>
                      <a:pt x="21600" y="11671"/>
                    </a:lnTo>
                    <a:cubicBezTo>
                      <a:pt x="21600" y="11672"/>
                      <a:pt x="21600" y="11672"/>
                      <a:pt x="21600" y="11672"/>
                    </a:cubicBezTo>
                    <a:cubicBezTo>
                      <a:pt x="21600" y="12119"/>
                      <a:pt x="20678" y="12480"/>
                      <a:pt x="19541" y="12480"/>
                    </a:cubicBezTo>
                    <a:cubicBezTo>
                      <a:pt x="18403" y="12480"/>
                      <a:pt x="17482" y="12119"/>
                      <a:pt x="17482" y="11672"/>
                    </a:cubicBezTo>
                    <a:lnTo>
                      <a:pt x="17481" y="11672"/>
                    </a:lnTo>
                    <a:lnTo>
                      <a:pt x="17481" y="6209"/>
                    </a:lnTo>
                    <a:lnTo>
                      <a:pt x="16526" y="6209"/>
                    </a:lnTo>
                    <a:lnTo>
                      <a:pt x="16526" y="20570"/>
                    </a:lnTo>
                    <a:lnTo>
                      <a:pt x="16526" y="20570"/>
                    </a:lnTo>
                    <a:cubicBezTo>
                      <a:pt x="16526" y="21139"/>
                      <a:pt x="15351" y="21600"/>
                      <a:pt x="13902" y="21600"/>
                    </a:cubicBezTo>
                    <a:cubicBezTo>
                      <a:pt x="12452" y="21600"/>
                      <a:pt x="11277" y="21139"/>
                      <a:pt x="11277" y="20570"/>
                    </a:cubicBezTo>
                    <a:lnTo>
                      <a:pt x="11277" y="13297"/>
                    </a:lnTo>
                    <a:lnTo>
                      <a:pt x="10323" y="13297"/>
                    </a:lnTo>
                    <a:lnTo>
                      <a:pt x="10323" y="20570"/>
                    </a:lnTo>
                    <a:cubicBezTo>
                      <a:pt x="10323" y="21139"/>
                      <a:pt x="9148" y="21600"/>
                      <a:pt x="7698" y="21600"/>
                    </a:cubicBezTo>
                    <a:cubicBezTo>
                      <a:pt x="6249" y="21600"/>
                      <a:pt x="5074" y="21139"/>
                      <a:pt x="5074" y="20570"/>
                    </a:cubicBezTo>
                    <a:lnTo>
                      <a:pt x="5073" y="20570"/>
                    </a:lnTo>
                    <a:lnTo>
                      <a:pt x="5073" y="6209"/>
                    </a:lnTo>
                    <a:lnTo>
                      <a:pt x="4118" y="6209"/>
                    </a:lnTo>
                    <a:lnTo>
                      <a:pt x="4118" y="11672"/>
                    </a:lnTo>
                    <a:cubicBezTo>
                      <a:pt x="4118" y="12119"/>
                      <a:pt x="3197" y="12480"/>
                      <a:pt x="2059" y="12480"/>
                    </a:cubicBezTo>
                    <a:cubicBezTo>
                      <a:pt x="922" y="12480"/>
                      <a:pt x="0" y="12119"/>
                      <a:pt x="0" y="11672"/>
                    </a:cubicBezTo>
                    <a:lnTo>
                      <a:pt x="0" y="6209"/>
                    </a:lnTo>
                    <a:cubicBezTo>
                      <a:pt x="0" y="4905"/>
                      <a:pt x="2694" y="3847"/>
                      <a:pt x="6017" y="3847"/>
                    </a:cubicBezTo>
                    <a:close/>
                    <a:moveTo>
                      <a:pt x="6374" y="1746"/>
                    </a:moveTo>
                    <a:cubicBezTo>
                      <a:pt x="6374" y="2711"/>
                      <a:pt x="8365" y="3493"/>
                      <a:pt x="10823" y="3493"/>
                    </a:cubicBezTo>
                    <a:cubicBezTo>
                      <a:pt x="13280" y="3493"/>
                      <a:pt x="15272" y="2711"/>
                      <a:pt x="15272" y="1746"/>
                    </a:cubicBezTo>
                    <a:cubicBezTo>
                      <a:pt x="15272" y="782"/>
                      <a:pt x="13280" y="0"/>
                      <a:pt x="10823" y="0"/>
                    </a:cubicBezTo>
                    <a:cubicBezTo>
                      <a:pt x="8365" y="0"/>
                      <a:pt x="6374" y="782"/>
                      <a:pt x="6374" y="1746"/>
                    </a:cubicBezTo>
                    <a:close/>
                  </a:path>
                </a:pathLst>
              </a:custGeom>
              <a:solidFill>
                <a:srgbClr val="73BA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5240" tIns="15240" rIns="15240" bIns="15240" numCol="1" anchor="ctr">
                <a:noAutofit/>
              </a:bodyPr>
              <a:lstStyle/>
              <a:p>
                <a:pPr defTabSz="182880" rtl="0" hangingPunct="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endParaRPr>
              </a:p>
            </p:txBody>
          </p:sp>
          <p:sp>
            <p:nvSpPr>
              <p:cNvPr id="55" name="Shape 131">
                <a:extLst>
                  <a:ext uri="{FF2B5EF4-FFF2-40B4-BE49-F238E27FC236}">
                    <a16:creationId xmlns:a16="http://schemas.microsoft.com/office/drawing/2014/main" id="{F6778082-2D57-46BD-9ECE-940E1B1B275D}"/>
                  </a:ext>
                </a:extLst>
              </p:cNvPr>
              <p:cNvSpPr/>
              <p:nvPr/>
            </p:nvSpPr>
            <p:spPr>
              <a:xfrm>
                <a:off x="1879600" y="437841"/>
                <a:ext cx="382981" cy="965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17" y="3847"/>
                    </a:moveTo>
                    <a:lnTo>
                      <a:pt x="15583" y="3847"/>
                    </a:lnTo>
                    <a:cubicBezTo>
                      <a:pt x="18906" y="3847"/>
                      <a:pt x="21600" y="4905"/>
                      <a:pt x="21600" y="6209"/>
                    </a:cubicBezTo>
                    <a:lnTo>
                      <a:pt x="21600" y="11671"/>
                    </a:lnTo>
                    <a:cubicBezTo>
                      <a:pt x="21600" y="11672"/>
                      <a:pt x="21600" y="11672"/>
                      <a:pt x="21600" y="11672"/>
                    </a:cubicBezTo>
                    <a:cubicBezTo>
                      <a:pt x="21600" y="12119"/>
                      <a:pt x="20678" y="12480"/>
                      <a:pt x="19541" y="12480"/>
                    </a:cubicBezTo>
                    <a:cubicBezTo>
                      <a:pt x="18403" y="12480"/>
                      <a:pt x="17482" y="12119"/>
                      <a:pt x="17482" y="11672"/>
                    </a:cubicBezTo>
                    <a:lnTo>
                      <a:pt x="17481" y="11672"/>
                    </a:lnTo>
                    <a:lnTo>
                      <a:pt x="17481" y="6209"/>
                    </a:lnTo>
                    <a:lnTo>
                      <a:pt x="16526" y="6209"/>
                    </a:lnTo>
                    <a:lnTo>
                      <a:pt x="16526" y="20570"/>
                    </a:lnTo>
                    <a:lnTo>
                      <a:pt x="16526" y="20570"/>
                    </a:lnTo>
                    <a:cubicBezTo>
                      <a:pt x="16526" y="21139"/>
                      <a:pt x="15351" y="21600"/>
                      <a:pt x="13902" y="21600"/>
                    </a:cubicBezTo>
                    <a:cubicBezTo>
                      <a:pt x="12452" y="21600"/>
                      <a:pt x="11277" y="21139"/>
                      <a:pt x="11277" y="20570"/>
                    </a:cubicBezTo>
                    <a:lnTo>
                      <a:pt x="11277" y="13297"/>
                    </a:lnTo>
                    <a:lnTo>
                      <a:pt x="10323" y="13297"/>
                    </a:lnTo>
                    <a:lnTo>
                      <a:pt x="10323" y="20570"/>
                    </a:lnTo>
                    <a:cubicBezTo>
                      <a:pt x="10323" y="21139"/>
                      <a:pt x="9148" y="21600"/>
                      <a:pt x="7698" y="21600"/>
                    </a:cubicBezTo>
                    <a:cubicBezTo>
                      <a:pt x="6249" y="21600"/>
                      <a:pt x="5074" y="21139"/>
                      <a:pt x="5074" y="20570"/>
                    </a:cubicBezTo>
                    <a:lnTo>
                      <a:pt x="5073" y="20570"/>
                    </a:lnTo>
                    <a:lnTo>
                      <a:pt x="5073" y="6209"/>
                    </a:lnTo>
                    <a:lnTo>
                      <a:pt x="4118" y="6209"/>
                    </a:lnTo>
                    <a:lnTo>
                      <a:pt x="4118" y="11672"/>
                    </a:lnTo>
                    <a:cubicBezTo>
                      <a:pt x="4118" y="12119"/>
                      <a:pt x="3197" y="12480"/>
                      <a:pt x="2059" y="12480"/>
                    </a:cubicBezTo>
                    <a:cubicBezTo>
                      <a:pt x="922" y="12480"/>
                      <a:pt x="0" y="12119"/>
                      <a:pt x="0" y="11672"/>
                    </a:cubicBezTo>
                    <a:lnTo>
                      <a:pt x="0" y="6209"/>
                    </a:lnTo>
                    <a:cubicBezTo>
                      <a:pt x="0" y="4905"/>
                      <a:pt x="2694" y="3847"/>
                      <a:pt x="6017" y="3847"/>
                    </a:cubicBezTo>
                    <a:close/>
                    <a:moveTo>
                      <a:pt x="6374" y="1746"/>
                    </a:moveTo>
                    <a:cubicBezTo>
                      <a:pt x="6374" y="2711"/>
                      <a:pt x="8365" y="3493"/>
                      <a:pt x="10823" y="3493"/>
                    </a:cubicBezTo>
                    <a:cubicBezTo>
                      <a:pt x="13280" y="3493"/>
                      <a:pt x="15272" y="2711"/>
                      <a:pt x="15272" y="1746"/>
                    </a:cubicBezTo>
                    <a:cubicBezTo>
                      <a:pt x="15272" y="782"/>
                      <a:pt x="13280" y="0"/>
                      <a:pt x="10823" y="0"/>
                    </a:cubicBezTo>
                    <a:cubicBezTo>
                      <a:pt x="8365" y="0"/>
                      <a:pt x="6374" y="782"/>
                      <a:pt x="6374" y="1746"/>
                    </a:cubicBezTo>
                    <a:close/>
                  </a:path>
                </a:pathLst>
              </a:custGeom>
              <a:solidFill>
                <a:srgbClr val="73BA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5240" tIns="15240" rIns="15240" bIns="15240" numCol="1" anchor="ctr">
                <a:noAutofit/>
              </a:bodyPr>
              <a:lstStyle/>
              <a:p>
                <a:pPr defTabSz="182880" rtl="0" hangingPunct="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endParaRPr>
              </a:p>
            </p:txBody>
          </p:sp>
          <p:sp>
            <p:nvSpPr>
              <p:cNvPr id="56" name="Shape 132">
                <a:extLst>
                  <a:ext uri="{FF2B5EF4-FFF2-40B4-BE49-F238E27FC236}">
                    <a16:creationId xmlns:a16="http://schemas.microsoft.com/office/drawing/2014/main" id="{5714B703-7119-429B-9A6C-4EE9267D6C8A}"/>
                  </a:ext>
                </a:extLst>
              </p:cNvPr>
              <p:cNvSpPr/>
              <p:nvPr/>
            </p:nvSpPr>
            <p:spPr>
              <a:xfrm>
                <a:off x="2349500" y="437841"/>
                <a:ext cx="382981" cy="965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17" y="3847"/>
                    </a:moveTo>
                    <a:lnTo>
                      <a:pt x="15583" y="3847"/>
                    </a:lnTo>
                    <a:cubicBezTo>
                      <a:pt x="18906" y="3847"/>
                      <a:pt x="21600" y="4905"/>
                      <a:pt x="21600" y="6209"/>
                    </a:cubicBezTo>
                    <a:lnTo>
                      <a:pt x="21600" y="11671"/>
                    </a:lnTo>
                    <a:cubicBezTo>
                      <a:pt x="21600" y="11672"/>
                      <a:pt x="21600" y="11672"/>
                      <a:pt x="21600" y="11672"/>
                    </a:cubicBezTo>
                    <a:cubicBezTo>
                      <a:pt x="21600" y="12119"/>
                      <a:pt x="20678" y="12480"/>
                      <a:pt x="19541" y="12480"/>
                    </a:cubicBezTo>
                    <a:cubicBezTo>
                      <a:pt x="18403" y="12480"/>
                      <a:pt x="17482" y="12119"/>
                      <a:pt x="17482" y="11672"/>
                    </a:cubicBezTo>
                    <a:lnTo>
                      <a:pt x="17481" y="11672"/>
                    </a:lnTo>
                    <a:lnTo>
                      <a:pt x="17481" y="6209"/>
                    </a:lnTo>
                    <a:lnTo>
                      <a:pt x="16526" y="6209"/>
                    </a:lnTo>
                    <a:lnTo>
                      <a:pt x="16526" y="20570"/>
                    </a:lnTo>
                    <a:lnTo>
                      <a:pt x="16526" y="20570"/>
                    </a:lnTo>
                    <a:cubicBezTo>
                      <a:pt x="16526" y="21139"/>
                      <a:pt x="15351" y="21600"/>
                      <a:pt x="13902" y="21600"/>
                    </a:cubicBezTo>
                    <a:cubicBezTo>
                      <a:pt x="12452" y="21600"/>
                      <a:pt x="11277" y="21139"/>
                      <a:pt x="11277" y="20570"/>
                    </a:cubicBezTo>
                    <a:lnTo>
                      <a:pt x="11277" y="13297"/>
                    </a:lnTo>
                    <a:lnTo>
                      <a:pt x="10323" y="13297"/>
                    </a:lnTo>
                    <a:lnTo>
                      <a:pt x="10323" y="20570"/>
                    </a:lnTo>
                    <a:cubicBezTo>
                      <a:pt x="10323" y="21139"/>
                      <a:pt x="9148" y="21600"/>
                      <a:pt x="7698" y="21600"/>
                    </a:cubicBezTo>
                    <a:cubicBezTo>
                      <a:pt x="6249" y="21600"/>
                      <a:pt x="5074" y="21139"/>
                      <a:pt x="5074" y="20570"/>
                    </a:cubicBezTo>
                    <a:lnTo>
                      <a:pt x="5073" y="20570"/>
                    </a:lnTo>
                    <a:lnTo>
                      <a:pt x="5073" y="6209"/>
                    </a:lnTo>
                    <a:lnTo>
                      <a:pt x="4118" y="6209"/>
                    </a:lnTo>
                    <a:lnTo>
                      <a:pt x="4118" y="11672"/>
                    </a:lnTo>
                    <a:cubicBezTo>
                      <a:pt x="4118" y="12119"/>
                      <a:pt x="3197" y="12480"/>
                      <a:pt x="2059" y="12480"/>
                    </a:cubicBezTo>
                    <a:cubicBezTo>
                      <a:pt x="922" y="12480"/>
                      <a:pt x="0" y="12119"/>
                      <a:pt x="0" y="11672"/>
                    </a:cubicBezTo>
                    <a:lnTo>
                      <a:pt x="0" y="6209"/>
                    </a:lnTo>
                    <a:cubicBezTo>
                      <a:pt x="0" y="4905"/>
                      <a:pt x="2694" y="3847"/>
                      <a:pt x="6017" y="3847"/>
                    </a:cubicBezTo>
                    <a:close/>
                    <a:moveTo>
                      <a:pt x="6374" y="1746"/>
                    </a:moveTo>
                    <a:cubicBezTo>
                      <a:pt x="6374" y="2711"/>
                      <a:pt x="8365" y="3493"/>
                      <a:pt x="10823" y="3493"/>
                    </a:cubicBezTo>
                    <a:cubicBezTo>
                      <a:pt x="13280" y="3493"/>
                      <a:pt x="15272" y="2711"/>
                      <a:pt x="15272" y="1746"/>
                    </a:cubicBezTo>
                    <a:cubicBezTo>
                      <a:pt x="15272" y="782"/>
                      <a:pt x="13280" y="0"/>
                      <a:pt x="10823" y="0"/>
                    </a:cubicBezTo>
                    <a:cubicBezTo>
                      <a:pt x="8365" y="0"/>
                      <a:pt x="6374" y="782"/>
                      <a:pt x="6374" y="1746"/>
                    </a:cubicBezTo>
                    <a:close/>
                  </a:path>
                </a:pathLst>
              </a:custGeom>
              <a:solidFill>
                <a:srgbClr val="73BA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5240" tIns="15240" rIns="15240" bIns="15240" numCol="1" anchor="ctr">
                <a:noAutofit/>
              </a:bodyPr>
              <a:lstStyle/>
              <a:p>
                <a:pPr defTabSz="182880" rtl="0" hangingPunct="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endParaRPr>
              </a:p>
            </p:txBody>
          </p:sp>
          <p:sp>
            <p:nvSpPr>
              <p:cNvPr id="57" name="Shape 133">
                <a:extLst>
                  <a:ext uri="{FF2B5EF4-FFF2-40B4-BE49-F238E27FC236}">
                    <a16:creationId xmlns:a16="http://schemas.microsoft.com/office/drawing/2014/main" id="{0D57F333-500A-4327-80E6-0971D7202194}"/>
                  </a:ext>
                </a:extLst>
              </p:cNvPr>
              <p:cNvSpPr/>
              <p:nvPr/>
            </p:nvSpPr>
            <p:spPr>
              <a:xfrm>
                <a:off x="2819400" y="437841"/>
                <a:ext cx="382981" cy="965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17" y="3847"/>
                    </a:moveTo>
                    <a:lnTo>
                      <a:pt x="15583" y="3847"/>
                    </a:lnTo>
                    <a:cubicBezTo>
                      <a:pt x="18906" y="3847"/>
                      <a:pt x="21600" y="4905"/>
                      <a:pt x="21600" y="6209"/>
                    </a:cubicBezTo>
                    <a:lnTo>
                      <a:pt x="21600" y="11671"/>
                    </a:lnTo>
                    <a:cubicBezTo>
                      <a:pt x="21600" y="11672"/>
                      <a:pt x="21600" y="11672"/>
                      <a:pt x="21600" y="11672"/>
                    </a:cubicBezTo>
                    <a:cubicBezTo>
                      <a:pt x="21600" y="12119"/>
                      <a:pt x="20678" y="12480"/>
                      <a:pt x="19541" y="12480"/>
                    </a:cubicBezTo>
                    <a:cubicBezTo>
                      <a:pt x="18403" y="12480"/>
                      <a:pt x="17482" y="12119"/>
                      <a:pt x="17482" y="11672"/>
                    </a:cubicBezTo>
                    <a:lnTo>
                      <a:pt x="17481" y="11672"/>
                    </a:lnTo>
                    <a:lnTo>
                      <a:pt x="17481" y="6209"/>
                    </a:lnTo>
                    <a:lnTo>
                      <a:pt x="16526" y="6209"/>
                    </a:lnTo>
                    <a:lnTo>
                      <a:pt x="16526" y="20570"/>
                    </a:lnTo>
                    <a:lnTo>
                      <a:pt x="16526" y="20570"/>
                    </a:lnTo>
                    <a:cubicBezTo>
                      <a:pt x="16526" y="21139"/>
                      <a:pt x="15351" y="21600"/>
                      <a:pt x="13902" y="21600"/>
                    </a:cubicBezTo>
                    <a:cubicBezTo>
                      <a:pt x="12452" y="21600"/>
                      <a:pt x="11277" y="21139"/>
                      <a:pt x="11277" y="20570"/>
                    </a:cubicBezTo>
                    <a:lnTo>
                      <a:pt x="11277" y="13297"/>
                    </a:lnTo>
                    <a:lnTo>
                      <a:pt x="10323" y="13297"/>
                    </a:lnTo>
                    <a:lnTo>
                      <a:pt x="10323" y="20570"/>
                    </a:lnTo>
                    <a:cubicBezTo>
                      <a:pt x="10323" y="21139"/>
                      <a:pt x="9148" y="21600"/>
                      <a:pt x="7698" y="21600"/>
                    </a:cubicBezTo>
                    <a:cubicBezTo>
                      <a:pt x="6249" y="21600"/>
                      <a:pt x="5074" y="21139"/>
                      <a:pt x="5074" y="20570"/>
                    </a:cubicBezTo>
                    <a:lnTo>
                      <a:pt x="5073" y="20570"/>
                    </a:lnTo>
                    <a:lnTo>
                      <a:pt x="5073" y="6209"/>
                    </a:lnTo>
                    <a:lnTo>
                      <a:pt x="4118" y="6209"/>
                    </a:lnTo>
                    <a:lnTo>
                      <a:pt x="4118" y="11672"/>
                    </a:lnTo>
                    <a:cubicBezTo>
                      <a:pt x="4118" y="12119"/>
                      <a:pt x="3197" y="12480"/>
                      <a:pt x="2059" y="12480"/>
                    </a:cubicBezTo>
                    <a:cubicBezTo>
                      <a:pt x="922" y="12480"/>
                      <a:pt x="0" y="12119"/>
                      <a:pt x="0" y="11672"/>
                    </a:cubicBezTo>
                    <a:lnTo>
                      <a:pt x="0" y="6209"/>
                    </a:lnTo>
                    <a:cubicBezTo>
                      <a:pt x="0" y="4905"/>
                      <a:pt x="2694" y="3847"/>
                      <a:pt x="6017" y="3847"/>
                    </a:cubicBezTo>
                    <a:close/>
                    <a:moveTo>
                      <a:pt x="6374" y="1746"/>
                    </a:moveTo>
                    <a:cubicBezTo>
                      <a:pt x="6374" y="2711"/>
                      <a:pt x="8365" y="3493"/>
                      <a:pt x="10823" y="3493"/>
                    </a:cubicBezTo>
                    <a:cubicBezTo>
                      <a:pt x="13280" y="3493"/>
                      <a:pt x="15272" y="2711"/>
                      <a:pt x="15272" y="1746"/>
                    </a:cubicBezTo>
                    <a:cubicBezTo>
                      <a:pt x="15272" y="782"/>
                      <a:pt x="13280" y="0"/>
                      <a:pt x="10823" y="0"/>
                    </a:cubicBezTo>
                    <a:cubicBezTo>
                      <a:pt x="8365" y="0"/>
                      <a:pt x="6374" y="782"/>
                      <a:pt x="6374" y="1746"/>
                    </a:cubicBezTo>
                    <a:close/>
                  </a:path>
                </a:pathLst>
              </a:custGeom>
              <a:solidFill>
                <a:srgbClr val="73BA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5240" tIns="15240" rIns="15240" bIns="15240" numCol="1" anchor="ctr">
                <a:noAutofit/>
              </a:bodyPr>
              <a:lstStyle/>
              <a:p>
                <a:pPr defTabSz="182880" rtl="0" hangingPunct="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endParaRPr>
              </a:p>
            </p:txBody>
          </p:sp>
          <p:sp>
            <p:nvSpPr>
              <p:cNvPr id="58" name="Shape 134">
                <a:extLst>
                  <a:ext uri="{FF2B5EF4-FFF2-40B4-BE49-F238E27FC236}">
                    <a16:creationId xmlns:a16="http://schemas.microsoft.com/office/drawing/2014/main" id="{96BACF61-480D-4082-9DA9-77B4D6ED58A2}"/>
                  </a:ext>
                </a:extLst>
              </p:cNvPr>
              <p:cNvSpPr/>
              <p:nvPr/>
            </p:nvSpPr>
            <p:spPr>
              <a:xfrm>
                <a:off x="3289300" y="437841"/>
                <a:ext cx="382981" cy="965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17" y="3847"/>
                    </a:moveTo>
                    <a:lnTo>
                      <a:pt x="15583" y="3847"/>
                    </a:lnTo>
                    <a:cubicBezTo>
                      <a:pt x="18906" y="3847"/>
                      <a:pt x="21600" y="4905"/>
                      <a:pt x="21600" y="6209"/>
                    </a:cubicBezTo>
                    <a:lnTo>
                      <a:pt x="21600" y="11671"/>
                    </a:lnTo>
                    <a:cubicBezTo>
                      <a:pt x="21600" y="11672"/>
                      <a:pt x="21600" y="11672"/>
                      <a:pt x="21600" y="11672"/>
                    </a:cubicBezTo>
                    <a:cubicBezTo>
                      <a:pt x="21600" y="12119"/>
                      <a:pt x="20678" y="12480"/>
                      <a:pt x="19541" y="12480"/>
                    </a:cubicBezTo>
                    <a:cubicBezTo>
                      <a:pt x="18403" y="12480"/>
                      <a:pt x="17482" y="12119"/>
                      <a:pt x="17482" y="11672"/>
                    </a:cubicBezTo>
                    <a:lnTo>
                      <a:pt x="17481" y="11672"/>
                    </a:lnTo>
                    <a:lnTo>
                      <a:pt x="17481" y="6209"/>
                    </a:lnTo>
                    <a:lnTo>
                      <a:pt x="16526" y="6209"/>
                    </a:lnTo>
                    <a:lnTo>
                      <a:pt x="16526" y="20570"/>
                    </a:lnTo>
                    <a:lnTo>
                      <a:pt x="16526" y="20570"/>
                    </a:lnTo>
                    <a:cubicBezTo>
                      <a:pt x="16526" y="21139"/>
                      <a:pt x="15351" y="21600"/>
                      <a:pt x="13902" y="21600"/>
                    </a:cubicBezTo>
                    <a:cubicBezTo>
                      <a:pt x="12452" y="21600"/>
                      <a:pt x="11277" y="21139"/>
                      <a:pt x="11277" y="20570"/>
                    </a:cubicBezTo>
                    <a:lnTo>
                      <a:pt x="11277" y="13297"/>
                    </a:lnTo>
                    <a:lnTo>
                      <a:pt x="10323" y="13297"/>
                    </a:lnTo>
                    <a:lnTo>
                      <a:pt x="10323" y="20570"/>
                    </a:lnTo>
                    <a:cubicBezTo>
                      <a:pt x="10323" y="21139"/>
                      <a:pt x="9148" y="21600"/>
                      <a:pt x="7698" y="21600"/>
                    </a:cubicBezTo>
                    <a:cubicBezTo>
                      <a:pt x="6249" y="21600"/>
                      <a:pt x="5074" y="21139"/>
                      <a:pt x="5074" y="20570"/>
                    </a:cubicBezTo>
                    <a:lnTo>
                      <a:pt x="5073" y="20570"/>
                    </a:lnTo>
                    <a:lnTo>
                      <a:pt x="5073" y="6209"/>
                    </a:lnTo>
                    <a:lnTo>
                      <a:pt x="4118" y="6209"/>
                    </a:lnTo>
                    <a:lnTo>
                      <a:pt x="4118" y="11672"/>
                    </a:lnTo>
                    <a:cubicBezTo>
                      <a:pt x="4118" y="12119"/>
                      <a:pt x="3197" y="12480"/>
                      <a:pt x="2059" y="12480"/>
                    </a:cubicBezTo>
                    <a:cubicBezTo>
                      <a:pt x="922" y="12480"/>
                      <a:pt x="0" y="12119"/>
                      <a:pt x="0" y="11672"/>
                    </a:cubicBezTo>
                    <a:lnTo>
                      <a:pt x="0" y="6209"/>
                    </a:lnTo>
                    <a:cubicBezTo>
                      <a:pt x="0" y="4905"/>
                      <a:pt x="2694" y="3847"/>
                      <a:pt x="6017" y="3847"/>
                    </a:cubicBezTo>
                    <a:close/>
                    <a:moveTo>
                      <a:pt x="6374" y="1746"/>
                    </a:moveTo>
                    <a:cubicBezTo>
                      <a:pt x="6374" y="2711"/>
                      <a:pt x="8365" y="3493"/>
                      <a:pt x="10823" y="3493"/>
                    </a:cubicBezTo>
                    <a:cubicBezTo>
                      <a:pt x="13280" y="3493"/>
                      <a:pt x="15272" y="2711"/>
                      <a:pt x="15272" y="1746"/>
                    </a:cubicBezTo>
                    <a:cubicBezTo>
                      <a:pt x="15272" y="782"/>
                      <a:pt x="13280" y="0"/>
                      <a:pt x="10823" y="0"/>
                    </a:cubicBezTo>
                    <a:cubicBezTo>
                      <a:pt x="8365" y="0"/>
                      <a:pt x="6374" y="782"/>
                      <a:pt x="6374" y="1746"/>
                    </a:cubicBezTo>
                    <a:close/>
                  </a:path>
                </a:pathLst>
              </a:custGeom>
              <a:solidFill>
                <a:srgbClr val="73BA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5240" tIns="15240" rIns="15240" bIns="15240" numCol="1" anchor="ctr">
                <a:noAutofit/>
              </a:bodyPr>
              <a:lstStyle/>
              <a:p>
                <a:pPr defTabSz="182880" rtl="0" hangingPunct="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endParaRPr>
              </a:p>
            </p:txBody>
          </p:sp>
          <p:sp>
            <p:nvSpPr>
              <p:cNvPr id="59" name="Shape 135">
                <a:extLst>
                  <a:ext uri="{FF2B5EF4-FFF2-40B4-BE49-F238E27FC236}">
                    <a16:creationId xmlns:a16="http://schemas.microsoft.com/office/drawing/2014/main" id="{513A687F-07E9-4381-B6DB-16389F6C435A}"/>
                  </a:ext>
                </a:extLst>
              </p:cNvPr>
              <p:cNvSpPr/>
              <p:nvPr/>
            </p:nvSpPr>
            <p:spPr>
              <a:xfrm>
                <a:off x="3759200" y="437841"/>
                <a:ext cx="382981" cy="965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17" y="3847"/>
                    </a:moveTo>
                    <a:lnTo>
                      <a:pt x="15583" y="3847"/>
                    </a:lnTo>
                    <a:cubicBezTo>
                      <a:pt x="18906" y="3847"/>
                      <a:pt x="21600" y="4905"/>
                      <a:pt x="21600" y="6209"/>
                    </a:cubicBezTo>
                    <a:lnTo>
                      <a:pt x="21600" y="11671"/>
                    </a:lnTo>
                    <a:cubicBezTo>
                      <a:pt x="21600" y="11672"/>
                      <a:pt x="21600" y="11672"/>
                      <a:pt x="21600" y="11672"/>
                    </a:cubicBezTo>
                    <a:cubicBezTo>
                      <a:pt x="21600" y="12119"/>
                      <a:pt x="20678" y="12480"/>
                      <a:pt x="19541" y="12480"/>
                    </a:cubicBezTo>
                    <a:cubicBezTo>
                      <a:pt x="18403" y="12480"/>
                      <a:pt x="17482" y="12119"/>
                      <a:pt x="17482" y="11672"/>
                    </a:cubicBezTo>
                    <a:lnTo>
                      <a:pt x="17481" y="11672"/>
                    </a:lnTo>
                    <a:lnTo>
                      <a:pt x="17481" y="6209"/>
                    </a:lnTo>
                    <a:lnTo>
                      <a:pt x="16526" y="6209"/>
                    </a:lnTo>
                    <a:lnTo>
                      <a:pt x="16526" y="20570"/>
                    </a:lnTo>
                    <a:lnTo>
                      <a:pt x="16526" y="20570"/>
                    </a:lnTo>
                    <a:cubicBezTo>
                      <a:pt x="16526" y="21139"/>
                      <a:pt x="15351" y="21600"/>
                      <a:pt x="13902" y="21600"/>
                    </a:cubicBezTo>
                    <a:cubicBezTo>
                      <a:pt x="12452" y="21600"/>
                      <a:pt x="11277" y="21139"/>
                      <a:pt x="11277" y="20570"/>
                    </a:cubicBezTo>
                    <a:lnTo>
                      <a:pt x="11277" y="13297"/>
                    </a:lnTo>
                    <a:lnTo>
                      <a:pt x="10323" y="13297"/>
                    </a:lnTo>
                    <a:lnTo>
                      <a:pt x="10323" y="20570"/>
                    </a:lnTo>
                    <a:cubicBezTo>
                      <a:pt x="10323" y="21139"/>
                      <a:pt x="9148" y="21600"/>
                      <a:pt x="7698" y="21600"/>
                    </a:cubicBezTo>
                    <a:cubicBezTo>
                      <a:pt x="6249" y="21600"/>
                      <a:pt x="5074" y="21139"/>
                      <a:pt x="5074" y="20570"/>
                    </a:cubicBezTo>
                    <a:lnTo>
                      <a:pt x="5073" y="20570"/>
                    </a:lnTo>
                    <a:lnTo>
                      <a:pt x="5073" y="6209"/>
                    </a:lnTo>
                    <a:lnTo>
                      <a:pt x="4118" y="6209"/>
                    </a:lnTo>
                    <a:lnTo>
                      <a:pt x="4118" y="11672"/>
                    </a:lnTo>
                    <a:cubicBezTo>
                      <a:pt x="4118" y="12119"/>
                      <a:pt x="3197" y="12480"/>
                      <a:pt x="2059" y="12480"/>
                    </a:cubicBezTo>
                    <a:cubicBezTo>
                      <a:pt x="922" y="12480"/>
                      <a:pt x="0" y="12119"/>
                      <a:pt x="0" y="11672"/>
                    </a:cubicBezTo>
                    <a:lnTo>
                      <a:pt x="0" y="6209"/>
                    </a:lnTo>
                    <a:cubicBezTo>
                      <a:pt x="0" y="4905"/>
                      <a:pt x="2694" y="3847"/>
                      <a:pt x="6017" y="3847"/>
                    </a:cubicBezTo>
                    <a:close/>
                    <a:moveTo>
                      <a:pt x="6374" y="1746"/>
                    </a:moveTo>
                    <a:cubicBezTo>
                      <a:pt x="6374" y="2711"/>
                      <a:pt x="8365" y="3493"/>
                      <a:pt x="10823" y="3493"/>
                    </a:cubicBezTo>
                    <a:cubicBezTo>
                      <a:pt x="13280" y="3493"/>
                      <a:pt x="15272" y="2711"/>
                      <a:pt x="15272" y="1746"/>
                    </a:cubicBezTo>
                    <a:cubicBezTo>
                      <a:pt x="15272" y="782"/>
                      <a:pt x="13280" y="0"/>
                      <a:pt x="10823" y="0"/>
                    </a:cubicBezTo>
                    <a:cubicBezTo>
                      <a:pt x="8365" y="0"/>
                      <a:pt x="6374" y="782"/>
                      <a:pt x="6374" y="1746"/>
                    </a:cubicBezTo>
                    <a:close/>
                  </a:path>
                </a:pathLst>
              </a:custGeom>
              <a:solidFill>
                <a:srgbClr val="73BA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5240" tIns="15240" rIns="15240" bIns="15240" numCol="1" anchor="ctr">
                <a:noAutofit/>
              </a:bodyPr>
              <a:lstStyle/>
              <a:p>
                <a:pPr defTabSz="182880" rtl="0" hangingPunct="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endParaRPr>
              </a:p>
            </p:txBody>
          </p:sp>
          <p:sp>
            <p:nvSpPr>
              <p:cNvPr id="61" name="Shape 136">
                <a:extLst>
                  <a:ext uri="{FF2B5EF4-FFF2-40B4-BE49-F238E27FC236}">
                    <a16:creationId xmlns:a16="http://schemas.microsoft.com/office/drawing/2014/main" id="{3BD43049-DB16-406D-B37A-49C7FA9C025F}"/>
                  </a:ext>
                </a:extLst>
              </p:cNvPr>
              <p:cNvSpPr/>
              <p:nvPr/>
            </p:nvSpPr>
            <p:spPr>
              <a:xfrm>
                <a:off x="4229100" y="437841"/>
                <a:ext cx="382981" cy="965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17" y="3847"/>
                    </a:moveTo>
                    <a:lnTo>
                      <a:pt x="15583" y="3847"/>
                    </a:lnTo>
                    <a:cubicBezTo>
                      <a:pt x="18906" y="3847"/>
                      <a:pt x="21600" y="4905"/>
                      <a:pt x="21600" y="6209"/>
                    </a:cubicBezTo>
                    <a:lnTo>
                      <a:pt x="21600" y="11671"/>
                    </a:lnTo>
                    <a:cubicBezTo>
                      <a:pt x="21600" y="11672"/>
                      <a:pt x="21600" y="11672"/>
                      <a:pt x="21600" y="11672"/>
                    </a:cubicBezTo>
                    <a:cubicBezTo>
                      <a:pt x="21600" y="12119"/>
                      <a:pt x="20678" y="12480"/>
                      <a:pt x="19541" y="12480"/>
                    </a:cubicBezTo>
                    <a:cubicBezTo>
                      <a:pt x="18403" y="12480"/>
                      <a:pt x="17482" y="12119"/>
                      <a:pt x="17482" y="11672"/>
                    </a:cubicBezTo>
                    <a:lnTo>
                      <a:pt x="17481" y="11672"/>
                    </a:lnTo>
                    <a:lnTo>
                      <a:pt x="17481" y="6209"/>
                    </a:lnTo>
                    <a:lnTo>
                      <a:pt x="16526" y="6209"/>
                    </a:lnTo>
                    <a:lnTo>
                      <a:pt x="16526" y="20570"/>
                    </a:lnTo>
                    <a:lnTo>
                      <a:pt x="16526" y="20570"/>
                    </a:lnTo>
                    <a:cubicBezTo>
                      <a:pt x="16526" y="21139"/>
                      <a:pt x="15351" y="21600"/>
                      <a:pt x="13902" y="21600"/>
                    </a:cubicBezTo>
                    <a:cubicBezTo>
                      <a:pt x="12452" y="21600"/>
                      <a:pt x="11277" y="21139"/>
                      <a:pt x="11277" y="20570"/>
                    </a:cubicBezTo>
                    <a:lnTo>
                      <a:pt x="11277" y="13297"/>
                    </a:lnTo>
                    <a:lnTo>
                      <a:pt x="10323" y="13297"/>
                    </a:lnTo>
                    <a:lnTo>
                      <a:pt x="10323" y="20570"/>
                    </a:lnTo>
                    <a:cubicBezTo>
                      <a:pt x="10323" y="21139"/>
                      <a:pt x="9148" y="21600"/>
                      <a:pt x="7698" y="21600"/>
                    </a:cubicBezTo>
                    <a:cubicBezTo>
                      <a:pt x="6249" y="21600"/>
                      <a:pt x="5074" y="21139"/>
                      <a:pt x="5074" y="20570"/>
                    </a:cubicBezTo>
                    <a:lnTo>
                      <a:pt x="5073" y="20570"/>
                    </a:lnTo>
                    <a:lnTo>
                      <a:pt x="5073" y="6209"/>
                    </a:lnTo>
                    <a:lnTo>
                      <a:pt x="4118" y="6209"/>
                    </a:lnTo>
                    <a:lnTo>
                      <a:pt x="4118" y="11672"/>
                    </a:lnTo>
                    <a:cubicBezTo>
                      <a:pt x="4118" y="12119"/>
                      <a:pt x="3197" y="12480"/>
                      <a:pt x="2059" y="12480"/>
                    </a:cubicBezTo>
                    <a:cubicBezTo>
                      <a:pt x="922" y="12480"/>
                      <a:pt x="0" y="12119"/>
                      <a:pt x="0" y="11672"/>
                    </a:cubicBezTo>
                    <a:lnTo>
                      <a:pt x="0" y="6209"/>
                    </a:lnTo>
                    <a:cubicBezTo>
                      <a:pt x="0" y="4905"/>
                      <a:pt x="2694" y="3847"/>
                      <a:pt x="6017" y="3847"/>
                    </a:cubicBezTo>
                    <a:close/>
                    <a:moveTo>
                      <a:pt x="6374" y="1746"/>
                    </a:moveTo>
                    <a:cubicBezTo>
                      <a:pt x="6374" y="2711"/>
                      <a:pt x="8365" y="3493"/>
                      <a:pt x="10823" y="3493"/>
                    </a:cubicBezTo>
                    <a:cubicBezTo>
                      <a:pt x="13280" y="3493"/>
                      <a:pt x="15272" y="2711"/>
                      <a:pt x="15272" y="1746"/>
                    </a:cubicBezTo>
                    <a:cubicBezTo>
                      <a:pt x="15272" y="782"/>
                      <a:pt x="13280" y="0"/>
                      <a:pt x="10823" y="0"/>
                    </a:cubicBezTo>
                    <a:cubicBezTo>
                      <a:pt x="8365" y="0"/>
                      <a:pt x="6374" y="782"/>
                      <a:pt x="6374" y="1746"/>
                    </a:cubicBezTo>
                    <a:close/>
                  </a:path>
                </a:pathLst>
              </a:custGeom>
              <a:solidFill>
                <a:srgbClr val="73BA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5240" tIns="15240" rIns="15240" bIns="15240" numCol="1" anchor="ctr">
                <a:noAutofit/>
              </a:bodyPr>
              <a:lstStyle/>
              <a:p>
                <a:pPr defTabSz="182880" rtl="0" hangingPunct="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endParaRPr>
              </a:p>
            </p:txBody>
          </p:sp>
        </p:grpSp>
        <p:grpSp>
          <p:nvGrpSpPr>
            <p:cNvPr id="62" name="Group 139">
              <a:extLst>
                <a:ext uri="{FF2B5EF4-FFF2-40B4-BE49-F238E27FC236}">
                  <a16:creationId xmlns:a16="http://schemas.microsoft.com/office/drawing/2014/main" id="{E1C073EF-BD57-4CCD-B42E-39360DB6FB6A}"/>
                </a:ext>
              </a:extLst>
            </p:cNvPr>
            <p:cNvGrpSpPr/>
            <p:nvPr/>
          </p:nvGrpSpPr>
          <p:grpSpPr>
            <a:xfrm>
              <a:off x="8700270" y="4610319"/>
              <a:ext cx="1844832" cy="386081"/>
              <a:chOff x="0" y="437841"/>
              <a:chExt cx="4612081" cy="965201"/>
            </a:xfrm>
          </p:grpSpPr>
          <p:sp>
            <p:nvSpPr>
              <p:cNvPr id="63" name="Shape 127">
                <a:extLst>
                  <a:ext uri="{FF2B5EF4-FFF2-40B4-BE49-F238E27FC236}">
                    <a16:creationId xmlns:a16="http://schemas.microsoft.com/office/drawing/2014/main" id="{75E93052-D987-4E61-BD66-B7A826D566B2}"/>
                  </a:ext>
                </a:extLst>
              </p:cNvPr>
              <p:cNvSpPr/>
              <p:nvPr/>
            </p:nvSpPr>
            <p:spPr>
              <a:xfrm>
                <a:off x="0" y="437841"/>
                <a:ext cx="382981" cy="965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17" y="3847"/>
                    </a:moveTo>
                    <a:lnTo>
                      <a:pt x="15583" y="3847"/>
                    </a:lnTo>
                    <a:cubicBezTo>
                      <a:pt x="18906" y="3847"/>
                      <a:pt x="21600" y="4905"/>
                      <a:pt x="21600" y="6209"/>
                    </a:cubicBezTo>
                    <a:lnTo>
                      <a:pt x="21600" y="11671"/>
                    </a:lnTo>
                    <a:cubicBezTo>
                      <a:pt x="21600" y="11672"/>
                      <a:pt x="21600" y="11672"/>
                      <a:pt x="21600" y="11672"/>
                    </a:cubicBezTo>
                    <a:cubicBezTo>
                      <a:pt x="21600" y="12119"/>
                      <a:pt x="20678" y="12480"/>
                      <a:pt x="19541" y="12480"/>
                    </a:cubicBezTo>
                    <a:cubicBezTo>
                      <a:pt x="18403" y="12480"/>
                      <a:pt x="17482" y="12119"/>
                      <a:pt x="17482" y="11672"/>
                    </a:cubicBezTo>
                    <a:lnTo>
                      <a:pt x="17481" y="11672"/>
                    </a:lnTo>
                    <a:lnTo>
                      <a:pt x="17481" y="6209"/>
                    </a:lnTo>
                    <a:lnTo>
                      <a:pt x="16526" y="6209"/>
                    </a:lnTo>
                    <a:lnTo>
                      <a:pt x="16526" y="20570"/>
                    </a:lnTo>
                    <a:lnTo>
                      <a:pt x="16526" y="20570"/>
                    </a:lnTo>
                    <a:cubicBezTo>
                      <a:pt x="16526" y="21139"/>
                      <a:pt x="15351" y="21600"/>
                      <a:pt x="13902" y="21600"/>
                    </a:cubicBezTo>
                    <a:cubicBezTo>
                      <a:pt x="12452" y="21600"/>
                      <a:pt x="11277" y="21139"/>
                      <a:pt x="11277" y="20570"/>
                    </a:cubicBezTo>
                    <a:lnTo>
                      <a:pt x="11277" y="13297"/>
                    </a:lnTo>
                    <a:lnTo>
                      <a:pt x="10323" y="13297"/>
                    </a:lnTo>
                    <a:lnTo>
                      <a:pt x="10323" y="20570"/>
                    </a:lnTo>
                    <a:cubicBezTo>
                      <a:pt x="10323" y="21139"/>
                      <a:pt x="9148" y="21600"/>
                      <a:pt x="7698" y="21600"/>
                    </a:cubicBezTo>
                    <a:cubicBezTo>
                      <a:pt x="6249" y="21600"/>
                      <a:pt x="5074" y="21139"/>
                      <a:pt x="5074" y="20570"/>
                    </a:cubicBezTo>
                    <a:lnTo>
                      <a:pt x="5073" y="20570"/>
                    </a:lnTo>
                    <a:lnTo>
                      <a:pt x="5073" y="6209"/>
                    </a:lnTo>
                    <a:lnTo>
                      <a:pt x="4118" y="6209"/>
                    </a:lnTo>
                    <a:lnTo>
                      <a:pt x="4118" y="11672"/>
                    </a:lnTo>
                    <a:cubicBezTo>
                      <a:pt x="4118" y="12119"/>
                      <a:pt x="3197" y="12480"/>
                      <a:pt x="2059" y="12480"/>
                    </a:cubicBezTo>
                    <a:cubicBezTo>
                      <a:pt x="922" y="12480"/>
                      <a:pt x="0" y="12119"/>
                      <a:pt x="0" y="11672"/>
                    </a:cubicBezTo>
                    <a:lnTo>
                      <a:pt x="0" y="6209"/>
                    </a:lnTo>
                    <a:cubicBezTo>
                      <a:pt x="0" y="4905"/>
                      <a:pt x="2694" y="3847"/>
                      <a:pt x="6017" y="3847"/>
                    </a:cubicBezTo>
                    <a:close/>
                    <a:moveTo>
                      <a:pt x="6374" y="1746"/>
                    </a:moveTo>
                    <a:cubicBezTo>
                      <a:pt x="6374" y="2711"/>
                      <a:pt x="8365" y="3493"/>
                      <a:pt x="10823" y="3493"/>
                    </a:cubicBezTo>
                    <a:cubicBezTo>
                      <a:pt x="13280" y="3493"/>
                      <a:pt x="15272" y="2711"/>
                      <a:pt x="15272" y="1746"/>
                    </a:cubicBezTo>
                    <a:cubicBezTo>
                      <a:pt x="15272" y="782"/>
                      <a:pt x="13280" y="0"/>
                      <a:pt x="10823" y="0"/>
                    </a:cubicBezTo>
                    <a:cubicBezTo>
                      <a:pt x="8365" y="0"/>
                      <a:pt x="6374" y="782"/>
                      <a:pt x="6374" y="1746"/>
                    </a:cubicBezTo>
                    <a:close/>
                  </a:path>
                </a:pathLst>
              </a:custGeom>
              <a:solidFill>
                <a:srgbClr val="73BA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5240" tIns="15240" rIns="15240" bIns="15240" numCol="1" anchor="ctr">
                <a:noAutofit/>
              </a:bodyPr>
              <a:lstStyle/>
              <a:p>
                <a:pPr defTabSz="182880" rtl="0" hangingPunct="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endParaRPr>
              </a:p>
            </p:txBody>
          </p:sp>
          <p:sp>
            <p:nvSpPr>
              <p:cNvPr id="64" name="Shape 128">
                <a:extLst>
                  <a:ext uri="{FF2B5EF4-FFF2-40B4-BE49-F238E27FC236}">
                    <a16:creationId xmlns:a16="http://schemas.microsoft.com/office/drawing/2014/main" id="{F2B8EA42-2108-4856-9BB0-5EA0E80D952C}"/>
                  </a:ext>
                </a:extLst>
              </p:cNvPr>
              <p:cNvSpPr/>
              <p:nvPr/>
            </p:nvSpPr>
            <p:spPr>
              <a:xfrm>
                <a:off x="469900" y="437841"/>
                <a:ext cx="382981" cy="965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17" y="3847"/>
                    </a:moveTo>
                    <a:lnTo>
                      <a:pt x="15583" y="3847"/>
                    </a:lnTo>
                    <a:cubicBezTo>
                      <a:pt x="18906" y="3847"/>
                      <a:pt x="21600" y="4905"/>
                      <a:pt x="21600" y="6209"/>
                    </a:cubicBezTo>
                    <a:lnTo>
                      <a:pt x="21600" y="11671"/>
                    </a:lnTo>
                    <a:cubicBezTo>
                      <a:pt x="21600" y="11672"/>
                      <a:pt x="21600" y="11672"/>
                      <a:pt x="21600" y="11672"/>
                    </a:cubicBezTo>
                    <a:cubicBezTo>
                      <a:pt x="21600" y="12119"/>
                      <a:pt x="20678" y="12480"/>
                      <a:pt x="19541" y="12480"/>
                    </a:cubicBezTo>
                    <a:cubicBezTo>
                      <a:pt x="18403" y="12480"/>
                      <a:pt x="17482" y="12119"/>
                      <a:pt x="17482" y="11672"/>
                    </a:cubicBezTo>
                    <a:lnTo>
                      <a:pt x="17481" y="11672"/>
                    </a:lnTo>
                    <a:lnTo>
                      <a:pt x="17481" y="6209"/>
                    </a:lnTo>
                    <a:lnTo>
                      <a:pt x="16526" y="6209"/>
                    </a:lnTo>
                    <a:lnTo>
                      <a:pt x="16526" y="20570"/>
                    </a:lnTo>
                    <a:lnTo>
                      <a:pt x="16526" y="20570"/>
                    </a:lnTo>
                    <a:cubicBezTo>
                      <a:pt x="16526" y="21139"/>
                      <a:pt x="15351" y="21600"/>
                      <a:pt x="13902" y="21600"/>
                    </a:cubicBezTo>
                    <a:cubicBezTo>
                      <a:pt x="12452" y="21600"/>
                      <a:pt x="11277" y="21139"/>
                      <a:pt x="11277" y="20570"/>
                    </a:cubicBezTo>
                    <a:lnTo>
                      <a:pt x="11277" y="13297"/>
                    </a:lnTo>
                    <a:lnTo>
                      <a:pt x="10323" y="13297"/>
                    </a:lnTo>
                    <a:lnTo>
                      <a:pt x="10323" y="20570"/>
                    </a:lnTo>
                    <a:cubicBezTo>
                      <a:pt x="10323" y="21139"/>
                      <a:pt x="9148" y="21600"/>
                      <a:pt x="7698" y="21600"/>
                    </a:cubicBezTo>
                    <a:cubicBezTo>
                      <a:pt x="6249" y="21600"/>
                      <a:pt x="5074" y="21139"/>
                      <a:pt x="5074" y="20570"/>
                    </a:cubicBezTo>
                    <a:lnTo>
                      <a:pt x="5073" y="20570"/>
                    </a:lnTo>
                    <a:lnTo>
                      <a:pt x="5073" y="6209"/>
                    </a:lnTo>
                    <a:lnTo>
                      <a:pt x="4118" y="6209"/>
                    </a:lnTo>
                    <a:lnTo>
                      <a:pt x="4118" y="11672"/>
                    </a:lnTo>
                    <a:cubicBezTo>
                      <a:pt x="4118" y="12119"/>
                      <a:pt x="3197" y="12480"/>
                      <a:pt x="2059" y="12480"/>
                    </a:cubicBezTo>
                    <a:cubicBezTo>
                      <a:pt x="922" y="12480"/>
                      <a:pt x="0" y="12119"/>
                      <a:pt x="0" y="11672"/>
                    </a:cubicBezTo>
                    <a:lnTo>
                      <a:pt x="0" y="6209"/>
                    </a:lnTo>
                    <a:cubicBezTo>
                      <a:pt x="0" y="4905"/>
                      <a:pt x="2694" y="3847"/>
                      <a:pt x="6017" y="3847"/>
                    </a:cubicBezTo>
                    <a:close/>
                    <a:moveTo>
                      <a:pt x="6374" y="1746"/>
                    </a:moveTo>
                    <a:cubicBezTo>
                      <a:pt x="6374" y="2711"/>
                      <a:pt x="8365" y="3493"/>
                      <a:pt x="10823" y="3493"/>
                    </a:cubicBezTo>
                    <a:cubicBezTo>
                      <a:pt x="13280" y="3493"/>
                      <a:pt x="15272" y="2711"/>
                      <a:pt x="15272" y="1746"/>
                    </a:cubicBezTo>
                    <a:cubicBezTo>
                      <a:pt x="15272" y="782"/>
                      <a:pt x="13280" y="0"/>
                      <a:pt x="10823" y="0"/>
                    </a:cubicBezTo>
                    <a:cubicBezTo>
                      <a:pt x="8365" y="0"/>
                      <a:pt x="6374" y="782"/>
                      <a:pt x="6374" y="1746"/>
                    </a:cubicBezTo>
                    <a:close/>
                  </a:path>
                </a:pathLst>
              </a:custGeom>
              <a:solidFill>
                <a:srgbClr val="73BA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5240" tIns="15240" rIns="15240" bIns="15240" numCol="1" anchor="ctr">
                <a:noAutofit/>
              </a:bodyPr>
              <a:lstStyle/>
              <a:p>
                <a:pPr defTabSz="182880" rtl="0" hangingPunct="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endParaRPr>
              </a:p>
            </p:txBody>
          </p:sp>
          <p:sp>
            <p:nvSpPr>
              <p:cNvPr id="65" name="Shape 129">
                <a:extLst>
                  <a:ext uri="{FF2B5EF4-FFF2-40B4-BE49-F238E27FC236}">
                    <a16:creationId xmlns:a16="http://schemas.microsoft.com/office/drawing/2014/main" id="{8163C754-6F53-4988-B1AF-8E37173CFB68}"/>
                  </a:ext>
                </a:extLst>
              </p:cNvPr>
              <p:cNvSpPr/>
              <p:nvPr/>
            </p:nvSpPr>
            <p:spPr>
              <a:xfrm>
                <a:off x="939800" y="437841"/>
                <a:ext cx="382981" cy="965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17" y="3847"/>
                    </a:moveTo>
                    <a:lnTo>
                      <a:pt x="15583" y="3847"/>
                    </a:lnTo>
                    <a:cubicBezTo>
                      <a:pt x="18906" y="3847"/>
                      <a:pt x="21600" y="4905"/>
                      <a:pt x="21600" y="6209"/>
                    </a:cubicBezTo>
                    <a:lnTo>
                      <a:pt x="21600" y="11671"/>
                    </a:lnTo>
                    <a:cubicBezTo>
                      <a:pt x="21600" y="11672"/>
                      <a:pt x="21600" y="11672"/>
                      <a:pt x="21600" y="11672"/>
                    </a:cubicBezTo>
                    <a:cubicBezTo>
                      <a:pt x="21600" y="12119"/>
                      <a:pt x="20678" y="12480"/>
                      <a:pt x="19541" y="12480"/>
                    </a:cubicBezTo>
                    <a:cubicBezTo>
                      <a:pt x="18403" y="12480"/>
                      <a:pt x="17482" y="12119"/>
                      <a:pt x="17482" y="11672"/>
                    </a:cubicBezTo>
                    <a:lnTo>
                      <a:pt x="17481" y="11672"/>
                    </a:lnTo>
                    <a:lnTo>
                      <a:pt x="17481" y="6209"/>
                    </a:lnTo>
                    <a:lnTo>
                      <a:pt x="16526" y="6209"/>
                    </a:lnTo>
                    <a:lnTo>
                      <a:pt x="16526" y="20570"/>
                    </a:lnTo>
                    <a:lnTo>
                      <a:pt x="16526" y="20570"/>
                    </a:lnTo>
                    <a:cubicBezTo>
                      <a:pt x="16526" y="21139"/>
                      <a:pt x="15351" y="21600"/>
                      <a:pt x="13902" y="21600"/>
                    </a:cubicBezTo>
                    <a:cubicBezTo>
                      <a:pt x="12452" y="21600"/>
                      <a:pt x="11277" y="21139"/>
                      <a:pt x="11277" y="20570"/>
                    </a:cubicBezTo>
                    <a:lnTo>
                      <a:pt x="11277" y="13297"/>
                    </a:lnTo>
                    <a:lnTo>
                      <a:pt x="10323" y="13297"/>
                    </a:lnTo>
                    <a:lnTo>
                      <a:pt x="10323" y="20570"/>
                    </a:lnTo>
                    <a:cubicBezTo>
                      <a:pt x="10323" y="21139"/>
                      <a:pt x="9148" y="21600"/>
                      <a:pt x="7698" y="21600"/>
                    </a:cubicBezTo>
                    <a:cubicBezTo>
                      <a:pt x="6249" y="21600"/>
                      <a:pt x="5074" y="21139"/>
                      <a:pt x="5074" y="20570"/>
                    </a:cubicBezTo>
                    <a:lnTo>
                      <a:pt x="5073" y="20570"/>
                    </a:lnTo>
                    <a:lnTo>
                      <a:pt x="5073" y="6209"/>
                    </a:lnTo>
                    <a:lnTo>
                      <a:pt x="4118" y="6209"/>
                    </a:lnTo>
                    <a:lnTo>
                      <a:pt x="4118" y="11672"/>
                    </a:lnTo>
                    <a:cubicBezTo>
                      <a:pt x="4118" y="12119"/>
                      <a:pt x="3197" y="12480"/>
                      <a:pt x="2059" y="12480"/>
                    </a:cubicBezTo>
                    <a:cubicBezTo>
                      <a:pt x="922" y="12480"/>
                      <a:pt x="0" y="12119"/>
                      <a:pt x="0" y="11672"/>
                    </a:cubicBezTo>
                    <a:lnTo>
                      <a:pt x="0" y="6209"/>
                    </a:lnTo>
                    <a:cubicBezTo>
                      <a:pt x="0" y="4905"/>
                      <a:pt x="2694" y="3847"/>
                      <a:pt x="6017" y="3847"/>
                    </a:cubicBezTo>
                    <a:close/>
                    <a:moveTo>
                      <a:pt x="6374" y="1746"/>
                    </a:moveTo>
                    <a:cubicBezTo>
                      <a:pt x="6374" y="2711"/>
                      <a:pt x="8365" y="3493"/>
                      <a:pt x="10823" y="3493"/>
                    </a:cubicBezTo>
                    <a:cubicBezTo>
                      <a:pt x="13280" y="3493"/>
                      <a:pt x="15272" y="2711"/>
                      <a:pt x="15272" y="1746"/>
                    </a:cubicBezTo>
                    <a:cubicBezTo>
                      <a:pt x="15272" y="782"/>
                      <a:pt x="13280" y="0"/>
                      <a:pt x="10823" y="0"/>
                    </a:cubicBezTo>
                    <a:cubicBezTo>
                      <a:pt x="8365" y="0"/>
                      <a:pt x="6374" y="782"/>
                      <a:pt x="6374" y="1746"/>
                    </a:cubicBezTo>
                    <a:close/>
                  </a:path>
                </a:pathLst>
              </a:custGeom>
              <a:solidFill>
                <a:srgbClr val="73BA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5240" tIns="15240" rIns="15240" bIns="15240" numCol="1" anchor="ctr">
                <a:noAutofit/>
              </a:bodyPr>
              <a:lstStyle/>
              <a:p>
                <a:pPr defTabSz="182880" rtl="0" hangingPunct="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endParaRPr>
              </a:p>
            </p:txBody>
          </p:sp>
          <p:sp>
            <p:nvSpPr>
              <p:cNvPr id="66" name="Shape 130">
                <a:extLst>
                  <a:ext uri="{FF2B5EF4-FFF2-40B4-BE49-F238E27FC236}">
                    <a16:creationId xmlns:a16="http://schemas.microsoft.com/office/drawing/2014/main" id="{23408A4C-500D-4D49-BAE7-B8732272010E}"/>
                  </a:ext>
                </a:extLst>
              </p:cNvPr>
              <p:cNvSpPr/>
              <p:nvPr/>
            </p:nvSpPr>
            <p:spPr>
              <a:xfrm>
                <a:off x="1409700" y="437841"/>
                <a:ext cx="382981" cy="965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17" y="3847"/>
                    </a:moveTo>
                    <a:lnTo>
                      <a:pt x="15583" y="3847"/>
                    </a:lnTo>
                    <a:cubicBezTo>
                      <a:pt x="18906" y="3847"/>
                      <a:pt x="21600" y="4905"/>
                      <a:pt x="21600" y="6209"/>
                    </a:cubicBezTo>
                    <a:lnTo>
                      <a:pt x="21600" y="11671"/>
                    </a:lnTo>
                    <a:cubicBezTo>
                      <a:pt x="21600" y="11672"/>
                      <a:pt x="21600" y="11672"/>
                      <a:pt x="21600" y="11672"/>
                    </a:cubicBezTo>
                    <a:cubicBezTo>
                      <a:pt x="21600" y="12119"/>
                      <a:pt x="20678" y="12480"/>
                      <a:pt x="19541" y="12480"/>
                    </a:cubicBezTo>
                    <a:cubicBezTo>
                      <a:pt x="18403" y="12480"/>
                      <a:pt x="17482" y="12119"/>
                      <a:pt x="17482" y="11672"/>
                    </a:cubicBezTo>
                    <a:lnTo>
                      <a:pt x="17481" y="11672"/>
                    </a:lnTo>
                    <a:lnTo>
                      <a:pt x="17481" y="6209"/>
                    </a:lnTo>
                    <a:lnTo>
                      <a:pt x="16526" y="6209"/>
                    </a:lnTo>
                    <a:lnTo>
                      <a:pt x="16526" y="20570"/>
                    </a:lnTo>
                    <a:lnTo>
                      <a:pt x="16526" y="20570"/>
                    </a:lnTo>
                    <a:cubicBezTo>
                      <a:pt x="16526" y="21139"/>
                      <a:pt x="15351" y="21600"/>
                      <a:pt x="13902" y="21600"/>
                    </a:cubicBezTo>
                    <a:cubicBezTo>
                      <a:pt x="12452" y="21600"/>
                      <a:pt x="11277" y="21139"/>
                      <a:pt x="11277" y="20570"/>
                    </a:cubicBezTo>
                    <a:lnTo>
                      <a:pt x="11277" y="13297"/>
                    </a:lnTo>
                    <a:lnTo>
                      <a:pt x="10323" y="13297"/>
                    </a:lnTo>
                    <a:lnTo>
                      <a:pt x="10323" y="20570"/>
                    </a:lnTo>
                    <a:cubicBezTo>
                      <a:pt x="10323" y="21139"/>
                      <a:pt x="9148" y="21600"/>
                      <a:pt x="7698" y="21600"/>
                    </a:cubicBezTo>
                    <a:cubicBezTo>
                      <a:pt x="6249" y="21600"/>
                      <a:pt x="5074" y="21139"/>
                      <a:pt x="5074" y="20570"/>
                    </a:cubicBezTo>
                    <a:lnTo>
                      <a:pt x="5073" y="20570"/>
                    </a:lnTo>
                    <a:lnTo>
                      <a:pt x="5073" y="6209"/>
                    </a:lnTo>
                    <a:lnTo>
                      <a:pt x="4118" y="6209"/>
                    </a:lnTo>
                    <a:lnTo>
                      <a:pt x="4118" y="11672"/>
                    </a:lnTo>
                    <a:cubicBezTo>
                      <a:pt x="4118" y="12119"/>
                      <a:pt x="3197" y="12480"/>
                      <a:pt x="2059" y="12480"/>
                    </a:cubicBezTo>
                    <a:cubicBezTo>
                      <a:pt x="922" y="12480"/>
                      <a:pt x="0" y="12119"/>
                      <a:pt x="0" y="11672"/>
                    </a:cubicBezTo>
                    <a:lnTo>
                      <a:pt x="0" y="6209"/>
                    </a:lnTo>
                    <a:cubicBezTo>
                      <a:pt x="0" y="4905"/>
                      <a:pt x="2694" y="3847"/>
                      <a:pt x="6017" y="3847"/>
                    </a:cubicBezTo>
                    <a:close/>
                    <a:moveTo>
                      <a:pt x="6374" y="1746"/>
                    </a:moveTo>
                    <a:cubicBezTo>
                      <a:pt x="6374" y="2711"/>
                      <a:pt x="8365" y="3493"/>
                      <a:pt x="10823" y="3493"/>
                    </a:cubicBezTo>
                    <a:cubicBezTo>
                      <a:pt x="13280" y="3493"/>
                      <a:pt x="15272" y="2711"/>
                      <a:pt x="15272" y="1746"/>
                    </a:cubicBezTo>
                    <a:cubicBezTo>
                      <a:pt x="15272" y="782"/>
                      <a:pt x="13280" y="0"/>
                      <a:pt x="10823" y="0"/>
                    </a:cubicBezTo>
                    <a:cubicBezTo>
                      <a:pt x="8365" y="0"/>
                      <a:pt x="6374" y="782"/>
                      <a:pt x="6374" y="1746"/>
                    </a:cubicBezTo>
                    <a:close/>
                  </a:path>
                </a:pathLst>
              </a:custGeom>
              <a:solidFill>
                <a:srgbClr val="73BA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5240" tIns="15240" rIns="15240" bIns="15240" numCol="1" anchor="ctr">
                <a:noAutofit/>
              </a:bodyPr>
              <a:lstStyle/>
              <a:p>
                <a:pPr defTabSz="182880" rtl="0" hangingPunct="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endParaRPr>
              </a:p>
            </p:txBody>
          </p:sp>
          <p:sp>
            <p:nvSpPr>
              <p:cNvPr id="67" name="Shape 131">
                <a:extLst>
                  <a:ext uri="{FF2B5EF4-FFF2-40B4-BE49-F238E27FC236}">
                    <a16:creationId xmlns:a16="http://schemas.microsoft.com/office/drawing/2014/main" id="{18CD5882-4E3E-4EE8-9D57-E5346B31D4D3}"/>
                  </a:ext>
                </a:extLst>
              </p:cNvPr>
              <p:cNvSpPr/>
              <p:nvPr/>
            </p:nvSpPr>
            <p:spPr>
              <a:xfrm>
                <a:off x="1879600" y="437841"/>
                <a:ext cx="382981" cy="965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17" y="3847"/>
                    </a:moveTo>
                    <a:lnTo>
                      <a:pt x="15583" y="3847"/>
                    </a:lnTo>
                    <a:cubicBezTo>
                      <a:pt x="18906" y="3847"/>
                      <a:pt x="21600" y="4905"/>
                      <a:pt x="21600" y="6209"/>
                    </a:cubicBezTo>
                    <a:lnTo>
                      <a:pt x="21600" y="11671"/>
                    </a:lnTo>
                    <a:cubicBezTo>
                      <a:pt x="21600" y="11672"/>
                      <a:pt x="21600" y="11672"/>
                      <a:pt x="21600" y="11672"/>
                    </a:cubicBezTo>
                    <a:cubicBezTo>
                      <a:pt x="21600" y="12119"/>
                      <a:pt x="20678" y="12480"/>
                      <a:pt x="19541" y="12480"/>
                    </a:cubicBezTo>
                    <a:cubicBezTo>
                      <a:pt x="18403" y="12480"/>
                      <a:pt x="17482" y="12119"/>
                      <a:pt x="17482" y="11672"/>
                    </a:cubicBezTo>
                    <a:lnTo>
                      <a:pt x="17481" y="11672"/>
                    </a:lnTo>
                    <a:lnTo>
                      <a:pt x="17481" y="6209"/>
                    </a:lnTo>
                    <a:lnTo>
                      <a:pt x="16526" y="6209"/>
                    </a:lnTo>
                    <a:lnTo>
                      <a:pt x="16526" y="20570"/>
                    </a:lnTo>
                    <a:lnTo>
                      <a:pt x="16526" y="20570"/>
                    </a:lnTo>
                    <a:cubicBezTo>
                      <a:pt x="16526" y="21139"/>
                      <a:pt x="15351" y="21600"/>
                      <a:pt x="13902" y="21600"/>
                    </a:cubicBezTo>
                    <a:cubicBezTo>
                      <a:pt x="12452" y="21600"/>
                      <a:pt x="11277" y="21139"/>
                      <a:pt x="11277" y="20570"/>
                    </a:cubicBezTo>
                    <a:lnTo>
                      <a:pt x="11277" y="13297"/>
                    </a:lnTo>
                    <a:lnTo>
                      <a:pt x="10323" y="13297"/>
                    </a:lnTo>
                    <a:lnTo>
                      <a:pt x="10323" y="20570"/>
                    </a:lnTo>
                    <a:cubicBezTo>
                      <a:pt x="10323" y="21139"/>
                      <a:pt x="9148" y="21600"/>
                      <a:pt x="7698" y="21600"/>
                    </a:cubicBezTo>
                    <a:cubicBezTo>
                      <a:pt x="6249" y="21600"/>
                      <a:pt x="5074" y="21139"/>
                      <a:pt x="5074" y="20570"/>
                    </a:cubicBezTo>
                    <a:lnTo>
                      <a:pt x="5073" y="20570"/>
                    </a:lnTo>
                    <a:lnTo>
                      <a:pt x="5073" y="6209"/>
                    </a:lnTo>
                    <a:lnTo>
                      <a:pt x="4118" y="6209"/>
                    </a:lnTo>
                    <a:lnTo>
                      <a:pt x="4118" y="11672"/>
                    </a:lnTo>
                    <a:cubicBezTo>
                      <a:pt x="4118" y="12119"/>
                      <a:pt x="3197" y="12480"/>
                      <a:pt x="2059" y="12480"/>
                    </a:cubicBezTo>
                    <a:cubicBezTo>
                      <a:pt x="922" y="12480"/>
                      <a:pt x="0" y="12119"/>
                      <a:pt x="0" y="11672"/>
                    </a:cubicBezTo>
                    <a:lnTo>
                      <a:pt x="0" y="6209"/>
                    </a:lnTo>
                    <a:cubicBezTo>
                      <a:pt x="0" y="4905"/>
                      <a:pt x="2694" y="3847"/>
                      <a:pt x="6017" y="3847"/>
                    </a:cubicBezTo>
                    <a:close/>
                    <a:moveTo>
                      <a:pt x="6374" y="1746"/>
                    </a:moveTo>
                    <a:cubicBezTo>
                      <a:pt x="6374" y="2711"/>
                      <a:pt x="8365" y="3493"/>
                      <a:pt x="10823" y="3493"/>
                    </a:cubicBezTo>
                    <a:cubicBezTo>
                      <a:pt x="13280" y="3493"/>
                      <a:pt x="15272" y="2711"/>
                      <a:pt x="15272" y="1746"/>
                    </a:cubicBezTo>
                    <a:cubicBezTo>
                      <a:pt x="15272" y="782"/>
                      <a:pt x="13280" y="0"/>
                      <a:pt x="10823" y="0"/>
                    </a:cubicBezTo>
                    <a:cubicBezTo>
                      <a:pt x="8365" y="0"/>
                      <a:pt x="6374" y="782"/>
                      <a:pt x="6374" y="1746"/>
                    </a:cubicBezTo>
                    <a:close/>
                  </a:path>
                </a:pathLst>
              </a:custGeom>
              <a:solidFill>
                <a:srgbClr val="73BA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5240" tIns="15240" rIns="15240" bIns="15240" numCol="1" anchor="ctr">
                <a:noAutofit/>
              </a:bodyPr>
              <a:lstStyle/>
              <a:p>
                <a:pPr defTabSz="182880" rtl="0" hangingPunct="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endParaRPr>
              </a:p>
            </p:txBody>
          </p:sp>
          <p:sp>
            <p:nvSpPr>
              <p:cNvPr id="68" name="Shape 132">
                <a:extLst>
                  <a:ext uri="{FF2B5EF4-FFF2-40B4-BE49-F238E27FC236}">
                    <a16:creationId xmlns:a16="http://schemas.microsoft.com/office/drawing/2014/main" id="{13F46B8A-D4AD-4E13-BC48-6A02E1B33267}"/>
                  </a:ext>
                </a:extLst>
              </p:cNvPr>
              <p:cNvSpPr/>
              <p:nvPr/>
            </p:nvSpPr>
            <p:spPr>
              <a:xfrm>
                <a:off x="2349500" y="437841"/>
                <a:ext cx="382981" cy="965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17" y="3847"/>
                    </a:moveTo>
                    <a:lnTo>
                      <a:pt x="15583" y="3847"/>
                    </a:lnTo>
                    <a:cubicBezTo>
                      <a:pt x="18906" y="3847"/>
                      <a:pt x="21600" y="4905"/>
                      <a:pt x="21600" y="6209"/>
                    </a:cubicBezTo>
                    <a:lnTo>
                      <a:pt x="21600" y="11671"/>
                    </a:lnTo>
                    <a:cubicBezTo>
                      <a:pt x="21600" y="11672"/>
                      <a:pt x="21600" y="11672"/>
                      <a:pt x="21600" y="11672"/>
                    </a:cubicBezTo>
                    <a:cubicBezTo>
                      <a:pt x="21600" y="12119"/>
                      <a:pt x="20678" y="12480"/>
                      <a:pt x="19541" y="12480"/>
                    </a:cubicBezTo>
                    <a:cubicBezTo>
                      <a:pt x="18403" y="12480"/>
                      <a:pt x="17482" y="12119"/>
                      <a:pt x="17482" y="11672"/>
                    </a:cubicBezTo>
                    <a:lnTo>
                      <a:pt x="17481" y="11672"/>
                    </a:lnTo>
                    <a:lnTo>
                      <a:pt x="17481" y="6209"/>
                    </a:lnTo>
                    <a:lnTo>
                      <a:pt x="16526" y="6209"/>
                    </a:lnTo>
                    <a:lnTo>
                      <a:pt x="16526" y="20570"/>
                    </a:lnTo>
                    <a:lnTo>
                      <a:pt x="16526" y="20570"/>
                    </a:lnTo>
                    <a:cubicBezTo>
                      <a:pt x="16526" y="21139"/>
                      <a:pt x="15351" y="21600"/>
                      <a:pt x="13902" y="21600"/>
                    </a:cubicBezTo>
                    <a:cubicBezTo>
                      <a:pt x="12452" y="21600"/>
                      <a:pt x="11277" y="21139"/>
                      <a:pt x="11277" y="20570"/>
                    </a:cubicBezTo>
                    <a:lnTo>
                      <a:pt x="11277" y="13297"/>
                    </a:lnTo>
                    <a:lnTo>
                      <a:pt x="10323" y="13297"/>
                    </a:lnTo>
                    <a:lnTo>
                      <a:pt x="10323" y="20570"/>
                    </a:lnTo>
                    <a:cubicBezTo>
                      <a:pt x="10323" y="21139"/>
                      <a:pt x="9148" y="21600"/>
                      <a:pt x="7698" y="21600"/>
                    </a:cubicBezTo>
                    <a:cubicBezTo>
                      <a:pt x="6249" y="21600"/>
                      <a:pt x="5074" y="21139"/>
                      <a:pt x="5074" y="20570"/>
                    </a:cubicBezTo>
                    <a:lnTo>
                      <a:pt x="5073" y="20570"/>
                    </a:lnTo>
                    <a:lnTo>
                      <a:pt x="5073" y="6209"/>
                    </a:lnTo>
                    <a:lnTo>
                      <a:pt x="4118" y="6209"/>
                    </a:lnTo>
                    <a:lnTo>
                      <a:pt x="4118" y="11672"/>
                    </a:lnTo>
                    <a:cubicBezTo>
                      <a:pt x="4118" y="12119"/>
                      <a:pt x="3197" y="12480"/>
                      <a:pt x="2059" y="12480"/>
                    </a:cubicBezTo>
                    <a:cubicBezTo>
                      <a:pt x="922" y="12480"/>
                      <a:pt x="0" y="12119"/>
                      <a:pt x="0" y="11672"/>
                    </a:cubicBezTo>
                    <a:lnTo>
                      <a:pt x="0" y="6209"/>
                    </a:lnTo>
                    <a:cubicBezTo>
                      <a:pt x="0" y="4905"/>
                      <a:pt x="2694" y="3847"/>
                      <a:pt x="6017" y="3847"/>
                    </a:cubicBezTo>
                    <a:close/>
                    <a:moveTo>
                      <a:pt x="6374" y="1746"/>
                    </a:moveTo>
                    <a:cubicBezTo>
                      <a:pt x="6374" y="2711"/>
                      <a:pt x="8365" y="3493"/>
                      <a:pt x="10823" y="3493"/>
                    </a:cubicBezTo>
                    <a:cubicBezTo>
                      <a:pt x="13280" y="3493"/>
                      <a:pt x="15272" y="2711"/>
                      <a:pt x="15272" y="1746"/>
                    </a:cubicBezTo>
                    <a:cubicBezTo>
                      <a:pt x="15272" y="782"/>
                      <a:pt x="13280" y="0"/>
                      <a:pt x="10823" y="0"/>
                    </a:cubicBezTo>
                    <a:cubicBezTo>
                      <a:pt x="8365" y="0"/>
                      <a:pt x="6374" y="782"/>
                      <a:pt x="6374" y="1746"/>
                    </a:cubicBezTo>
                    <a:close/>
                  </a:path>
                </a:pathLst>
              </a:custGeom>
              <a:solidFill>
                <a:srgbClr val="73BA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5240" tIns="15240" rIns="15240" bIns="15240" numCol="1" anchor="ctr">
                <a:noAutofit/>
              </a:bodyPr>
              <a:lstStyle/>
              <a:p>
                <a:pPr defTabSz="182880" rtl="0" hangingPunct="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endParaRPr>
              </a:p>
            </p:txBody>
          </p:sp>
          <p:sp>
            <p:nvSpPr>
              <p:cNvPr id="69" name="Shape 133">
                <a:extLst>
                  <a:ext uri="{FF2B5EF4-FFF2-40B4-BE49-F238E27FC236}">
                    <a16:creationId xmlns:a16="http://schemas.microsoft.com/office/drawing/2014/main" id="{AAB918C5-FEFF-46AC-B969-F30FE881B9CE}"/>
                  </a:ext>
                </a:extLst>
              </p:cNvPr>
              <p:cNvSpPr/>
              <p:nvPr/>
            </p:nvSpPr>
            <p:spPr>
              <a:xfrm>
                <a:off x="2819400" y="437841"/>
                <a:ext cx="382981" cy="965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17" y="3847"/>
                    </a:moveTo>
                    <a:lnTo>
                      <a:pt x="15583" y="3847"/>
                    </a:lnTo>
                    <a:cubicBezTo>
                      <a:pt x="18906" y="3847"/>
                      <a:pt x="21600" y="4905"/>
                      <a:pt x="21600" y="6209"/>
                    </a:cubicBezTo>
                    <a:lnTo>
                      <a:pt x="21600" y="11671"/>
                    </a:lnTo>
                    <a:cubicBezTo>
                      <a:pt x="21600" y="11672"/>
                      <a:pt x="21600" y="11672"/>
                      <a:pt x="21600" y="11672"/>
                    </a:cubicBezTo>
                    <a:cubicBezTo>
                      <a:pt x="21600" y="12119"/>
                      <a:pt x="20678" y="12480"/>
                      <a:pt x="19541" y="12480"/>
                    </a:cubicBezTo>
                    <a:cubicBezTo>
                      <a:pt x="18403" y="12480"/>
                      <a:pt x="17482" y="12119"/>
                      <a:pt x="17482" y="11672"/>
                    </a:cubicBezTo>
                    <a:lnTo>
                      <a:pt x="17481" y="11672"/>
                    </a:lnTo>
                    <a:lnTo>
                      <a:pt x="17481" y="6209"/>
                    </a:lnTo>
                    <a:lnTo>
                      <a:pt x="16526" y="6209"/>
                    </a:lnTo>
                    <a:lnTo>
                      <a:pt x="16526" y="20570"/>
                    </a:lnTo>
                    <a:lnTo>
                      <a:pt x="16526" y="20570"/>
                    </a:lnTo>
                    <a:cubicBezTo>
                      <a:pt x="16526" y="21139"/>
                      <a:pt x="15351" y="21600"/>
                      <a:pt x="13902" y="21600"/>
                    </a:cubicBezTo>
                    <a:cubicBezTo>
                      <a:pt x="12452" y="21600"/>
                      <a:pt x="11277" y="21139"/>
                      <a:pt x="11277" y="20570"/>
                    </a:cubicBezTo>
                    <a:lnTo>
                      <a:pt x="11277" y="13297"/>
                    </a:lnTo>
                    <a:lnTo>
                      <a:pt x="10323" y="13297"/>
                    </a:lnTo>
                    <a:lnTo>
                      <a:pt x="10323" y="20570"/>
                    </a:lnTo>
                    <a:cubicBezTo>
                      <a:pt x="10323" y="21139"/>
                      <a:pt x="9148" y="21600"/>
                      <a:pt x="7698" y="21600"/>
                    </a:cubicBezTo>
                    <a:cubicBezTo>
                      <a:pt x="6249" y="21600"/>
                      <a:pt x="5074" y="21139"/>
                      <a:pt x="5074" y="20570"/>
                    </a:cubicBezTo>
                    <a:lnTo>
                      <a:pt x="5073" y="20570"/>
                    </a:lnTo>
                    <a:lnTo>
                      <a:pt x="5073" y="6209"/>
                    </a:lnTo>
                    <a:lnTo>
                      <a:pt x="4118" y="6209"/>
                    </a:lnTo>
                    <a:lnTo>
                      <a:pt x="4118" y="11672"/>
                    </a:lnTo>
                    <a:cubicBezTo>
                      <a:pt x="4118" y="12119"/>
                      <a:pt x="3197" y="12480"/>
                      <a:pt x="2059" y="12480"/>
                    </a:cubicBezTo>
                    <a:cubicBezTo>
                      <a:pt x="922" y="12480"/>
                      <a:pt x="0" y="12119"/>
                      <a:pt x="0" y="11672"/>
                    </a:cubicBezTo>
                    <a:lnTo>
                      <a:pt x="0" y="6209"/>
                    </a:lnTo>
                    <a:cubicBezTo>
                      <a:pt x="0" y="4905"/>
                      <a:pt x="2694" y="3847"/>
                      <a:pt x="6017" y="3847"/>
                    </a:cubicBezTo>
                    <a:close/>
                    <a:moveTo>
                      <a:pt x="6374" y="1746"/>
                    </a:moveTo>
                    <a:cubicBezTo>
                      <a:pt x="6374" y="2711"/>
                      <a:pt x="8365" y="3493"/>
                      <a:pt x="10823" y="3493"/>
                    </a:cubicBezTo>
                    <a:cubicBezTo>
                      <a:pt x="13280" y="3493"/>
                      <a:pt x="15272" y="2711"/>
                      <a:pt x="15272" y="1746"/>
                    </a:cubicBezTo>
                    <a:cubicBezTo>
                      <a:pt x="15272" y="782"/>
                      <a:pt x="13280" y="0"/>
                      <a:pt x="10823" y="0"/>
                    </a:cubicBezTo>
                    <a:cubicBezTo>
                      <a:pt x="8365" y="0"/>
                      <a:pt x="6374" y="782"/>
                      <a:pt x="6374" y="1746"/>
                    </a:cubicBezTo>
                    <a:close/>
                  </a:path>
                </a:pathLst>
              </a:custGeom>
              <a:solidFill>
                <a:srgbClr val="73BA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5240" tIns="15240" rIns="15240" bIns="15240" numCol="1" anchor="ctr">
                <a:noAutofit/>
              </a:bodyPr>
              <a:lstStyle/>
              <a:p>
                <a:pPr defTabSz="182880" rtl="0" hangingPunct="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endParaRPr>
              </a:p>
            </p:txBody>
          </p:sp>
          <p:sp>
            <p:nvSpPr>
              <p:cNvPr id="70" name="Shape 134">
                <a:extLst>
                  <a:ext uri="{FF2B5EF4-FFF2-40B4-BE49-F238E27FC236}">
                    <a16:creationId xmlns:a16="http://schemas.microsoft.com/office/drawing/2014/main" id="{6DD44AA3-0DC3-4B23-94FB-CF0C7B0CE1E2}"/>
                  </a:ext>
                </a:extLst>
              </p:cNvPr>
              <p:cNvSpPr/>
              <p:nvPr/>
            </p:nvSpPr>
            <p:spPr>
              <a:xfrm>
                <a:off x="3289300" y="437841"/>
                <a:ext cx="382981" cy="965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17" y="3847"/>
                    </a:moveTo>
                    <a:lnTo>
                      <a:pt x="15583" y="3847"/>
                    </a:lnTo>
                    <a:cubicBezTo>
                      <a:pt x="18906" y="3847"/>
                      <a:pt x="21600" y="4905"/>
                      <a:pt x="21600" y="6209"/>
                    </a:cubicBezTo>
                    <a:lnTo>
                      <a:pt x="21600" y="11671"/>
                    </a:lnTo>
                    <a:cubicBezTo>
                      <a:pt x="21600" y="11672"/>
                      <a:pt x="21600" y="11672"/>
                      <a:pt x="21600" y="11672"/>
                    </a:cubicBezTo>
                    <a:cubicBezTo>
                      <a:pt x="21600" y="12119"/>
                      <a:pt x="20678" y="12480"/>
                      <a:pt x="19541" y="12480"/>
                    </a:cubicBezTo>
                    <a:cubicBezTo>
                      <a:pt x="18403" y="12480"/>
                      <a:pt x="17482" y="12119"/>
                      <a:pt x="17482" y="11672"/>
                    </a:cubicBezTo>
                    <a:lnTo>
                      <a:pt x="17481" y="11672"/>
                    </a:lnTo>
                    <a:lnTo>
                      <a:pt x="17481" y="6209"/>
                    </a:lnTo>
                    <a:lnTo>
                      <a:pt x="16526" y="6209"/>
                    </a:lnTo>
                    <a:lnTo>
                      <a:pt x="16526" y="20570"/>
                    </a:lnTo>
                    <a:lnTo>
                      <a:pt x="16526" y="20570"/>
                    </a:lnTo>
                    <a:cubicBezTo>
                      <a:pt x="16526" y="21139"/>
                      <a:pt x="15351" y="21600"/>
                      <a:pt x="13902" y="21600"/>
                    </a:cubicBezTo>
                    <a:cubicBezTo>
                      <a:pt x="12452" y="21600"/>
                      <a:pt x="11277" y="21139"/>
                      <a:pt x="11277" y="20570"/>
                    </a:cubicBezTo>
                    <a:lnTo>
                      <a:pt x="11277" y="13297"/>
                    </a:lnTo>
                    <a:lnTo>
                      <a:pt x="10323" y="13297"/>
                    </a:lnTo>
                    <a:lnTo>
                      <a:pt x="10323" y="20570"/>
                    </a:lnTo>
                    <a:cubicBezTo>
                      <a:pt x="10323" y="21139"/>
                      <a:pt x="9148" y="21600"/>
                      <a:pt x="7698" y="21600"/>
                    </a:cubicBezTo>
                    <a:cubicBezTo>
                      <a:pt x="6249" y="21600"/>
                      <a:pt x="5074" y="21139"/>
                      <a:pt x="5074" y="20570"/>
                    </a:cubicBezTo>
                    <a:lnTo>
                      <a:pt x="5073" y="20570"/>
                    </a:lnTo>
                    <a:lnTo>
                      <a:pt x="5073" y="6209"/>
                    </a:lnTo>
                    <a:lnTo>
                      <a:pt x="4118" y="6209"/>
                    </a:lnTo>
                    <a:lnTo>
                      <a:pt x="4118" y="11672"/>
                    </a:lnTo>
                    <a:cubicBezTo>
                      <a:pt x="4118" y="12119"/>
                      <a:pt x="3197" y="12480"/>
                      <a:pt x="2059" y="12480"/>
                    </a:cubicBezTo>
                    <a:cubicBezTo>
                      <a:pt x="922" y="12480"/>
                      <a:pt x="0" y="12119"/>
                      <a:pt x="0" y="11672"/>
                    </a:cubicBezTo>
                    <a:lnTo>
                      <a:pt x="0" y="6209"/>
                    </a:lnTo>
                    <a:cubicBezTo>
                      <a:pt x="0" y="4905"/>
                      <a:pt x="2694" y="3847"/>
                      <a:pt x="6017" y="3847"/>
                    </a:cubicBezTo>
                    <a:close/>
                    <a:moveTo>
                      <a:pt x="6374" y="1746"/>
                    </a:moveTo>
                    <a:cubicBezTo>
                      <a:pt x="6374" y="2711"/>
                      <a:pt x="8365" y="3493"/>
                      <a:pt x="10823" y="3493"/>
                    </a:cubicBezTo>
                    <a:cubicBezTo>
                      <a:pt x="13280" y="3493"/>
                      <a:pt x="15272" y="2711"/>
                      <a:pt x="15272" y="1746"/>
                    </a:cubicBezTo>
                    <a:cubicBezTo>
                      <a:pt x="15272" y="782"/>
                      <a:pt x="13280" y="0"/>
                      <a:pt x="10823" y="0"/>
                    </a:cubicBezTo>
                    <a:cubicBezTo>
                      <a:pt x="8365" y="0"/>
                      <a:pt x="6374" y="782"/>
                      <a:pt x="6374" y="1746"/>
                    </a:cubicBezTo>
                    <a:close/>
                  </a:path>
                </a:pathLst>
              </a:custGeom>
              <a:solidFill>
                <a:srgbClr val="73BA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5240" tIns="15240" rIns="15240" bIns="15240" numCol="1" anchor="ctr">
                <a:noAutofit/>
              </a:bodyPr>
              <a:lstStyle/>
              <a:p>
                <a:pPr defTabSz="182880" rtl="0" hangingPunct="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endParaRPr>
              </a:p>
            </p:txBody>
          </p:sp>
          <p:sp>
            <p:nvSpPr>
              <p:cNvPr id="71" name="Shape 135">
                <a:extLst>
                  <a:ext uri="{FF2B5EF4-FFF2-40B4-BE49-F238E27FC236}">
                    <a16:creationId xmlns:a16="http://schemas.microsoft.com/office/drawing/2014/main" id="{98789C12-624F-4ACC-8B4A-77F59CE0B6E8}"/>
                  </a:ext>
                </a:extLst>
              </p:cNvPr>
              <p:cNvSpPr/>
              <p:nvPr/>
            </p:nvSpPr>
            <p:spPr>
              <a:xfrm>
                <a:off x="3759200" y="437841"/>
                <a:ext cx="382981" cy="965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17" y="3847"/>
                    </a:moveTo>
                    <a:lnTo>
                      <a:pt x="15583" y="3847"/>
                    </a:lnTo>
                    <a:cubicBezTo>
                      <a:pt x="18906" y="3847"/>
                      <a:pt x="21600" y="4905"/>
                      <a:pt x="21600" y="6209"/>
                    </a:cubicBezTo>
                    <a:lnTo>
                      <a:pt x="21600" y="11671"/>
                    </a:lnTo>
                    <a:cubicBezTo>
                      <a:pt x="21600" y="11672"/>
                      <a:pt x="21600" y="11672"/>
                      <a:pt x="21600" y="11672"/>
                    </a:cubicBezTo>
                    <a:cubicBezTo>
                      <a:pt x="21600" y="12119"/>
                      <a:pt x="20678" y="12480"/>
                      <a:pt x="19541" y="12480"/>
                    </a:cubicBezTo>
                    <a:cubicBezTo>
                      <a:pt x="18403" y="12480"/>
                      <a:pt x="17482" y="12119"/>
                      <a:pt x="17482" y="11672"/>
                    </a:cubicBezTo>
                    <a:lnTo>
                      <a:pt x="17481" y="11672"/>
                    </a:lnTo>
                    <a:lnTo>
                      <a:pt x="17481" y="6209"/>
                    </a:lnTo>
                    <a:lnTo>
                      <a:pt x="16526" y="6209"/>
                    </a:lnTo>
                    <a:lnTo>
                      <a:pt x="16526" y="20570"/>
                    </a:lnTo>
                    <a:lnTo>
                      <a:pt x="16526" y="20570"/>
                    </a:lnTo>
                    <a:cubicBezTo>
                      <a:pt x="16526" y="21139"/>
                      <a:pt x="15351" y="21600"/>
                      <a:pt x="13902" y="21600"/>
                    </a:cubicBezTo>
                    <a:cubicBezTo>
                      <a:pt x="12452" y="21600"/>
                      <a:pt x="11277" y="21139"/>
                      <a:pt x="11277" y="20570"/>
                    </a:cubicBezTo>
                    <a:lnTo>
                      <a:pt x="11277" y="13297"/>
                    </a:lnTo>
                    <a:lnTo>
                      <a:pt x="10323" y="13297"/>
                    </a:lnTo>
                    <a:lnTo>
                      <a:pt x="10323" y="20570"/>
                    </a:lnTo>
                    <a:cubicBezTo>
                      <a:pt x="10323" y="21139"/>
                      <a:pt x="9148" y="21600"/>
                      <a:pt x="7698" y="21600"/>
                    </a:cubicBezTo>
                    <a:cubicBezTo>
                      <a:pt x="6249" y="21600"/>
                      <a:pt x="5074" y="21139"/>
                      <a:pt x="5074" y="20570"/>
                    </a:cubicBezTo>
                    <a:lnTo>
                      <a:pt x="5073" y="20570"/>
                    </a:lnTo>
                    <a:lnTo>
                      <a:pt x="5073" y="6209"/>
                    </a:lnTo>
                    <a:lnTo>
                      <a:pt x="4118" y="6209"/>
                    </a:lnTo>
                    <a:lnTo>
                      <a:pt x="4118" y="11672"/>
                    </a:lnTo>
                    <a:cubicBezTo>
                      <a:pt x="4118" y="12119"/>
                      <a:pt x="3197" y="12480"/>
                      <a:pt x="2059" y="12480"/>
                    </a:cubicBezTo>
                    <a:cubicBezTo>
                      <a:pt x="922" y="12480"/>
                      <a:pt x="0" y="12119"/>
                      <a:pt x="0" y="11672"/>
                    </a:cubicBezTo>
                    <a:lnTo>
                      <a:pt x="0" y="6209"/>
                    </a:lnTo>
                    <a:cubicBezTo>
                      <a:pt x="0" y="4905"/>
                      <a:pt x="2694" y="3847"/>
                      <a:pt x="6017" y="3847"/>
                    </a:cubicBezTo>
                    <a:close/>
                    <a:moveTo>
                      <a:pt x="6374" y="1746"/>
                    </a:moveTo>
                    <a:cubicBezTo>
                      <a:pt x="6374" y="2711"/>
                      <a:pt x="8365" y="3493"/>
                      <a:pt x="10823" y="3493"/>
                    </a:cubicBezTo>
                    <a:cubicBezTo>
                      <a:pt x="13280" y="3493"/>
                      <a:pt x="15272" y="2711"/>
                      <a:pt x="15272" y="1746"/>
                    </a:cubicBezTo>
                    <a:cubicBezTo>
                      <a:pt x="15272" y="782"/>
                      <a:pt x="13280" y="0"/>
                      <a:pt x="10823" y="0"/>
                    </a:cubicBezTo>
                    <a:cubicBezTo>
                      <a:pt x="8365" y="0"/>
                      <a:pt x="6374" y="782"/>
                      <a:pt x="6374" y="1746"/>
                    </a:cubicBezTo>
                    <a:close/>
                  </a:path>
                </a:pathLst>
              </a:custGeom>
              <a:solidFill>
                <a:srgbClr val="73BA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5240" tIns="15240" rIns="15240" bIns="15240" numCol="1" anchor="ctr">
                <a:noAutofit/>
              </a:bodyPr>
              <a:lstStyle/>
              <a:p>
                <a:pPr defTabSz="182880" rtl="0" hangingPunct="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endParaRPr>
              </a:p>
            </p:txBody>
          </p:sp>
          <p:sp>
            <p:nvSpPr>
              <p:cNvPr id="72" name="Shape 136">
                <a:extLst>
                  <a:ext uri="{FF2B5EF4-FFF2-40B4-BE49-F238E27FC236}">
                    <a16:creationId xmlns:a16="http://schemas.microsoft.com/office/drawing/2014/main" id="{D75C1759-4668-42A8-B2C7-D592E14892E3}"/>
                  </a:ext>
                </a:extLst>
              </p:cNvPr>
              <p:cNvSpPr/>
              <p:nvPr/>
            </p:nvSpPr>
            <p:spPr>
              <a:xfrm>
                <a:off x="4229100" y="437841"/>
                <a:ext cx="382981" cy="965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17" y="3847"/>
                    </a:moveTo>
                    <a:lnTo>
                      <a:pt x="15583" y="3847"/>
                    </a:lnTo>
                    <a:cubicBezTo>
                      <a:pt x="18906" y="3847"/>
                      <a:pt x="21600" y="4905"/>
                      <a:pt x="21600" y="6209"/>
                    </a:cubicBezTo>
                    <a:lnTo>
                      <a:pt x="21600" y="11671"/>
                    </a:lnTo>
                    <a:cubicBezTo>
                      <a:pt x="21600" y="11672"/>
                      <a:pt x="21600" y="11672"/>
                      <a:pt x="21600" y="11672"/>
                    </a:cubicBezTo>
                    <a:cubicBezTo>
                      <a:pt x="21600" y="12119"/>
                      <a:pt x="20678" y="12480"/>
                      <a:pt x="19541" y="12480"/>
                    </a:cubicBezTo>
                    <a:cubicBezTo>
                      <a:pt x="18403" y="12480"/>
                      <a:pt x="17482" y="12119"/>
                      <a:pt x="17482" y="11672"/>
                    </a:cubicBezTo>
                    <a:lnTo>
                      <a:pt x="17481" y="11672"/>
                    </a:lnTo>
                    <a:lnTo>
                      <a:pt x="17481" y="6209"/>
                    </a:lnTo>
                    <a:lnTo>
                      <a:pt x="16526" y="6209"/>
                    </a:lnTo>
                    <a:lnTo>
                      <a:pt x="16526" y="20570"/>
                    </a:lnTo>
                    <a:lnTo>
                      <a:pt x="16526" y="20570"/>
                    </a:lnTo>
                    <a:cubicBezTo>
                      <a:pt x="16526" y="21139"/>
                      <a:pt x="15351" y="21600"/>
                      <a:pt x="13902" y="21600"/>
                    </a:cubicBezTo>
                    <a:cubicBezTo>
                      <a:pt x="12452" y="21600"/>
                      <a:pt x="11277" y="21139"/>
                      <a:pt x="11277" y="20570"/>
                    </a:cubicBezTo>
                    <a:lnTo>
                      <a:pt x="11277" y="13297"/>
                    </a:lnTo>
                    <a:lnTo>
                      <a:pt x="10323" y="13297"/>
                    </a:lnTo>
                    <a:lnTo>
                      <a:pt x="10323" y="20570"/>
                    </a:lnTo>
                    <a:cubicBezTo>
                      <a:pt x="10323" y="21139"/>
                      <a:pt x="9148" y="21600"/>
                      <a:pt x="7698" y="21600"/>
                    </a:cubicBezTo>
                    <a:cubicBezTo>
                      <a:pt x="6249" y="21600"/>
                      <a:pt x="5074" y="21139"/>
                      <a:pt x="5074" y="20570"/>
                    </a:cubicBezTo>
                    <a:lnTo>
                      <a:pt x="5073" y="20570"/>
                    </a:lnTo>
                    <a:lnTo>
                      <a:pt x="5073" y="6209"/>
                    </a:lnTo>
                    <a:lnTo>
                      <a:pt x="4118" y="6209"/>
                    </a:lnTo>
                    <a:lnTo>
                      <a:pt x="4118" y="11672"/>
                    </a:lnTo>
                    <a:cubicBezTo>
                      <a:pt x="4118" y="12119"/>
                      <a:pt x="3197" y="12480"/>
                      <a:pt x="2059" y="12480"/>
                    </a:cubicBezTo>
                    <a:cubicBezTo>
                      <a:pt x="922" y="12480"/>
                      <a:pt x="0" y="12119"/>
                      <a:pt x="0" y="11672"/>
                    </a:cubicBezTo>
                    <a:lnTo>
                      <a:pt x="0" y="6209"/>
                    </a:lnTo>
                    <a:cubicBezTo>
                      <a:pt x="0" y="4905"/>
                      <a:pt x="2694" y="3847"/>
                      <a:pt x="6017" y="3847"/>
                    </a:cubicBezTo>
                    <a:close/>
                    <a:moveTo>
                      <a:pt x="6374" y="1746"/>
                    </a:moveTo>
                    <a:cubicBezTo>
                      <a:pt x="6374" y="2711"/>
                      <a:pt x="8365" y="3493"/>
                      <a:pt x="10823" y="3493"/>
                    </a:cubicBezTo>
                    <a:cubicBezTo>
                      <a:pt x="13280" y="3493"/>
                      <a:pt x="15272" y="2711"/>
                      <a:pt x="15272" y="1746"/>
                    </a:cubicBezTo>
                    <a:cubicBezTo>
                      <a:pt x="15272" y="782"/>
                      <a:pt x="13280" y="0"/>
                      <a:pt x="10823" y="0"/>
                    </a:cubicBezTo>
                    <a:cubicBezTo>
                      <a:pt x="8365" y="0"/>
                      <a:pt x="6374" y="782"/>
                      <a:pt x="6374" y="1746"/>
                    </a:cubicBezTo>
                    <a:close/>
                  </a:path>
                </a:pathLst>
              </a:custGeom>
              <a:solidFill>
                <a:srgbClr val="73BA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5240" tIns="15240" rIns="15240" bIns="15240" numCol="1" anchor="ctr">
                <a:noAutofit/>
              </a:bodyPr>
              <a:lstStyle/>
              <a:p>
                <a:pPr defTabSz="182880" rtl="0" hangingPunct="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endParaRPr>
              </a:p>
            </p:txBody>
          </p:sp>
        </p:grpSp>
        <p:grpSp>
          <p:nvGrpSpPr>
            <p:cNvPr id="73" name="Group 139">
              <a:extLst>
                <a:ext uri="{FF2B5EF4-FFF2-40B4-BE49-F238E27FC236}">
                  <a16:creationId xmlns:a16="http://schemas.microsoft.com/office/drawing/2014/main" id="{667FDCED-5DEB-4D53-A642-26D81A58BFE9}"/>
                </a:ext>
              </a:extLst>
            </p:cNvPr>
            <p:cNvGrpSpPr/>
            <p:nvPr/>
          </p:nvGrpSpPr>
          <p:grpSpPr>
            <a:xfrm>
              <a:off x="8700270" y="5110221"/>
              <a:ext cx="1844832" cy="386081"/>
              <a:chOff x="0" y="437841"/>
              <a:chExt cx="4612081" cy="965201"/>
            </a:xfrm>
          </p:grpSpPr>
          <p:sp>
            <p:nvSpPr>
              <p:cNvPr id="74" name="Shape 127">
                <a:extLst>
                  <a:ext uri="{FF2B5EF4-FFF2-40B4-BE49-F238E27FC236}">
                    <a16:creationId xmlns:a16="http://schemas.microsoft.com/office/drawing/2014/main" id="{5E17D3AC-71E6-4891-AE4F-4EF108442062}"/>
                  </a:ext>
                </a:extLst>
              </p:cNvPr>
              <p:cNvSpPr/>
              <p:nvPr/>
            </p:nvSpPr>
            <p:spPr>
              <a:xfrm>
                <a:off x="0" y="437841"/>
                <a:ext cx="382981" cy="965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17" y="3847"/>
                    </a:moveTo>
                    <a:lnTo>
                      <a:pt x="15583" y="3847"/>
                    </a:lnTo>
                    <a:cubicBezTo>
                      <a:pt x="18906" y="3847"/>
                      <a:pt x="21600" y="4905"/>
                      <a:pt x="21600" y="6209"/>
                    </a:cubicBezTo>
                    <a:lnTo>
                      <a:pt x="21600" y="11671"/>
                    </a:lnTo>
                    <a:cubicBezTo>
                      <a:pt x="21600" y="11672"/>
                      <a:pt x="21600" y="11672"/>
                      <a:pt x="21600" y="11672"/>
                    </a:cubicBezTo>
                    <a:cubicBezTo>
                      <a:pt x="21600" y="12119"/>
                      <a:pt x="20678" y="12480"/>
                      <a:pt x="19541" y="12480"/>
                    </a:cubicBezTo>
                    <a:cubicBezTo>
                      <a:pt x="18403" y="12480"/>
                      <a:pt x="17482" y="12119"/>
                      <a:pt x="17482" y="11672"/>
                    </a:cubicBezTo>
                    <a:lnTo>
                      <a:pt x="17481" y="11672"/>
                    </a:lnTo>
                    <a:lnTo>
                      <a:pt x="17481" y="6209"/>
                    </a:lnTo>
                    <a:lnTo>
                      <a:pt x="16526" y="6209"/>
                    </a:lnTo>
                    <a:lnTo>
                      <a:pt x="16526" y="20570"/>
                    </a:lnTo>
                    <a:lnTo>
                      <a:pt x="16526" y="20570"/>
                    </a:lnTo>
                    <a:cubicBezTo>
                      <a:pt x="16526" y="21139"/>
                      <a:pt x="15351" y="21600"/>
                      <a:pt x="13902" y="21600"/>
                    </a:cubicBezTo>
                    <a:cubicBezTo>
                      <a:pt x="12452" y="21600"/>
                      <a:pt x="11277" y="21139"/>
                      <a:pt x="11277" y="20570"/>
                    </a:cubicBezTo>
                    <a:lnTo>
                      <a:pt x="11277" y="13297"/>
                    </a:lnTo>
                    <a:lnTo>
                      <a:pt x="10323" y="13297"/>
                    </a:lnTo>
                    <a:lnTo>
                      <a:pt x="10323" y="20570"/>
                    </a:lnTo>
                    <a:cubicBezTo>
                      <a:pt x="10323" y="21139"/>
                      <a:pt x="9148" y="21600"/>
                      <a:pt x="7698" y="21600"/>
                    </a:cubicBezTo>
                    <a:cubicBezTo>
                      <a:pt x="6249" y="21600"/>
                      <a:pt x="5074" y="21139"/>
                      <a:pt x="5074" y="20570"/>
                    </a:cubicBezTo>
                    <a:lnTo>
                      <a:pt x="5073" y="20570"/>
                    </a:lnTo>
                    <a:lnTo>
                      <a:pt x="5073" y="6209"/>
                    </a:lnTo>
                    <a:lnTo>
                      <a:pt x="4118" y="6209"/>
                    </a:lnTo>
                    <a:lnTo>
                      <a:pt x="4118" y="11672"/>
                    </a:lnTo>
                    <a:cubicBezTo>
                      <a:pt x="4118" y="12119"/>
                      <a:pt x="3197" y="12480"/>
                      <a:pt x="2059" y="12480"/>
                    </a:cubicBezTo>
                    <a:cubicBezTo>
                      <a:pt x="922" y="12480"/>
                      <a:pt x="0" y="12119"/>
                      <a:pt x="0" y="11672"/>
                    </a:cubicBezTo>
                    <a:lnTo>
                      <a:pt x="0" y="6209"/>
                    </a:lnTo>
                    <a:cubicBezTo>
                      <a:pt x="0" y="4905"/>
                      <a:pt x="2694" y="3847"/>
                      <a:pt x="6017" y="3847"/>
                    </a:cubicBezTo>
                    <a:close/>
                    <a:moveTo>
                      <a:pt x="6374" y="1746"/>
                    </a:moveTo>
                    <a:cubicBezTo>
                      <a:pt x="6374" y="2711"/>
                      <a:pt x="8365" y="3493"/>
                      <a:pt x="10823" y="3493"/>
                    </a:cubicBezTo>
                    <a:cubicBezTo>
                      <a:pt x="13280" y="3493"/>
                      <a:pt x="15272" y="2711"/>
                      <a:pt x="15272" y="1746"/>
                    </a:cubicBezTo>
                    <a:cubicBezTo>
                      <a:pt x="15272" y="782"/>
                      <a:pt x="13280" y="0"/>
                      <a:pt x="10823" y="0"/>
                    </a:cubicBezTo>
                    <a:cubicBezTo>
                      <a:pt x="8365" y="0"/>
                      <a:pt x="6374" y="782"/>
                      <a:pt x="6374" y="1746"/>
                    </a:cubicBezTo>
                    <a:close/>
                  </a:path>
                </a:pathLst>
              </a:custGeom>
              <a:solidFill>
                <a:srgbClr val="73BA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5240" tIns="15240" rIns="15240" bIns="15240" numCol="1" anchor="ctr">
                <a:noAutofit/>
              </a:bodyPr>
              <a:lstStyle/>
              <a:p>
                <a:pPr defTabSz="182880" rtl="0" hangingPunct="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endParaRPr>
              </a:p>
            </p:txBody>
          </p:sp>
          <p:sp>
            <p:nvSpPr>
              <p:cNvPr id="75" name="Shape 128">
                <a:extLst>
                  <a:ext uri="{FF2B5EF4-FFF2-40B4-BE49-F238E27FC236}">
                    <a16:creationId xmlns:a16="http://schemas.microsoft.com/office/drawing/2014/main" id="{5ACB6605-9C0D-4898-AB03-742C321BF8B5}"/>
                  </a:ext>
                </a:extLst>
              </p:cNvPr>
              <p:cNvSpPr/>
              <p:nvPr/>
            </p:nvSpPr>
            <p:spPr>
              <a:xfrm>
                <a:off x="469900" y="437841"/>
                <a:ext cx="382981" cy="965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17" y="3847"/>
                    </a:moveTo>
                    <a:lnTo>
                      <a:pt x="15583" y="3847"/>
                    </a:lnTo>
                    <a:cubicBezTo>
                      <a:pt x="18906" y="3847"/>
                      <a:pt x="21600" y="4905"/>
                      <a:pt x="21600" y="6209"/>
                    </a:cubicBezTo>
                    <a:lnTo>
                      <a:pt x="21600" y="11671"/>
                    </a:lnTo>
                    <a:cubicBezTo>
                      <a:pt x="21600" y="11672"/>
                      <a:pt x="21600" y="11672"/>
                      <a:pt x="21600" y="11672"/>
                    </a:cubicBezTo>
                    <a:cubicBezTo>
                      <a:pt x="21600" y="12119"/>
                      <a:pt x="20678" y="12480"/>
                      <a:pt x="19541" y="12480"/>
                    </a:cubicBezTo>
                    <a:cubicBezTo>
                      <a:pt x="18403" y="12480"/>
                      <a:pt x="17482" y="12119"/>
                      <a:pt x="17482" y="11672"/>
                    </a:cubicBezTo>
                    <a:lnTo>
                      <a:pt x="17481" y="11672"/>
                    </a:lnTo>
                    <a:lnTo>
                      <a:pt x="17481" y="6209"/>
                    </a:lnTo>
                    <a:lnTo>
                      <a:pt x="16526" y="6209"/>
                    </a:lnTo>
                    <a:lnTo>
                      <a:pt x="16526" y="20570"/>
                    </a:lnTo>
                    <a:lnTo>
                      <a:pt x="16526" y="20570"/>
                    </a:lnTo>
                    <a:cubicBezTo>
                      <a:pt x="16526" y="21139"/>
                      <a:pt x="15351" y="21600"/>
                      <a:pt x="13902" y="21600"/>
                    </a:cubicBezTo>
                    <a:cubicBezTo>
                      <a:pt x="12452" y="21600"/>
                      <a:pt x="11277" y="21139"/>
                      <a:pt x="11277" y="20570"/>
                    </a:cubicBezTo>
                    <a:lnTo>
                      <a:pt x="11277" y="13297"/>
                    </a:lnTo>
                    <a:lnTo>
                      <a:pt x="10323" y="13297"/>
                    </a:lnTo>
                    <a:lnTo>
                      <a:pt x="10323" y="20570"/>
                    </a:lnTo>
                    <a:cubicBezTo>
                      <a:pt x="10323" y="21139"/>
                      <a:pt x="9148" y="21600"/>
                      <a:pt x="7698" y="21600"/>
                    </a:cubicBezTo>
                    <a:cubicBezTo>
                      <a:pt x="6249" y="21600"/>
                      <a:pt x="5074" y="21139"/>
                      <a:pt x="5074" y="20570"/>
                    </a:cubicBezTo>
                    <a:lnTo>
                      <a:pt x="5073" y="20570"/>
                    </a:lnTo>
                    <a:lnTo>
                      <a:pt x="5073" y="6209"/>
                    </a:lnTo>
                    <a:lnTo>
                      <a:pt x="4118" y="6209"/>
                    </a:lnTo>
                    <a:lnTo>
                      <a:pt x="4118" y="11672"/>
                    </a:lnTo>
                    <a:cubicBezTo>
                      <a:pt x="4118" y="12119"/>
                      <a:pt x="3197" y="12480"/>
                      <a:pt x="2059" y="12480"/>
                    </a:cubicBezTo>
                    <a:cubicBezTo>
                      <a:pt x="922" y="12480"/>
                      <a:pt x="0" y="12119"/>
                      <a:pt x="0" y="11672"/>
                    </a:cubicBezTo>
                    <a:lnTo>
                      <a:pt x="0" y="6209"/>
                    </a:lnTo>
                    <a:cubicBezTo>
                      <a:pt x="0" y="4905"/>
                      <a:pt x="2694" y="3847"/>
                      <a:pt x="6017" y="3847"/>
                    </a:cubicBezTo>
                    <a:close/>
                    <a:moveTo>
                      <a:pt x="6374" y="1746"/>
                    </a:moveTo>
                    <a:cubicBezTo>
                      <a:pt x="6374" y="2711"/>
                      <a:pt x="8365" y="3493"/>
                      <a:pt x="10823" y="3493"/>
                    </a:cubicBezTo>
                    <a:cubicBezTo>
                      <a:pt x="13280" y="3493"/>
                      <a:pt x="15272" y="2711"/>
                      <a:pt x="15272" y="1746"/>
                    </a:cubicBezTo>
                    <a:cubicBezTo>
                      <a:pt x="15272" y="782"/>
                      <a:pt x="13280" y="0"/>
                      <a:pt x="10823" y="0"/>
                    </a:cubicBezTo>
                    <a:cubicBezTo>
                      <a:pt x="8365" y="0"/>
                      <a:pt x="6374" y="782"/>
                      <a:pt x="6374" y="1746"/>
                    </a:cubicBezTo>
                    <a:close/>
                  </a:path>
                </a:pathLst>
              </a:custGeom>
              <a:solidFill>
                <a:srgbClr val="73BA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5240" tIns="15240" rIns="15240" bIns="15240" numCol="1" anchor="ctr">
                <a:noAutofit/>
              </a:bodyPr>
              <a:lstStyle/>
              <a:p>
                <a:pPr defTabSz="182880" rtl="0" hangingPunct="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endParaRPr>
              </a:p>
            </p:txBody>
          </p:sp>
          <p:sp>
            <p:nvSpPr>
              <p:cNvPr id="76" name="Shape 129">
                <a:extLst>
                  <a:ext uri="{FF2B5EF4-FFF2-40B4-BE49-F238E27FC236}">
                    <a16:creationId xmlns:a16="http://schemas.microsoft.com/office/drawing/2014/main" id="{0FD6895E-36BA-4152-ADCC-56667D25AF9B}"/>
                  </a:ext>
                </a:extLst>
              </p:cNvPr>
              <p:cNvSpPr/>
              <p:nvPr/>
            </p:nvSpPr>
            <p:spPr>
              <a:xfrm>
                <a:off x="939800" y="437841"/>
                <a:ext cx="382981" cy="965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17" y="3847"/>
                    </a:moveTo>
                    <a:lnTo>
                      <a:pt x="15583" y="3847"/>
                    </a:lnTo>
                    <a:cubicBezTo>
                      <a:pt x="18906" y="3847"/>
                      <a:pt x="21600" y="4905"/>
                      <a:pt x="21600" y="6209"/>
                    </a:cubicBezTo>
                    <a:lnTo>
                      <a:pt x="21600" y="11671"/>
                    </a:lnTo>
                    <a:cubicBezTo>
                      <a:pt x="21600" y="11672"/>
                      <a:pt x="21600" y="11672"/>
                      <a:pt x="21600" y="11672"/>
                    </a:cubicBezTo>
                    <a:cubicBezTo>
                      <a:pt x="21600" y="12119"/>
                      <a:pt x="20678" y="12480"/>
                      <a:pt x="19541" y="12480"/>
                    </a:cubicBezTo>
                    <a:cubicBezTo>
                      <a:pt x="18403" y="12480"/>
                      <a:pt x="17482" y="12119"/>
                      <a:pt x="17482" y="11672"/>
                    </a:cubicBezTo>
                    <a:lnTo>
                      <a:pt x="17481" y="11672"/>
                    </a:lnTo>
                    <a:lnTo>
                      <a:pt x="17481" y="6209"/>
                    </a:lnTo>
                    <a:lnTo>
                      <a:pt x="16526" y="6209"/>
                    </a:lnTo>
                    <a:lnTo>
                      <a:pt x="16526" y="20570"/>
                    </a:lnTo>
                    <a:lnTo>
                      <a:pt x="16526" y="20570"/>
                    </a:lnTo>
                    <a:cubicBezTo>
                      <a:pt x="16526" y="21139"/>
                      <a:pt x="15351" y="21600"/>
                      <a:pt x="13902" y="21600"/>
                    </a:cubicBezTo>
                    <a:cubicBezTo>
                      <a:pt x="12452" y="21600"/>
                      <a:pt x="11277" y="21139"/>
                      <a:pt x="11277" y="20570"/>
                    </a:cubicBezTo>
                    <a:lnTo>
                      <a:pt x="11277" y="13297"/>
                    </a:lnTo>
                    <a:lnTo>
                      <a:pt x="10323" y="13297"/>
                    </a:lnTo>
                    <a:lnTo>
                      <a:pt x="10323" y="20570"/>
                    </a:lnTo>
                    <a:cubicBezTo>
                      <a:pt x="10323" y="21139"/>
                      <a:pt x="9148" y="21600"/>
                      <a:pt x="7698" y="21600"/>
                    </a:cubicBezTo>
                    <a:cubicBezTo>
                      <a:pt x="6249" y="21600"/>
                      <a:pt x="5074" y="21139"/>
                      <a:pt x="5074" y="20570"/>
                    </a:cubicBezTo>
                    <a:lnTo>
                      <a:pt x="5073" y="20570"/>
                    </a:lnTo>
                    <a:lnTo>
                      <a:pt x="5073" y="6209"/>
                    </a:lnTo>
                    <a:lnTo>
                      <a:pt x="4118" y="6209"/>
                    </a:lnTo>
                    <a:lnTo>
                      <a:pt x="4118" y="11672"/>
                    </a:lnTo>
                    <a:cubicBezTo>
                      <a:pt x="4118" y="12119"/>
                      <a:pt x="3197" y="12480"/>
                      <a:pt x="2059" y="12480"/>
                    </a:cubicBezTo>
                    <a:cubicBezTo>
                      <a:pt x="922" y="12480"/>
                      <a:pt x="0" y="12119"/>
                      <a:pt x="0" y="11672"/>
                    </a:cubicBezTo>
                    <a:lnTo>
                      <a:pt x="0" y="6209"/>
                    </a:lnTo>
                    <a:cubicBezTo>
                      <a:pt x="0" y="4905"/>
                      <a:pt x="2694" y="3847"/>
                      <a:pt x="6017" y="3847"/>
                    </a:cubicBezTo>
                    <a:close/>
                    <a:moveTo>
                      <a:pt x="6374" y="1746"/>
                    </a:moveTo>
                    <a:cubicBezTo>
                      <a:pt x="6374" y="2711"/>
                      <a:pt x="8365" y="3493"/>
                      <a:pt x="10823" y="3493"/>
                    </a:cubicBezTo>
                    <a:cubicBezTo>
                      <a:pt x="13280" y="3493"/>
                      <a:pt x="15272" y="2711"/>
                      <a:pt x="15272" y="1746"/>
                    </a:cubicBezTo>
                    <a:cubicBezTo>
                      <a:pt x="15272" y="782"/>
                      <a:pt x="13280" y="0"/>
                      <a:pt x="10823" y="0"/>
                    </a:cubicBezTo>
                    <a:cubicBezTo>
                      <a:pt x="8365" y="0"/>
                      <a:pt x="6374" y="782"/>
                      <a:pt x="6374" y="1746"/>
                    </a:cubicBezTo>
                    <a:close/>
                  </a:path>
                </a:pathLst>
              </a:custGeom>
              <a:solidFill>
                <a:srgbClr val="73BA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5240" tIns="15240" rIns="15240" bIns="15240" numCol="1" anchor="ctr">
                <a:noAutofit/>
              </a:bodyPr>
              <a:lstStyle/>
              <a:p>
                <a:pPr defTabSz="182880" rtl="0" hangingPunct="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endParaRPr>
              </a:p>
            </p:txBody>
          </p:sp>
          <p:sp>
            <p:nvSpPr>
              <p:cNvPr id="77" name="Shape 130">
                <a:extLst>
                  <a:ext uri="{FF2B5EF4-FFF2-40B4-BE49-F238E27FC236}">
                    <a16:creationId xmlns:a16="http://schemas.microsoft.com/office/drawing/2014/main" id="{D4EFFD7B-E783-4F30-A980-8380A52E6D31}"/>
                  </a:ext>
                </a:extLst>
              </p:cNvPr>
              <p:cNvSpPr/>
              <p:nvPr/>
            </p:nvSpPr>
            <p:spPr>
              <a:xfrm>
                <a:off x="1409700" y="437841"/>
                <a:ext cx="382981" cy="965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17" y="3847"/>
                    </a:moveTo>
                    <a:lnTo>
                      <a:pt x="15583" y="3847"/>
                    </a:lnTo>
                    <a:cubicBezTo>
                      <a:pt x="18906" y="3847"/>
                      <a:pt x="21600" y="4905"/>
                      <a:pt x="21600" y="6209"/>
                    </a:cubicBezTo>
                    <a:lnTo>
                      <a:pt x="21600" y="11671"/>
                    </a:lnTo>
                    <a:cubicBezTo>
                      <a:pt x="21600" y="11672"/>
                      <a:pt x="21600" y="11672"/>
                      <a:pt x="21600" y="11672"/>
                    </a:cubicBezTo>
                    <a:cubicBezTo>
                      <a:pt x="21600" y="12119"/>
                      <a:pt x="20678" y="12480"/>
                      <a:pt x="19541" y="12480"/>
                    </a:cubicBezTo>
                    <a:cubicBezTo>
                      <a:pt x="18403" y="12480"/>
                      <a:pt x="17482" y="12119"/>
                      <a:pt x="17482" y="11672"/>
                    </a:cubicBezTo>
                    <a:lnTo>
                      <a:pt x="17481" y="11672"/>
                    </a:lnTo>
                    <a:lnTo>
                      <a:pt x="17481" y="6209"/>
                    </a:lnTo>
                    <a:lnTo>
                      <a:pt x="16526" y="6209"/>
                    </a:lnTo>
                    <a:lnTo>
                      <a:pt x="16526" y="20570"/>
                    </a:lnTo>
                    <a:lnTo>
                      <a:pt x="16526" y="20570"/>
                    </a:lnTo>
                    <a:cubicBezTo>
                      <a:pt x="16526" y="21139"/>
                      <a:pt x="15351" y="21600"/>
                      <a:pt x="13902" y="21600"/>
                    </a:cubicBezTo>
                    <a:cubicBezTo>
                      <a:pt x="12452" y="21600"/>
                      <a:pt x="11277" y="21139"/>
                      <a:pt x="11277" y="20570"/>
                    </a:cubicBezTo>
                    <a:lnTo>
                      <a:pt x="11277" y="13297"/>
                    </a:lnTo>
                    <a:lnTo>
                      <a:pt x="10323" y="13297"/>
                    </a:lnTo>
                    <a:lnTo>
                      <a:pt x="10323" y="20570"/>
                    </a:lnTo>
                    <a:cubicBezTo>
                      <a:pt x="10323" y="21139"/>
                      <a:pt x="9148" y="21600"/>
                      <a:pt x="7698" y="21600"/>
                    </a:cubicBezTo>
                    <a:cubicBezTo>
                      <a:pt x="6249" y="21600"/>
                      <a:pt x="5074" y="21139"/>
                      <a:pt x="5074" y="20570"/>
                    </a:cubicBezTo>
                    <a:lnTo>
                      <a:pt x="5073" y="20570"/>
                    </a:lnTo>
                    <a:lnTo>
                      <a:pt x="5073" y="6209"/>
                    </a:lnTo>
                    <a:lnTo>
                      <a:pt x="4118" y="6209"/>
                    </a:lnTo>
                    <a:lnTo>
                      <a:pt x="4118" y="11672"/>
                    </a:lnTo>
                    <a:cubicBezTo>
                      <a:pt x="4118" y="12119"/>
                      <a:pt x="3197" y="12480"/>
                      <a:pt x="2059" y="12480"/>
                    </a:cubicBezTo>
                    <a:cubicBezTo>
                      <a:pt x="922" y="12480"/>
                      <a:pt x="0" y="12119"/>
                      <a:pt x="0" y="11672"/>
                    </a:cubicBezTo>
                    <a:lnTo>
                      <a:pt x="0" y="6209"/>
                    </a:lnTo>
                    <a:cubicBezTo>
                      <a:pt x="0" y="4905"/>
                      <a:pt x="2694" y="3847"/>
                      <a:pt x="6017" y="3847"/>
                    </a:cubicBezTo>
                    <a:close/>
                    <a:moveTo>
                      <a:pt x="6374" y="1746"/>
                    </a:moveTo>
                    <a:cubicBezTo>
                      <a:pt x="6374" y="2711"/>
                      <a:pt x="8365" y="3493"/>
                      <a:pt x="10823" y="3493"/>
                    </a:cubicBezTo>
                    <a:cubicBezTo>
                      <a:pt x="13280" y="3493"/>
                      <a:pt x="15272" y="2711"/>
                      <a:pt x="15272" y="1746"/>
                    </a:cubicBezTo>
                    <a:cubicBezTo>
                      <a:pt x="15272" y="782"/>
                      <a:pt x="13280" y="0"/>
                      <a:pt x="10823" y="0"/>
                    </a:cubicBezTo>
                    <a:cubicBezTo>
                      <a:pt x="8365" y="0"/>
                      <a:pt x="6374" y="782"/>
                      <a:pt x="6374" y="1746"/>
                    </a:cubicBezTo>
                    <a:close/>
                  </a:path>
                </a:pathLst>
              </a:custGeom>
              <a:solidFill>
                <a:srgbClr val="73BA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5240" tIns="15240" rIns="15240" bIns="15240" numCol="1" anchor="ctr">
                <a:noAutofit/>
              </a:bodyPr>
              <a:lstStyle/>
              <a:p>
                <a:pPr defTabSz="182880" rtl="0" hangingPunct="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endParaRPr>
              </a:p>
            </p:txBody>
          </p:sp>
          <p:sp>
            <p:nvSpPr>
              <p:cNvPr id="78" name="Shape 131">
                <a:extLst>
                  <a:ext uri="{FF2B5EF4-FFF2-40B4-BE49-F238E27FC236}">
                    <a16:creationId xmlns:a16="http://schemas.microsoft.com/office/drawing/2014/main" id="{C7CA9B61-578E-4545-8A82-8EB113A4EC15}"/>
                  </a:ext>
                </a:extLst>
              </p:cNvPr>
              <p:cNvSpPr/>
              <p:nvPr/>
            </p:nvSpPr>
            <p:spPr>
              <a:xfrm>
                <a:off x="1879600" y="437841"/>
                <a:ext cx="382981" cy="965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17" y="3847"/>
                    </a:moveTo>
                    <a:lnTo>
                      <a:pt x="15583" y="3847"/>
                    </a:lnTo>
                    <a:cubicBezTo>
                      <a:pt x="18906" y="3847"/>
                      <a:pt x="21600" y="4905"/>
                      <a:pt x="21600" y="6209"/>
                    </a:cubicBezTo>
                    <a:lnTo>
                      <a:pt x="21600" y="11671"/>
                    </a:lnTo>
                    <a:cubicBezTo>
                      <a:pt x="21600" y="11672"/>
                      <a:pt x="21600" y="11672"/>
                      <a:pt x="21600" y="11672"/>
                    </a:cubicBezTo>
                    <a:cubicBezTo>
                      <a:pt x="21600" y="12119"/>
                      <a:pt x="20678" y="12480"/>
                      <a:pt x="19541" y="12480"/>
                    </a:cubicBezTo>
                    <a:cubicBezTo>
                      <a:pt x="18403" y="12480"/>
                      <a:pt x="17482" y="12119"/>
                      <a:pt x="17482" y="11672"/>
                    </a:cubicBezTo>
                    <a:lnTo>
                      <a:pt x="17481" y="11672"/>
                    </a:lnTo>
                    <a:lnTo>
                      <a:pt x="17481" y="6209"/>
                    </a:lnTo>
                    <a:lnTo>
                      <a:pt x="16526" y="6209"/>
                    </a:lnTo>
                    <a:lnTo>
                      <a:pt x="16526" y="20570"/>
                    </a:lnTo>
                    <a:lnTo>
                      <a:pt x="16526" y="20570"/>
                    </a:lnTo>
                    <a:cubicBezTo>
                      <a:pt x="16526" y="21139"/>
                      <a:pt x="15351" y="21600"/>
                      <a:pt x="13902" y="21600"/>
                    </a:cubicBezTo>
                    <a:cubicBezTo>
                      <a:pt x="12452" y="21600"/>
                      <a:pt x="11277" y="21139"/>
                      <a:pt x="11277" y="20570"/>
                    </a:cubicBezTo>
                    <a:lnTo>
                      <a:pt x="11277" y="13297"/>
                    </a:lnTo>
                    <a:lnTo>
                      <a:pt x="10323" y="13297"/>
                    </a:lnTo>
                    <a:lnTo>
                      <a:pt x="10323" y="20570"/>
                    </a:lnTo>
                    <a:cubicBezTo>
                      <a:pt x="10323" y="21139"/>
                      <a:pt x="9148" y="21600"/>
                      <a:pt x="7698" y="21600"/>
                    </a:cubicBezTo>
                    <a:cubicBezTo>
                      <a:pt x="6249" y="21600"/>
                      <a:pt x="5074" y="21139"/>
                      <a:pt x="5074" y="20570"/>
                    </a:cubicBezTo>
                    <a:lnTo>
                      <a:pt x="5073" y="20570"/>
                    </a:lnTo>
                    <a:lnTo>
                      <a:pt x="5073" y="6209"/>
                    </a:lnTo>
                    <a:lnTo>
                      <a:pt x="4118" y="6209"/>
                    </a:lnTo>
                    <a:lnTo>
                      <a:pt x="4118" y="11672"/>
                    </a:lnTo>
                    <a:cubicBezTo>
                      <a:pt x="4118" y="12119"/>
                      <a:pt x="3197" y="12480"/>
                      <a:pt x="2059" y="12480"/>
                    </a:cubicBezTo>
                    <a:cubicBezTo>
                      <a:pt x="922" y="12480"/>
                      <a:pt x="0" y="12119"/>
                      <a:pt x="0" y="11672"/>
                    </a:cubicBezTo>
                    <a:lnTo>
                      <a:pt x="0" y="6209"/>
                    </a:lnTo>
                    <a:cubicBezTo>
                      <a:pt x="0" y="4905"/>
                      <a:pt x="2694" y="3847"/>
                      <a:pt x="6017" y="3847"/>
                    </a:cubicBezTo>
                    <a:close/>
                    <a:moveTo>
                      <a:pt x="6374" y="1746"/>
                    </a:moveTo>
                    <a:cubicBezTo>
                      <a:pt x="6374" y="2711"/>
                      <a:pt x="8365" y="3493"/>
                      <a:pt x="10823" y="3493"/>
                    </a:cubicBezTo>
                    <a:cubicBezTo>
                      <a:pt x="13280" y="3493"/>
                      <a:pt x="15272" y="2711"/>
                      <a:pt x="15272" y="1746"/>
                    </a:cubicBezTo>
                    <a:cubicBezTo>
                      <a:pt x="15272" y="782"/>
                      <a:pt x="13280" y="0"/>
                      <a:pt x="10823" y="0"/>
                    </a:cubicBezTo>
                    <a:cubicBezTo>
                      <a:pt x="8365" y="0"/>
                      <a:pt x="6374" y="782"/>
                      <a:pt x="6374" y="1746"/>
                    </a:cubicBezTo>
                    <a:close/>
                  </a:path>
                </a:pathLst>
              </a:custGeom>
              <a:solidFill>
                <a:srgbClr val="73BA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5240" tIns="15240" rIns="15240" bIns="15240" numCol="1" anchor="ctr">
                <a:noAutofit/>
              </a:bodyPr>
              <a:lstStyle/>
              <a:p>
                <a:pPr defTabSz="182880" rtl="0" hangingPunct="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endParaRPr>
              </a:p>
            </p:txBody>
          </p:sp>
          <p:sp>
            <p:nvSpPr>
              <p:cNvPr id="79" name="Shape 132">
                <a:extLst>
                  <a:ext uri="{FF2B5EF4-FFF2-40B4-BE49-F238E27FC236}">
                    <a16:creationId xmlns:a16="http://schemas.microsoft.com/office/drawing/2014/main" id="{5D79F715-9F39-439C-85FB-336A6D392E3B}"/>
                  </a:ext>
                </a:extLst>
              </p:cNvPr>
              <p:cNvSpPr/>
              <p:nvPr/>
            </p:nvSpPr>
            <p:spPr>
              <a:xfrm>
                <a:off x="2349500" y="437841"/>
                <a:ext cx="382981" cy="965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17" y="3847"/>
                    </a:moveTo>
                    <a:lnTo>
                      <a:pt x="15583" y="3847"/>
                    </a:lnTo>
                    <a:cubicBezTo>
                      <a:pt x="18906" y="3847"/>
                      <a:pt x="21600" y="4905"/>
                      <a:pt x="21600" y="6209"/>
                    </a:cubicBezTo>
                    <a:lnTo>
                      <a:pt x="21600" y="11671"/>
                    </a:lnTo>
                    <a:cubicBezTo>
                      <a:pt x="21600" y="11672"/>
                      <a:pt x="21600" y="11672"/>
                      <a:pt x="21600" y="11672"/>
                    </a:cubicBezTo>
                    <a:cubicBezTo>
                      <a:pt x="21600" y="12119"/>
                      <a:pt x="20678" y="12480"/>
                      <a:pt x="19541" y="12480"/>
                    </a:cubicBezTo>
                    <a:cubicBezTo>
                      <a:pt x="18403" y="12480"/>
                      <a:pt x="17482" y="12119"/>
                      <a:pt x="17482" y="11672"/>
                    </a:cubicBezTo>
                    <a:lnTo>
                      <a:pt x="17481" y="11672"/>
                    </a:lnTo>
                    <a:lnTo>
                      <a:pt x="17481" y="6209"/>
                    </a:lnTo>
                    <a:lnTo>
                      <a:pt x="16526" y="6209"/>
                    </a:lnTo>
                    <a:lnTo>
                      <a:pt x="16526" y="20570"/>
                    </a:lnTo>
                    <a:lnTo>
                      <a:pt x="16526" y="20570"/>
                    </a:lnTo>
                    <a:cubicBezTo>
                      <a:pt x="16526" y="21139"/>
                      <a:pt x="15351" y="21600"/>
                      <a:pt x="13902" y="21600"/>
                    </a:cubicBezTo>
                    <a:cubicBezTo>
                      <a:pt x="12452" y="21600"/>
                      <a:pt x="11277" y="21139"/>
                      <a:pt x="11277" y="20570"/>
                    </a:cubicBezTo>
                    <a:lnTo>
                      <a:pt x="11277" y="13297"/>
                    </a:lnTo>
                    <a:lnTo>
                      <a:pt x="10323" y="13297"/>
                    </a:lnTo>
                    <a:lnTo>
                      <a:pt x="10323" y="20570"/>
                    </a:lnTo>
                    <a:cubicBezTo>
                      <a:pt x="10323" y="21139"/>
                      <a:pt x="9148" y="21600"/>
                      <a:pt x="7698" y="21600"/>
                    </a:cubicBezTo>
                    <a:cubicBezTo>
                      <a:pt x="6249" y="21600"/>
                      <a:pt x="5074" y="21139"/>
                      <a:pt x="5074" y="20570"/>
                    </a:cubicBezTo>
                    <a:lnTo>
                      <a:pt x="5073" y="20570"/>
                    </a:lnTo>
                    <a:lnTo>
                      <a:pt x="5073" y="6209"/>
                    </a:lnTo>
                    <a:lnTo>
                      <a:pt x="4118" y="6209"/>
                    </a:lnTo>
                    <a:lnTo>
                      <a:pt x="4118" y="11672"/>
                    </a:lnTo>
                    <a:cubicBezTo>
                      <a:pt x="4118" y="12119"/>
                      <a:pt x="3197" y="12480"/>
                      <a:pt x="2059" y="12480"/>
                    </a:cubicBezTo>
                    <a:cubicBezTo>
                      <a:pt x="922" y="12480"/>
                      <a:pt x="0" y="12119"/>
                      <a:pt x="0" y="11672"/>
                    </a:cubicBezTo>
                    <a:lnTo>
                      <a:pt x="0" y="6209"/>
                    </a:lnTo>
                    <a:cubicBezTo>
                      <a:pt x="0" y="4905"/>
                      <a:pt x="2694" y="3847"/>
                      <a:pt x="6017" y="3847"/>
                    </a:cubicBezTo>
                    <a:close/>
                    <a:moveTo>
                      <a:pt x="6374" y="1746"/>
                    </a:moveTo>
                    <a:cubicBezTo>
                      <a:pt x="6374" y="2711"/>
                      <a:pt x="8365" y="3493"/>
                      <a:pt x="10823" y="3493"/>
                    </a:cubicBezTo>
                    <a:cubicBezTo>
                      <a:pt x="13280" y="3493"/>
                      <a:pt x="15272" y="2711"/>
                      <a:pt x="15272" y="1746"/>
                    </a:cubicBezTo>
                    <a:cubicBezTo>
                      <a:pt x="15272" y="782"/>
                      <a:pt x="13280" y="0"/>
                      <a:pt x="10823" y="0"/>
                    </a:cubicBezTo>
                    <a:cubicBezTo>
                      <a:pt x="8365" y="0"/>
                      <a:pt x="6374" y="782"/>
                      <a:pt x="6374" y="1746"/>
                    </a:cubicBezTo>
                    <a:close/>
                  </a:path>
                </a:pathLst>
              </a:custGeom>
              <a:solidFill>
                <a:srgbClr val="73BA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5240" tIns="15240" rIns="15240" bIns="15240" numCol="1" anchor="ctr">
                <a:noAutofit/>
              </a:bodyPr>
              <a:lstStyle/>
              <a:p>
                <a:pPr defTabSz="182880" rtl="0" hangingPunct="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endParaRPr>
              </a:p>
            </p:txBody>
          </p:sp>
          <p:sp>
            <p:nvSpPr>
              <p:cNvPr id="80" name="Shape 133">
                <a:extLst>
                  <a:ext uri="{FF2B5EF4-FFF2-40B4-BE49-F238E27FC236}">
                    <a16:creationId xmlns:a16="http://schemas.microsoft.com/office/drawing/2014/main" id="{A3A9AA0A-E419-4DDB-9831-F1489027983D}"/>
                  </a:ext>
                </a:extLst>
              </p:cNvPr>
              <p:cNvSpPr/>
              <p:nvPr/>
            </p:nvSpPr>
            <p:spPr>
              <a:xfrm>
                <a:off x="2819400" y="437841"/>
                <a:ext cx="382981" cy="965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17" y="3847"/>
                    </a:moveTo>
                    <a:lnTo>
                      <a:pt x="15583" y="3847"/>
                    </a:lnTo>
                    <a:cubicBezTo>
                      <a:pt x="18906" y="3847"/>
                      <a:pt x="21600" y="4905"/>
                      <a:pt x="21600" y="6209"/>
                    </a:cubicBezTo>
                    <a:lnTo>
                      <a:pt x="21600" y="11671"/>
                    </a:lnTo>
                    <a:cubicBezTo>
                      <a:pt x="21600" y="11672"/>
                      <a:pt x="21600" y="11672"/>
                      <a:pt x="21600" y="11672"/>
                    </a:cubicBezTo>
                    <a:cubicBezTo>
                      <a:pt x="21600" y="12119"/>
                      <a:pt x="20678" y="12480"/>
                      <a:pt x="19541" y="12480"/>
                    </a:cubicBezTo>
                    <a:cubicBezTo>
                      <a:pt x="18403" y="12480"/>
                      <a:pt x="17482" y="12119"/>
                      <a:pt x="17482" y="11672"/>
                    </a:cubicBezTo>
                    <a:lnTo>
                      <a:pt x="17481" y="11672"/>
                    </a:lnTo>
                    <a:lnTo>
                      <a:pt x="17481" y="6209"/>
                    </a:lnTo>
                    <a:lnTo>
                      <a:pt x="16526" y="6209"/>
                    </a:lnTo>
                    <a:lnTo>
                      <a:pt x="16526" y="20570"/>
                    </a:lnTo>
                    <a:lnTo>
                      <a:pt x="16526" y="20570"/>
                    </a:lnTo>
                    <a:cubicBezTo>
                      <a:pt x="16526" y="21139"/>
                      <a:pt x="15351" y="21600"/>
                      <a:pt x="13902" y="21600"/>
                    </a:cubicBezTo>
                    <a:cubicBezTo>
                      <a:pt x="12452" y="21600"/>
                      <a:pt x="11277" y="21139"/>
                      <a:pt x="11277" y="20570"/>
                    </a:cubicBezTo>
                    <a:lnTo>
                      <a:pt x="11277" y="13297"/>
                    </a:lnTo>
                    <a:lnTo>
                      <a:pt x="10323" y="13297"/>
                    </a:lnTo>
                    <a:lnTo>
                      <a:pt x="10323" y="20570"/>
                    </a:lnTo>
                    <a:cubicBezTo>
                      <a:pt x="10323" y="21139"/>
                      <a:pt x="9148" y="21600"/>
                      <a:pt x="7698" y="21600"/>
                    </a:cubicBezTo>
                    <a:cubicBezTo>
                      <a:pt x="6249" y="21600"/>
                      <a:pt x="5074" y="21139"/>
                      <a:pt x="5074" y="20570"/>
                    </a:cubicBezTo>
                    <a:lnTo>
                      <a:pt x="5073" y="20570"/>
                    </a:lnTo>
                    <a:lnTo>
                      <a:pt x="5073" y="6209"/>
                    </a:lnTo>
                    <a:lnTo>
                      <a:pt x="4118" y="6209"/>
                    </a:lnTo>
                    <a:lnTo>
                      <a:pt x="4118" y="11672"/>
                    </a:lnTo>
                    <a:cubicBezTo>
                      <a:pt x="4118" y="12119"/>
                      <a:pt x="3197" y="12480"/>
                      <a:pt x="2059" y="12480"/>
                    </a:cubicBezTo>
                    <a:cubicBezTo>
                      <a:pt x="922" y="12480"/>
                      <a:pt x="0" y="12119"/>
                      <a:pt x="0" y="11672"/>
                    </a:cubicBezTo>
                    <a:lnTo>
                      <a:pt x="0" y="6209"/>
                    </a:lnTo>
                    <a:cubicBezTo>
                      <a:pt x="0" y="4905"/>
                      <a:pt x="2694" y="3847"/>
                      <a:pt x="6017" y="3847"/>
                    </a:cubicBezTo>
                    <a:close/>
                    <a:moveTo>
                      <a:pt x="6374" y="1746"/>
                    </a:moveTo>
                    <a:cubicBezTo>
                      <a:pt x="6374" y="2711"/>
                      <a:pt x="8365" y="3493"/>
                      <a:pt x="10823" y="3493"/>
                    </a:cubicBezTo>
                    <a:cubicBezTo>
                      <a:pt x="13280" y="3493"/>
                      <a:pt x="15272" y="2711"/>
                      <a:pt x="15272" y="1746"/>
                    </a:cubicBezTo>
                    <a:cubicBezTo>
                      <a:pt x="15272" y="782"/>
                      <a:pt x="13280" y="0"/>
                      <a:pt x="10823" y="0"/>
                    </a:cubicBezTo>
                    <a:cubicBezTo>
                      <a:pt x="8365" y="0"/>
                      <a:pt x="6374" y="782"/>
                      <a:pt x="6374" y="1746"/>
                    </a:cubicBezTo>
                    <a:close/>
                  </a:path>
                </a:pathLst>
              </a:custGeom>
              <a:solidFill>
                <a:srgbClr val="73BA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5240" tIns="15240" rIns="15240" bIns="15240" numCol="1" anchor="ctr">
                <a:noAutofit/>
              </a:bodyPr>
              <a:lstStyle/>
              <a:p>
                <a:pPr defTabSz="182880" rtl="0" hangingPunct="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endParaRPr>
              </a:p>
            </p:txBody>
          </p:sp>
          <p:sp>
            <p:nvSpPr>
              <p:cNvPr id="81" name="Shape 134">
                <a:extLst>
                  <a:ext uri="{FF2B5EF4-FFF2-40B4-BE49-F238E27FC236}">
                    <a16:creationId xmlns:a16="http://schemas.microsoft.com/office/drawing/2014/main" id="{9E788CE5-E010-4E2C-88A6-1FA41B97884F}"/>
                  </a:ext>
                </a:extLst>
              </p:cNvPr>
              <p:cNvSpPr/>
              <p:nvPr/>
            </p:nvSpPr>
            <p:spPr>
              <a:xfrm>
                <a:off x="3289300" y="437841"/>
                <a:ext cx="382981" cy="965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17" y="3847"/>
                    </a:moveTo>
                    <a:lnTo>
                      <a:pt x="15583" y="3847"/>
                    </a:lnTo>
                    <a:cubicBezTo>
                      <a:pt x="18906" y="3847"/>
                      <a:pt x="21600" y="4905"/>
                      <a:pt x="21600" y="6209"/>
                    </a:cubicBezTo>
                    <a:lnTo>
                      <a:pt x="21600" y="11671"/>
                    </a:lnTo>
                    <a:cubicBezTo>
                      <a:pt x="21600" y="11672"/>
                      <a:pt x="21600" y="11672"/>
                      <a:pt x="21600" y="11672"/>
                    </a:cubicBezTo>
                    <a:cubicBezTo>
                      <a:pt x="21600" y="12119"/>
                      <a:pt x="20678" y="12480"/>
                      <a:pt x="19541" y="12480"/>
                    </a:cubicBezTo>
                    <a:cubicBezTo>
                      <a:pt x="18403" y="12480"/>
                      <a:pt x="17482" y="12119"/>
                      <a:pt x="17482" y="11672"/>
                    </a:cubicBezTo>
                    <a:lnTo>
                      <a:pt x="17481" y="11672"/>
                    </a:lnTo>
                    <a:lnTo>
                      <a:pt x="17481" y="6209"/>
                    </a:lnTo>
                    <a:lnTo>
                      <a:pt x="16526" y="6209"/>
                    </a:lnTo>
                    <a:lnTo>
                      <a:pt x="16526" y="20570"/>
                    </a:lnTo>
                    <a:lnTo>
                      <a:pt x="16526" y="20570"/>
                    </a:lnTo>
                    <a:cubicBezTo>
                      <a:pt x="16526" y="21139"/>
                      <a:pt x="15351" y="21600"/>
                      <a:pt x="13902" y="21600"/>
                    </a:cubicBezTo>
                    <a:cubicBezTo>
                      <a:pt x="12452" y="21600"/>
                      <a:pt x="11277" y="21139"/>
                      <a:pt x="11277" y="20570"/>
                    </a:cubicBezTo>
                    <a:lnTo>
                      <a:pt x="11277" y="13297"/>
                    </a:lnTo>
                    <a:lnTo>
                      <a:pt x="10323" y="13297"/>
                    </a:lnTo>
                    <a:lnTo>
                      <a:pt x="10323" y="20570"/>
                    </a:lnTo>
                    <a:cubicBezTo>
                      <a:pt x="10323" y="21139"/>
                      <a:pt x="9148" y="21600"/>
                      <a:pt x="7698" y="21600"/>
                    </a:cubicBezTo>
                    <a:cubicBezTo>
                      <a:pt x="6249" y="21600"/>
                      <a:pt x="5074" y="21139"/>
                      <a:pt x="5074" y="20570"/>
                    </a:cubicBezTo>
                    <a:lnTo>
                      <a:pt x="5073" y="20570"/>
                    </a:lnTo>
                    <a:lnTo>
                      <a:pt x="5073" y="6209"/>
                    </a:lnTo>
                    <a:lnTo>
                      <a:pt x="4118" y="6209"/>
                    </a:lnTo>
                    <a:lnTo>
                      <a:pt x="4118" y="11672"/>
                    </a:lnTo>
                    <a:cubicBezTo>
                      <a:pt x="4118" y="12119"/>
                      <a:pt x="3197" y="12480"/>
                      <a:pt x="2059" y="12480"/>
                    </a:cubicBezTo>
                    <a:cubicBezTo>
                      <a:pt x="922" y="12480"/>
                      <a:pt x="0" y="12119"/>
                      <a:pt x="0" y="11672"/>
                    </a:cubicBezTo>
                    <a:lnTo>
                      <a:pt x="0" y="6209"/>
                    </a:lnTo>
                    <a:cubicBezTo>
                      <a:pt x="0" y="4905"/>
                      <a:pt x="2694" y="3847"/>
                      <a:pt x="6017" y="3847"/>
                    </a:cubicBezTo>
                    <a:close/>
                    <a:moveTo>
                      <a:pt x="6374" y="1746"/>
                    </a:moveTo>
                    <a:cubicBezTo>
                      <a:pt x="6374" y="2711"/>
                      <a:pt x="8365" y="3493"/>
                      <a:pt x="10823" y="3493"/>
                    </a:cubicBezTo>
                    <a:cubicBezTo>
                      <a:pt x="13280" y="3493"/>
                      <a:pt x="15272" y="2711"/>
                      <a:pt x="15272" y="1746"/>
                    </a:cubicBezTo>
                    <a:cubicBezTo>
                      <a:pt x="15272" y="782"/>
                      <a:pt x="13280" y="0"/>
                      <a:pt x="10823" y="0"/>
                    </a:cubicBezTo>
                    <a:cubicBezTo>
                      <a:pt x="8365" y="0"/>
                      <a:pt x="6374" y="782"/>
                      <a:pt x="6374" y="1746"/>
                    </a:cubicBezTo>
                    <a:close/>
                  </a:path>
                </a:pathLst>
              </a:custGeom>
              <a:solidFill>
                <a:srgbClr val="73BA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5240" tIns="15240" rIns="15240" bIns="15240" numCol="1" anchor="ctr">
                <a:noAutofit/>
              </a:bodyPr>
              <a:lstStyle/>
              <a:p>
                <a:pPr defTabSz="182880" rtl="0" hangingPunct="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endParaRPr>
              </a:p>
            </p:txBody>
          </p:sp>
          <p:sp>
            <p:nvSpPr>
              <p:cNvPr id="82" name="Shape 135">
                <a:extLst>
                  <a:ext uri="{FF2B5EF4-FFF2-40B4-BE49-F238E27FC236}">
                    <a16:creationId xmlns:a16="http://schemas.microsoft.com/office/drawing/2014/main" id="{6D335588-1E0D-44D4-9E1D-322B3A425651}"/>
                  </a:ext>
                </a:extLst>
              </p:cNvPr>
              <p:cNvSpPr/>
              <p:nvPr/>
            </p:nvSpPr>
            <p:spPr>
              <a:xfrm>
                <a:off x="3759200" y="437841"/>
                <a:ext cx="382981" cy="965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17" y="3847"/>
                    </a:moveTo>
                    <a:lnTo>
                      <a:pt x="15583" y="3847"/>
                    </a:lnTo>
                    <a:cubicBezTo>
                      <a:pt x="18906" y="3847"/>
                      <a:pt x="21600" y="4905"/>
                      <a:pt x="21600" y="6209"/>
                    </a:cubicBezTo>
                    <a:lnTo>
                      <a:pt x="21600" y="11671"/>
                    </a:lnTo>
                    <a:cubicBezTo>
                      <a:pt x="21600" y="11672"/>
                      <a:pt x="21600" y="11672"/>
                      <a:pt x="21600" y="11672"/>
                    </a:cubicBezTo>
                    <a:cubicBezTo>
                      <a:pt x="21600" y="12119"/>
                      <a:pt x="20678" y="12480"/>
                      <a:pt x="19541" y="12480"/>
                    </a:cubicBezTo>
                    <a:cubicBezTo>
                      <a:pt x="18403" y="12480"/>
                      <a:pt x="17482" y="12119"/>
                      <a:pt x="17482" y="11672"/>
                    </a:cubicBezTo>
                    <a:lnTo>
                      <a:pt x="17481" y="11672"/>
                    </a:lnTo>
                    <a:lnTo>
                      <a:pt x="17481" y="6209"/>
                    </a:lnTo>
                    <a:lnTo>
                      <a:pt x="16526" y="6209"/>
                    </a:lnTo>
                    <a:lnTo>
                      <a:pt x="16526" y="20570"/>
                    </a:lnTo>
                    <a:lnTo>
                      <a:pt x="16526" y="20570"/>
                    </a:lnTo>
                    <a:cubicBezTo>
                      <a:pt x="16526" y="21139"/>
                      <a:pt x="15351" y="21600"/>
                      <a:pt x="13902" y="21600"/>
                    </a:cubicBezTo>
                    <a:cubicBezTo>
                      <a:pt x="12452" y="21600"/>
                      <a:pt x="11277" y="21139"/>
                      <a:pt x="11277" y="20570"/>
                    </a:cubicBezTo>
                    <a:lnTo>
                      <a:pt x="11277" y="13297"/>
                    </a:lnTo>
                    <a:lnTo>
                      <a:pt x="10323" y="13297"/>
                    </a:lnTo>
                    <a:lnTo>
                      <a:pt x="10323" y="20570"/>
                    </a:lnTo>
                    <a:cubicBezTo>
                      <a:pt x="10323" y="21139"/>
                      <a:pt x="9148" y="21600"/>
                      <a:pt x="7698" y="21600"/>
                    </a:cubicBezTo>
                    <a:cubicBezTo>
                      <a:pt x="6249" y="21600"/>
                      <a:pt x="5074" y="21139"/>
                      <a:pt x="5074" y="20570"/>
                    </a:cubicBezTo>
                    <a:lnTo>
                      <a:pt x="5073" y="20570"/>
                    </a:lnTo>
                    <a:lnTo>
                      <a:pt x="5073" y="6209"/>
                    </a:lnTo>
                    <a:lnTo>
                      <a:pt x="4118" y="6209"/>
                    </a:lnTo>
                    <a:lnTo>
                      <a:pt x="4118" y="11672"/>
                    </a:lnTo>
                    <a:cubicBezTo>
                      <a:pt x="4118" y="12119"/>
                      <a:pt x="3197" y="12480"/>
                      <a:pt x="2059" y="12480"/>
                    </a:cubicBezTo>
                    <a:cubicBezTo>
                      <a:pt x="922" y="12480"/>
                      <a:pt x="0" y="12119"/>
                      <a:pt x="0" y="11672"/>
                    </a:cubicBezTo>
                    <a:lnTo>
                      <a:pt x="0" y="6209"/>
                    </a:lnTo>
                    <a:cubicBezTo>
                      <a:pt x="0" y="4905"/>
                      <a:pt x="2694" y="3847"/>
                      <a:pt x="6017" y="3847"/>
                    </a:cubicBezTo>
                    <a:close/>
                    <a:moveTo>
                      <a:pt x="6374" y="1746"/>
                    </a:moveTo>
                    <a:cubicBezTo>
                      <a:pt x="6374" y="2711"/>
                      <a:pt x="8365" y="3493"/>
                      <a:pt x="10823" y="3493"/>
                    </a:cubicBezTo>
                    <a:cubicBezTo>
                      <a:pt x="13280" y="3493"/>
                      <a:pt x="15272" y="2711"/>
                      <a:pt x="15272" y="1746"/>
                    </a:cubicBezTo>
                    <a:cubicBezTo>
                      <a:pt x="15272" y="782"/>
                      <a:pt x="13280" y="0"/>
                      <a:pt x="10823" y="0"/>
                    </a:cubicBezTo>
                    <a:cubicBezTo>
                      <a:pt x="8365" y="0"/>
                      <a:pt x="6374" y="782"/>
                      <a:pt x="6374" y="1746"/>
                    </a:cubicBezTo>
                    <a:close/>
                  </a:path>
                </a:pathLst>
              </a:custGeom>
              <a:solidFill>
                <a:srgbClr val="73BA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5240" tIns="15240" rIns="15240" bIns="15240" numCol="1" anchor="ctr">
                <a:noAutofit/>
              </a:bodyPr>
              <a:lstStyle/>
              <a:p>
                <a:pPr defTabSz="182880" rtl="0" hangingPunct="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endParaRPr>
              </a:p>
            </p:txBody>
          </p:sp>
          <p:sp>
            <p:nvSpPr>
              <p:cNvPr id="83" name="Shape 136">
                <a:extLst>
                  <a:ext uri="{FF2B5EF4-FFF2-40B4-BE49-F238E27FC236}">
                    <a16:creationId xmlns:a16="http://schemas.microsoft.com/office/drawing/2014/main" id="{9B1641E5-9A7F-4C26-A3E9-683A9D77B55E}"/>
                  </a:ext>
                </a:extLst>
              </p:cNvPr>
              <p:cNvSpPr/>
              <p:nvPr/>
            </p:nvSpPr>
            <p:spPr>
              <a:xfrm>
                <a:off x="4229100" y="437841"/>
                <a:ext cx="382981" cy="965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17" y="3847"/>
                    </a:moveTo>
                    <a:lnTo>
                      <a:pt x="15583" y="3847"/>
                    </a:lnTo>
                    <a:cubicBezTo>
                      <a:pt x="18906" y="3847"/>
                      <a:pt x="21600" y="4905"/>
                      <a:pt x="21600" y="6209"/>
                    </a:cubicBezTo>
                    <a:lnTo>
                      <a:pt x="21600" y="11671"/>
                    </a:lnTo>
                    <a:cubicBezTo>
                      <a:pt x="21600" y="11672"/>
                      <a:pt x="21600" y="11672"/>
                      <a:pt x="21600" y="11672"/>
                    </a:cubicBezTo>
                    <a:cubicBezTo>
                      <a:pt x="21600" y="12119"/>
                      <a:pt x="20678" y="12480"/>
                      <a:pt x="19541" y="12480"/>
                    </a:cubicBezTo>
                    <a:cubicBezTo>
                      <a:pt x="18403" y="12480"/>
                      <a:pt x="17482" y="12119"/>
                      <a:pt x="17482" y="11672"/>
                    </a:cubicBezTo>
                    <a:lnTo>
                      <a:pt x="17481" y="11672"/>
                    </a:lnTo>
                    <a:lnTo>
                      <a:pt x="17481" y="6209"/>
                    </a:lnTo>
                    <a:lnTo>
                      <a:pt x="16526" y="6209"/>
                    </a:lnTo>
                    <a:lnTo>
                      <a:pt x="16526" y="20570"/>
                    </a:lnTo>
                    <a:lnTo>
                      <a:pt x="16526" y="20570"/>
                    </a:lnTo>
                    <a:cubicBezTo>
                      <a:pt x="16526" y="21139"/>
                      <a:pt x="15351" y="21600"/>
                      <a:pt x="13902" y="21600"/>
                    </a:cubicBezTo>
                    <a:cubicBezTo>
                      <a:pt x="12452" y="21600"/>
                      <a:pt x="11277" y="21139"/>
                      <a:pt x="11277" y="20570"/>
                    </a:cubicBezTo>
                    <a:lnTo>
                      <a:pt x="11277" y="13297"/>
                    </a:lnTo>
                    <a:lnTo>
                      <a:pt x="10323" y="13297"/>
                    </a:lnTo>
                    <a:lnTo>
                      <a:pt x="10323" y="20570"/>
                    </a:lnTo>
                    <a:cubicBezTo>
                      <a:pt x="10323" y="21139"/>
                      <a:pt x="9148" y="21600"/>
                      <a:pt x="7698" y="21600"/>
                    </a:cubicBezTo>
                    <a:cubicBezTo>
                      <a:pt x="6249" y="21600"/>
                      <a:pt x="5074" y="21139"/>
                      <a:pt x="5074" y="20570"/>
                    </a:cubicBezTo>
                    <a:lnTo>
                      <a:pt x="5073" y="20570"/>
                    </a:lnTo>
                    <a:lnTo>
                      <a:pt x="5073" y="6209"/>
                    </a:lnTo>
                    <a:lnTo>
                      <a:pt x="4118" y="6209"/>
                    </a:lnTo>
                    <a:lnTo>
                      <a:pt x="4118" y="11672"/>
                    </a:lnTo>
                    <a:cubicBezTo>
                      <a:pt x="4118" y="12119"/>
                      <a:pt x="3197" y="12480"/>
                      <a:pt x="2059" y="12480"/>
                    </a:cubicBezTo>
                    <a:cubicBezTo>
                      <a:pt x="922" y="12480"/>
                      <a:pt x="0" y="12119"/>
                      <a:pt x="0" y="11672"/>
                    </a:cubicBezTo>
                    <a:lnTo>
                      <a:pt x="0" y="6209"/>
                    </a:lnTo>
                    <a:cubicBezTo>
                      <a:pt x="0" y="4905"/>
                      <a:pt x="2694" y="3847"/>
                      <a:pt x="6017" y="3847"/>
                    </a:cubicBezTo>
                    <a:close/>
                    <a:moveTo>
                      <a:pt x="6374" y="1746"/>
                    </a:moveTo>
                    <a:cubicBezTo>
                      <a:pt x="6374" y="2711"/>
                      <a:pt x="8365" y="3493"/>
                      <a:pt x="10823" y="3493"/>
                    </a:cubicBezTo>
                    <a:cubicBezTo>
                      <a:pt x="13280" y="3493"/>
                      <a:pt x="15272" y="2711"/>
                      <a:pt x="15272" y="1746"/>
                    </a:cubicBezTo>
                    <a:cubicBezTo>
                      <a:pt x="15272" y="782"/>
                      <a:pt x="13280" y="0"/>
                      <a:pt x="10823" y="0"/>
                    </a:cubicBezTo>
                    <a:cubicBezTo>
                      <a:pt x="8365" y="0"/>
                      <a:pt x="6374" y="782"/>
                      <a:pt x="6374" y="1746"/>
                    </a:cubicBezTo>
                    <a:close/>
                  </a:path>
                </a:pathLst>
              </a:custGeom>
              <a:solidFill>
                <a:srgbClr val="73BA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5240" tIns="15240" rIns="15240" bIns="15240" numCol="1" anchor="ctr">
                <a:noAutofit/>
              </a:bodyPr>
              <a:lstStyle/>
              <a:p>
                <a:pPr defTabSz="182880" rtl="0" hangingPunct="0">
                  <a:lnSpc>
                    <a:spcPct val="100000"/>
                  </a:lnSpc>
                  <a:spcBef>
                    <a:spcPts val="0"/>
                  </a:spcBef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sym typeface="Gill Sans"/>
                </a:endParaRPr>
              </a:p>
            </p:txBody>
          </p:sp>
        </p:grpSp>
      </p:grpSp>
      <p:sp>
        <p:nvSpPr>
          <p:cNvPr id="84" name="pole tekstowe 83">
            <a:extLst>
              <a:ext uri="{FF2B5EF4-FFF2-40B4-BE49-F238E27FC236}">
                <a16:creationId xmlns:a16="http://schemas.microsoft.com/office/drawing/2014/main" id="{392A3FD7-1B90-4646-A0DB-D1BBB50E8A69}"/>
              </a:ext>
            </a:extLst>
          </p:cNvPr>
          <p:cNvSpPr txBox="1"/>
          <p:nvPr/>
        </p:nvSpPr>
        <p:spPr>
          <a:xfrm>
            <a:off x="8170706" y="5426376"/>
            <a:ext cx="2453172" cy="11490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kumimoji="0" lang="pl-PL" sz="1800" b="0" i="0" u="none" strike="noStrike" cap="none" spc="36" normalizeH="0" baseline="0" dirty="0" err="1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Patients</a:t>
            </a:r>
            <a:r>
              <a:rPr kumimoji="0" lang="pl-PL" sz="1800" b="0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 with </a:t>
            </a:r>
            <a:r>
              <a:rPr kumimoji="0" lang="pl-PL" sz="1800" b="0" i="0" u="none" strike="noStrike" cap="none" spc="36" normalizeH="0" baseline="0" dirty="0" err="1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diagnosis</a:t>
            </a:r>
            <a:r>
              <a:rPr lang="pl-PL" sz="1800" spc="36" dirty="0">
                <a:latin typeface="+mn-lt"/>
                <a:ea typeface="+mn-ea"/>
                <a:cs typeface="+mn-cs"/>
              </a:rPr>
              <a:t/>
            </a:r>
            <a:br>
              <a:rPr lang="pl-PL" sz="1800" spc="36" dirty="0">
                <a:latin typeface="+mn-lt"/>
                <a:ea typeface="+mn-ea"/>
                <a:cs typeface="+mn-cs"/>
              </a:rPr>
            </a:br>
            <a:r>
              <a:rPr kumimoji="0" lang="pl-PL" sz="1800" b="0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but </a:t>
            </a:r>
            <a:r>
              <a:rPr kumimoji="0" lang="pl-PL" sz="1800" b="0" i="0" u="none" strike="noStrike" cap="none" spc="36" normalizeH="0" baseline="0" dirty="0" err="1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without</a:t>
            </a:r>
            <a:r>
              <a:rPr kumimoji="0" lang="pl-PL" sz="1800" b="0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 cPCs</a:t>
            </a:r>
            <a:br>
              <a:rPr kumimoji="0" lang="pl-PL" sz="1800" b="0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</a:br>
            <a:r>
              <a:rPr kumimoji="0" lang="pl-PL" sz="1800" b="0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in </a:t>
            </a:r>
            <a:r>
              <a:rPr kumimoji="0" lang="pl-PL" sz="1800" b="0" i="0" u="none" strike="noStrike" cap="none" spc="36" normalizeH="0" baseline="0" dirty="0" err="1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peripheral</a:t>
            </a:r>
            <a:r>
              <a:rPr kumimoji="0" lang="pl-PL" sz="1800" b="0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 </a:t>
            </a:r>
            <a:r>
              <a:rPr kumimoji="0" lang="pl-PL" sz="1800" b="0" i="0" u="none" strike="noStrike" cap="none" spc="36" normalizeH="0" baseline="0" dirty="0" err="1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blood</a:t>
            </a:r>
            <a:endParaRPr kumimoji="0" lang="pl-PL" sz="1800" b="0" i="0" u="none" strike="noStrike" cap="none" spc="36" normalizeH="0" baseline="0" dirty="0">
              <a:ln>
                <a:noFill/>
              </a:ln>
              <a:solidFill>
                <a:srgbClr val="404B57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  <a:p>
            <a:pPr marL="0" marR="0" indent="0" algn="r" defTabSz="825500" rtl="0" fontAlgn="auto" latinLnBrk="0" hangingPunct="0"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kumimoji="0" lang="pl-PL" sz="1400" b="0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(n = 9724)</a:t>
            </a:r>
            <a:endParaRPr kumimoji="0" lang="en-US" sz="1800" b="0" i="0" u="none" strike="noStrike" cap="none" spc="36" normalizeH="0" baseline="0" dirty="0">
              <a:ln>
                <a:noFill/>
              </a:ln>
              <a:solidFill>
                <a:srgbClr val="404B57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85" name="pole tekstowe 84">
            <a:extLst>
              <a:ext uri="{FF2B5EF4-FFF2-40B4-BE49-F238E27FC236}">
                <a16:creationId xmlns:a16="http://schemas.microsoft.com/office/drawing/2014/main" id="{F57D855F-40D8-4EEB-A5A2-62007E0B6173}"/>
              </a:ext>
            </a:extLst>
          </p:cNvPr>
          <p:cNvSpPr txBox="1"/>
          <p:nvPr/>
        </p:nvSpPr>
        <p:spPr>
          <a:xfrm rot="16200000">
            <a:off x="10096167" y="4681523"/>
            <a:ext cx="3610742" cy="5770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050" dirty="0" err="1"/>
              <a:t>Granell</a:t>
            </a:r>
            <a:r>
              <a:rPr lang="en-US" sz="1050" dirty="0"/>
              <a:t> M</a:t>
            </a:r>
            <a:r>
              <a:rPr lang="pl-PL" sz="1050" dirty="0"/>
              <a:t> et al. </a:t>
            </a:r>
            <a:r>
              <a:rPr lang="en-US" sz="1050" dirty="0" err="1"/>
              <a:t>Haematologica</a:t>
            </a:r>
            <a:r>
              <a:rPr lang="en-US" sz="1050" dirty="0"/>
              <a:t> 2017;102(6):1099-1104.</a:t>
            </a:r>
          </a:p>
          <a:p>
            <a:r>
              <a:rPr lang="en-US" sz="1050" dirty="0"/>
              <a:t>Ravi P</a:t>
            </a:r>
            <a:r>
              <a:rPr lang="pl-PL" sz="1050" dirty="0"/>
              <a:t> </a:t>
            </a:r>
            <a:r>
              <a:rPr lang="en-US" sz="1050" dirty="0"/>
              <a:t>et al. Blood </a:t>
            </a:r>
            <a:r>
              <a:rPr lang="pl-PL" sz="1050" dirty="0"/>
              <a:t>C</a:t>
            </a:r>
            <a:r>
              <a:rPr lang="en-US" sz="1050" dirty="0" err="1"/>
              <a:t>ancer</a:t>
            </a:r>
            <a:r>
              <a:rPr lang="en-US" sz="1050" dirty="0"/>
              <a:t> </a:t>
            </a:r>
            <a:r>
              <a:rPr lang="pl-PL" sz="1050" dirty="0"/>
              <a:t>J</a:t>
            </a:r>
            <a:r>
              <a:rPr lang="en-US" sz="1050" dirty="0" err="1"/>
              <a:t>ournal</a:t>
            </a:r>
            <a:r>
              <a:rPr lang="en-US" sz="1050" dirty="0"/>
              <a:t> 2018;8(12)</a:t>
            </a:r>
            <a:r>
              <a:rPr lang="pl-PL" sz="1050" dirty="0"/>
              <a:t>:</a:t>
            </a:r>
            <a:r>
              <a:rPr lang="en-US" sz="1050" dirty="0"/>
              <a:t>116.</a:t>
            </a:r>
            <a:endParaRPr lang="pl-PL" sz="1050" dirty="0"/>
          </a:p>
          <a:p>
            <a:r>
              <a:rPr lang="en-US" sz="1050" dirty="0"/>
              <a:t>de Larrea</a:t>
            </a:r>
            <a:r>
              <a:rPr lang="pl-PL" sz="1050" dirty="0"/>
              <a:t> CF et al., in </a:t>
            </a:r>
            <a:r>
              <a:rPr lang="pl-PL" sz="1050" dirty="0" err="1"/>
              <a:t>press</a:t>
            </a:r>
            <a:endParaRPr lang="en-US" sz="1050" dirty="0"/>
          </a:p>
        </p:txBody>
      </p:sp>
      <p:sp>
        <p:nvSpPr>
          <p:cNvPr id="86" name="pole tekstowe 85">
            <a:extLst>
              <a:ext uri="{FF2B5EF4-FFF2-40B4-BE49-F238E27FC236}">
                <a16:creationId xmlns:a16="http://schemas.microsoft.com/office/drawing/2014/main" id="{78353461-F5A3-4B20-A1B8-E42FBAF9360D}"/>
              </a:ext>
            </a:extLst>
          </p:cNvPr>
          <p:cNvSpPr txBox="1"/>
          <p:nvPr/>
        </p:nvSpPr>
        <p:spPr>
          <a:xfrm>
            <a:off x="9822248" y="3093533"/>
            <a:ext cx="857222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spcBef>
                <a:spcPts val="0"/>
              </a:spcBef>
              <a:spcAft>
                <a:spcPts val="0"/>
              </a:spcAft>
              <a:buClr>
                <a:srgbClr val="007ABB"/>
              </a:buClr>
              <a:buSzTx/>
              <a:buFontTx/>
              <a:buNone/>
              <a:tabLst/>
            </a:pPr>
            <a:r>
              <a:rPr kumimoji="0" lang="pl-PL" sz="1800" b="0" i="0" u="none" strike="noStrike" cap="none" spc="36" normalizeH="0" baseline="0" dirty="0">
                <a:ln>
                  <a:noFill/>
                </a:ln>
                <a:solidFill>
                  <a:srgbClr val="404B57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Control</a:t>
            </a:r>
            <a:endParaRPr kumimoji="0" lang="en-US" sz="1800" b="0" i="0" u="none" strike="noStrike" cap="none" spc="36" normalizeH="0" baseline="0" dirty="0">
              <a:ln>
                <a:noFill/>
              </a:ln>
              <a:solidFill>
                <a:srgbClr val="404B57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6906447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404B57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 UltraLight"/>
        <a:ea typeface="Helvetica Neue UltraLight"/>
        <a:cs typeface="Helvetica Neue UltraLight"/>
      </a:majorFont>
      <a:minorFont>
        <a:latin typeface="Helvetica Neue Light"/>
        <a:ea typeface="Helvetica Neue Light"/>
        <a:cs typeface="Helvetica Neue Light"/>
      </a:minorFont>
    </a:fontScheme>
    <a:fmtScheme name="White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ABB"/>
        </a:solid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30000"/>
          </a:lnSpc>
          <a:spcBef>
            <a:spcPts val="0"/>
          </a:spcBef>
          <a:spcAft>
            <a:spcPts val="0"/>
          </a:spcAft>
          <a:buClr>
            <a:srgbClr val="007ABB"/>
          </a:buClr>
          <a:buSzTx/>
          <a:buFontTx/>
          <a:buNone/>
          <a:tabLst/>
          <a:defRPr kumimoji="0" sz="3600" b="0" i="0" u="none" strike="noStrike" cap="none" spc="36" normalizeH="0" baseline="0">
            <a:ln>
              <a:noFill/>
            </a:ln>
            <a:solidFill>
              <a:srgbClr val="404B57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 UltraLight"/>
        <a:ea typeface="Helvetica Neue UltraLight"/>
        <a:cs typeface="Helvetica Neue UltraLight"/>
      </a:majorFont>
      <a:minorFont>
        <a:latin typeface="Helvetica Neue Light"/>
        <a:ea typeface="Helvetica Neue Light"/>
        <a:cs typeface="Helvetica Neue Light"/>
      </a:minorFont>
    </a:fontScheme>
    <a:fmtScheme name="White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ABB"/>
        </a:solid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30000"/>
          </a:lnSpc>
          <a:spcBef>
            <a:spcPts val="0"/>
          </a:spcBef>
          <a:spcAft>
            <a:spcPts val="0"/>
          </a:spcAft>
          <a:buClr>
            <a:srgbClr val="007ABB"/>
          </a:buClr>
          <a:buSzTx/>
          <a:buFontTx/>
          <a:buNone/>
          <a:tabLst/>
          <a:defRPr kumimoji="0" sz="3600" b="0" i="0" u="none" strike="noStrike" cap="none" spc="36" normalizeH="0" baseline="0">
            <a:ln>
              <a:noFill/>
            </a:ln>
            <a:solidFill>
              <a:srgbClr val="404B57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20A6EFCC654B45A5F252BE879480F3" ma:contentTypeVersion="9" ma:contentTypeDescription="Create a new document." ma:contentTypeScope="" ma:versionID="262133613ef2cf4be88b0f83c62c2dd8">
  <xsd:schema xmlns:xsd="http://www.w3.org/2001/XMLSchema" xmlns:xs="http://www.w3.org/2001/XMLSchema" xmlns:p="http://schemas.microsoft.com/office/2006/metadata/properties" xmlns:ns2="86e3c2a3-1c52-499f-9a11-654466e0906b" xmlns:ns3="e7b5b3c8-f1c4-437b-9ec0-0e6c548f885c" targetNamespace="http://schemas.microsoft.com/office/2006/metadata/properties" ma:root="true" ma:fieldsID="86a672c52bb522d984e314b5d0f91a80" ns2:_="" ns3:_="">
    <xsd:import namespace="86e3c2a3-1c52-499f-9a11-654466e0906b"/>
    <xsd:import namespace="e7b5b3c8-f1c4-437b-9ec0-0e6c548f885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e3c2a3-1c52-499f-9a11-654466e0906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b5b3c8-f1c4-437b-9ec0-0e6c548f88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F2C7BCE-12F9-43AC-BBAE-39D137C019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e3c2a3-1c52-499f-9a11-654466e0906b"/>
    <ds:schemaRef ds:uri="e7b5b3c8-f1c4-437b-9ec0-0e6c548f88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756D968-CAE0-421B-B821-8A926008E4DF}">
  <ds:schemaRefs>
    <ds:schemaRef ds:uri="http://purl.org/dc/elements/1.1/"/>
    <ds:schemaRef ds:uri="e7b5b3c8-f1c4-437b-9ec0-0e6c548f885c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terms/"/>
    <ds:schemaRef ds:uri="86e3c2a3-1c52-499f-9a11-654466e0906b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1B7818CE-EEC6-46DD-A86E-0F7056FA38A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5610</TotalTime>
  <Words>3313</Words>
  <Application>Microsoft Office PowerPoint</Application>
  <PresentationFormat>Panoramiczny</PresentationFormat>
  <Paragraphs>680</Paragraphs>
  <Slides>53</Slides>
  <Notes>3</Notes>
  <HiddenSlides>0</HiddenSlides>
  <MMClips>0</MMClips>
  <ScaleCrop>false</ScaleCrop>
  <HeadingPairs>
    <vt:vector size="8" baseType="variant">
      <vt:variant>
        <vt:lpstr>Używane czcionki</vt:lpstr>
      </vt:variant>
      <vt:variant>
        <vt:i4>18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53</vt:i4>
      </vt:variant>
    </vt:vector>
  </HeadingPairs>
  <TitlesOfParts>
    <vt:vector size="73" baseType="lpstr">
      <vt:lpstr>Arial Unicode MS</vt:lpstr>
      <vt:lpstr>ＭＳ Ｐゴシック</vt:lpstr>
      <vt:lpstr>Aharoni</vt:lpstr>
      <vt:lpstr>Arial</vt:lpstr>
      <vt:lpstr>Avenir Next</vt:lpstr>
      <vt:lpstr>Avenir Next Heavy</vt:lpstr>
      <vt:lpstr>Baskerville Old Face</vt:lpstr>
      <vt:lpstr>Calibri</vt:lpstr>
      <vt:lpstr>Cambria</vt:lpstr>
      <vt:lpstr>Courier New</vt:lpstr>
      <vt:lpstr>Futura</vt:lpstr>
      <vt:lpstr>Gill Sans</vt:lpstr>
      <vt:lpstr>Helvetica Neue</vt:lpstr>
      <vt:lpstr>Helvetica Neue Light</vt:lpstr>
      <vt:lpstr>Helvetica Neue UltraLight</vt:lpstr>
      <vt:lpstr>Lucida Grande</vt:lpstr>
      <vt:lpstr>Times New Roman</vt:lpstr>
      <vt:lpstr>Verdana</vt:lpstr>
      <vt:lpstr>White</vt:lpstr>
      <vt:lpstr>Chart</vt:lpstr>
      <vt:lpstr>PLASMA CELL  LEUKEMIA –                     what is new in 2021?</vt:lpstr>
      <vt:lpstr>Disclosures                             for  ARTUR JURCZYSZYN, MD</vt:lpstr>
      <vt:lpstr>What is new in plasma cell leukemia in 2021?</vt:lpstr>
      <vt:lpstr>Prezentacja programu PowerPoint</vt:lpstr>
      <vt:lpstr>Diagnosis</vt:lpstr>
      <vt:lpstr>Prezentacja programu PowerPoint</vt:lpstr>
      <vt:lpstr>Diagnostic criteria</vt:lpstr>
      <vt:lpstr>Criticism of diagnostic criteria</vt:lpstr>
      <vt:lpstr>At the dawn of a new definition</vt:lpstr>
      <vt:lpstr>Overall survival depending on the percentage of cPCs</vt:lpstr>
      <vt:lpstr>New definitione of plasma cel leukemia</vt:lpstr>
      <vt:lpstr>Prezentacja programu PowerPoint</vt:lpstr>
      <vt:lpstr>Prognosis</vt:lpstr>
      <vt:lpstr>Cytogenetic risk </vt:lpstr>
      <vt:lpstr>Cytogenetic risk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Survival in primary PCL </vt:lpstr>
      <vt:lpstr>Survival time in the past decades</vt:lpstr>
      <vt:lpstr>Prezentacja programu PowerPoint</vt:lpstr>
      <vt:lpstr>Important factors affecting survival</vt:lpstr>
      <vt:lpstr>Prognostic index</vt:lpstr>
      <vt:lpstr>Prognostic index pPCL-PI in clinical practice</vt:lpstr>
      <vt:lpstr>Prezentacja programu PowerPoint</vt:lpstr>
      <vt:lpstr>Treatment</vt:lpstr>
      <vt:lpstr> Clinical Trial EMN12/ HOVON 129 PCL </vt:lpstr>
      <vt:lpstr>EMN12/ HOVON 129 PCL interim analysis</vt:lpstr>
      <vt:lpstr>Patients with pPCL in the SWOG-1211 study</vt:lpstr>
      <vt:lpstr>Despite the availability of newer therapies and HCT, their outcomes need further improvements pPCL</vt:lpstr>
      <vt:lpstr>Any difference betwen HCTs? pPCL i sPCL</vt:lpstr>
      <vt:lpstr>Hot news - recommendations</vt:lpstr>
      <vt:lpstr>Recommendations</vt:lpstr>
      <vt:lpstr> Recommendations                                   from European Myeloma Network  </vt:lpstr>
      <vt:lpstr> Recommendation                              European Myeloma Network Patient with pPCL eligible for transplanation </vt:lpstr>
      <vt:lpstr> Recommendation European Myeloma Network Patient with pPCL not eligible for transplantation </vt:lpstr>
      <vt:lpstr> Recommendation European Myeloma Network               (RELAPSE THERAPY)   </vt:lpstr>
      <vt:lpstr>FUTURE</vt:lpstr>
      <vt:lpstr> Flow cytometry Efficient diagnostics are the key to starting treatment </vt:lpstr>
      <vt:lpstr>Measure cPCs is a key and very important in the diagnosis PCL </vt:lpstr>
      <vt:lpstr> What next? New drugs</vt:lpstr>
      <vt:lpstr> What next? Venetoclax – many case reports</vt:lpstr>
      <vt:lpstr>Venetoclax – promissing effects of treatemnt but still lack of prospective randomized trial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Balcerzak Marcin</dc:creator>
  <cp:lastModifiedBy>Magdalena Szot</cp:lastModifiedBy>
  <cp:revision>193</cp:revision>
  <dcterms:modified xsi:type="dcterms:W3CDTF">2021-10-26T09:03:30Z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0x0101007720A6EFCC654B45A5F252BE879480F3</vt:lpwstr>
  </property>
</Properties>
</file>